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0"/>
  </p:notesMasterIdLst>
  <p:handoutMasterIdLst>
    <p:handoutMasterId r:id="rId41"/>
  </p:handoutMasterIdLst>
  <p:sldIdLst>
    <p:sldId id="391" r:id="rId2"/>
    <p:sldId id="268" r:id="rId3"/>
    <p:sldId id="424" r:id="rId4"/>
    <p:sldId id="443" r:id="rId5"/>
    <p:sldId id="426" r:id="rId6"/>
    <p:sldId id="445" r:id="rId7"/>
    <p:sldId id="407" r:id="rId8"/>
    <p:sldId id="441" r:id="rId9"/>
    <p:sldId id="425" r:id="rId10"/>
    <p:sldId id="411" r:id="rId11"/>
    <p:sldId id="446" r:id="rId12"/>
    <p:sldId id="414" r:id="rId13"/>
    <p:sldId id="308" r:id="rId14"/>
    <p:sldId id="415" r:id="rId15"/>
    <p:sldId id="428" r:id="rId16"/>
    <p:sldId id="429" r:id="rId17"/>
    <p:sldId id="437" r:id="rId18"/>
    <p:sldId id="444" r:id="rId19"/>
    <p:sldId id="416" r:id="rId20"/>
    <p:sldId id="418" r:id="rId21"/>
    <p:sldId id="399" r:id="rId22"/>
    <p:sldId id="438" r:id="rId23"/>
    <p:sldId id="432" r:id="rId24"/>
    <p:sldId id="419" r:id="rId25"/>
    <p:sldId id="413" r:id="rId26"/>
    <p:sldId id="364" r:id="rId27"/>
    <p:sldId id="369" r:id="rId28"/>
    <p:sldId id="356" r:id="rId29"/>
    <p:sldId id="366" r:id="rId30"/>
    <p:sldId id="388" r:id="rId31"/>
    <p:sldId id="373" r:id="rId32"/>
    <p:sldId id="408" r:id="rId33"/>
    <p:sldId id="409" r:id="rId34"/>
    <p:sldId id="410" r:id="rId35"/>
    <p:sldId id="374" r:id="rId36"/>
    <p:sldId id="440" r:id="rId37"/>
    <p:sldId id="439" r:id="rId38"/>
    <p:sldId id="397"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BC6049-AEB5-429E-B97B-6C8A81A6FE70}">
          <p14:sldIdLst>
            <p14:sldId id="391"/>
            <p14:sldId id="268"/>
            <p14:sldId id="424"/>
            <p14:sldId id="443"/>
            <p14:sldId id="426"/>
            <p14:sldId id="445"/>
            <p14:sldId id="407"/>
            <p14:sldId id="441"/>
            <p14:sldId id="425"/>
            <p14:sldId id="411"/>
            <p14:sldId id="446"/>
            <p14:sldId id="414"/>
            <p14:sldId id="308"/>
            <p14:sldId id="415"/>
            <p14:sldId id="428"/>
            <p14:sldId id="429"/>
            <p14:sldId id="437"/>
            <p14:sldId id="444"/>
            <p14:sldId id="416"/>
            <p14:sldId id="418"/>
            <p14:sldId id="399"/>
            <p14:sldId id="438"/>
            <p14:sldId id="432"/>
            <p14:sldId id="419"/>
            <p14:sldId id="413"/>
            <p14:sldId id="364"/>
            <p14:sldId id="369"/>
            <p14:sldId id="356"/>
            <p14:sldId id="366"/>
            <p14:sldId id="388"/>
            <p14:sldId id="373"/>
            <p14:sldId id="408"/>
            <p14:sldId id="409"/>
            <p14:sldId id="410"/>
            <p14:sldId id="374"/>
            <p14:sldId id="440"/>
            <p14:sldId id="439"/>
            <p14:sldId id="397"/>
          </p14:sldIdLst>
        </p14:section>
      </p14:sectionLst>
    </p:ext>
    <p:ext uri="{EFAFB233-063F-42B5-8137-9DF3F51BA10A}">
      <p15:sldGuideLst xmlns:p15="http://schemas.microsoft.com/office/powerpoint/2012/main">
        <p15:guide id="1" orient="horz" pos="296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7D4"/>
    <a:srgbClr val="0054A0"/>
    <a:srgbClr val="FFFFFF"/>
    <a:srgbClr val="0069AA"/>
    <a:srgbClr val="F15D22"/>
    <a:srgbClr val="878787"/>
    <a:srgbClr val="000000"/>
    <a:srgbClr val="005295"/>
    <a:srgbClr val="0073AE"/>
    <a:srgbClr val="5557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62" autoAdjust="0"/>
    <p:restoredTop sz="83970" autoAdjust="0"/>
  </p:normalViewPr>
  <p:slideViewPr>
    <p:cSldViewPr snapToGrid="0">
      <p:cViewPr varScale="1">
        <p:scale>
          <a:sx n="82" d="100"/>
          <a:sy n="82" d="100"/>
        </p:scale>
        <p:origin x="414" y="78"/>
      </p:cViewPr>
      <p:guideLst>
        <p:guide orient="horz" pos="2964"/>
        <p:guide pos="2880"/>
      </p:guideLst>
    </p:cSldViewPr>
  </p:slideViewPr>
  <p:outlineViewPr>
    <p:cViewPr>
      <p:scale>
        <a:sx n="33" d="100"/>
        <a:sy n="33" d="100"/>
      </p:scale>
      <p:origin x="0" y="1788"/>
    </p:cViewPr>
  </p:outlineViewPr>
  <p:notesTextViewPr>
    <p:cViewPr>
      <p:scale>
        <a:sx n="1" d="1"/>
        <a:sy n="1" d="1"/>
      </p:scale>
      <p:origin x="0" y="0"/>
    </p:cViewPr>
  </p:notesTextViewPr>
  <p:sorterViewPr>
    <p:cViewPr>
      <p:scale>
        <a:sx n="100" d="100"/>
        <a:sy n="100" d="100"/>
      </p:scale>
      <p:origin x="0" y="5336"/>
    </p:cViewPr>
  </p:sorterViewPr>
  <p:notesViewPr>
    <p:cSldViewPr snapToGrid="0">
      <p:cViewPr varScale="1">
        <p:scale>
          <a:sx n="79" d="100"/>
          <a:sy n="79" d="100"/>
        </p:scale>
        <p:origin x="-48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279279279279299E-2"/>
          <c:y val="7.1428571428571425E-2"/>
          <c:w val="0.95045045045045062"/>
          <c:h val="0.80369047619047684"/>
        </c:manualLayout>
      </c:layout>
      <c:barChart>
        <c:barDir val="col"/>
        <c:grouping val="clustered"/>
        <c:varyColors val="0"/>
        <c:ser>
          <c:idx val="0"/>
          <c:order val="0"/>
          <c:tx>
            <c:strRef>
              <c:f>Sheet1!$B$1</c:f>
              <c:strCache>
                <c:ptCount val="1"/>
                <c:pt idx="0">
                  <c:v>Series 1</c:v>
                </c:pt>
              </c:strCache>
            </c:strRef>
          </c:tx>
          <c:spPr>
            <a:solidFill>
              <a:srgbClr val="F15D22"/>
            </a:solidFill>
            <a:ln>
              <a:noFill/>
            </a:ln>
          </c:spPr>
          <c:invertIfNegative val="0"/>
          <c:dPt>
            <c:idx val="1"/>
            <c:invertIfNegative val="0"/>
            <c:bubble3D val="0"/>
            <c:spPr>
              <a:solidFill>
                <a:schemeClr val="accent4"/>
              </a:solidFill>
              <a:ln>
                <a:noFill/>
              </a:ln>
            </c:spPr>
            <c:extLst>
              <c:ext xmlns:c16="http://schemas.microsoft.com/office/drawing/2014/chart" uri="{C3380CC4-5D6E-409C-BE32-E72D297353CC}">
                <c16:uniqueId val="{00000001-B637-444D-9429-6E21872CBB3A}"/>
              </c:ext>
            </c:extLst>
          </c:dPt>
          <c:dPt>
            <c:idx val="2"/>
            <c:invertIfNegative val="0"/>
            <c:bubble3D val="0"/>
            <c:spPr>
              <a:solidFill>
                <a:schemeClr val="accent4"/>
              </a:solidFill>
              <a:ln>
                <a:noFill/>
              </a:ln>
            </c:spPr>
            <c:extLst>
              <c:ext xmlns:c16="http://schemas.microsoft.com/office/drawing/2014/chart" uri="{C3380CC4-5D6E-409C-BE32-E72D297353CC}">
                <c16:uniqueId val="{00000003-B637-444D-9429-6E21872CBB3A}"/>
              </c:ext>
            </c:extLst>
          </c:dPt>
          <c:dPt>
            <c:idx val="3"/>
            <c:invertIfNegative val="0"/>
            <c:bubble3D val="0"/>
            <c:spPr>
              <a:solidFill>
                <a:schemeClr val="accent4"/>
              </a:solidFill>
              <a:ln>
                <a:noFill/>
              </a:ln>
            </c:spPr>
            <c:extLst>
              <c:ext xmlns:c16="http://schemas.microsoft.com/office/drawing/2014/chart" uri="{C3380CC4-5D6E-409C-BE32-E72D297353CC}">
                <c16:uniqueId val="{00000005-B637-444D-9429-6E21872CBB3A}"/>
              </c:ext>
            </c:extLst>
          </c:dPt>
          <c:dPt>
            <c:idx val="4"/>
            <c:invertIfNegative val="0"/>
            <c:bubble3D val="0"/>
            <c:spPr>
              <a:solidFill>
                <a:schemeClr val="accent4"/>
              </a:solidFill>
              <a:ln>
                <a:noFill/>
              </a:ln>
            </c:spPr>
            <c:extLst>
              <c:ext xmlns:c16="http://schemas.microsoft.com/office/drawing/2014/chart" uri="{C3380CC4-5D6E-409C-BE32-E72D297353CC}">
                <c16:uniqueId val="{00000007-B637-444D-9429-6E21872CBB3A}"/>
              </c:ext>
            </c:extLst>
          </c:dPt>
          <c:dLbls>
            <c:dLbl>
              <c:idx val="0"/>
              <c:layout>
                <c:manualLayout>
                  <c:x val="0"/>
                  <c:y val="-1.1904761904761904E-2"/>
                </c:manualLayout>
              </c:layout>
              <c:spPr/>
              <c:txPr>
                <a:bodyPr/>
                <a:lstStyle/>
                <a:p>
                  <a:pPr>
                    <a:defRPr sz="850" b="1" i="0" baseline="0">
                      <a:solidFill>
                        <a:schemeClr val="tx1"/>
                      </a:solidFill>
                      <a:latin typeface="Aral"/>
                    </a:defRPr>
                  </a:pPr>
                  <a:endParaRPr lang="bg-BG"/>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637-444D-9429-6E21872CBB3A}"/>
                </c:ext>
              </c:extLst>
            </c:dLbl>
            <c:dLbl>
              <c:idx val="4"/>
              <c:layout>
                <c:manualLayout>
                  <c:x val="0"/>
                  <c:y val="0.1193887297039159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37-444D-9429-6E21872CBB3A}"/>
                </c:ext>
              </c:extLst>
            </c:dLbl>
            <c:spPr>
              <a:noFill/>
              <a:ln>
                <a:noFill/>
              </a:ln>
              <a:effectLst/>
            </c:spPr>
            <c:txPr>
              <a:bodyPr/>
              <a:lstStyle/>
              <a:p>
                <a:pPr>
                  <a:defRPr sz="850" b="0" baseline="0">
                    <a:solidFill>
                      <a:schemeClr val="tx1"/>
                    </a:solidFill>
                    <a:latin typeface="Aral"/>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NetSuite</c:v>
                </c:pt>
                <c:pt idx="1">
                  <c:v>Microsoft</c:v>
                </c:pt>
                <c:pt idx="2">
                  <c:v>Sage</c:v>
                </c:pt>
                <c:pt idx="3">
                  <c:v>SAP</c:v>
                </c:pt>
                <c:pt idx="4">
                  <c:v>Oracle</c:v>
                </c:pt>
              </c:strCache>
            </c:strRef>
          </c:cat>
          <c:val>
            <c:numRef>
              <c:f>Sheet1!$B$2:$B$6</c:f>
              <c:numCache>
                <c:formatCode>0.0%</c:formatCode>
                <c:ptCount val="5"/>
                <c:pt idx="0">
                  <c:v>0.53500000000000003</c:v>
                </c:pt>
                <c:pt idx="1">
                  <c:v>6.4000000000000001E-2</c:v>
                </c:pt>
                <c:pt idx="2">
                  <c:v>3.2000000000000001E-2</c:v>
                </c:pt>
                <c:pt idx="3">
                  <c:v>2.8000000000000001E-2</c:v>
                </c:pt>
                <c:pt idx="4">
                  <c:v>-2.4E-2</c:v>
                </c:pt>
              </c:numCache>
            </c:numRef>
          </c:val>
          <c:extLst>
            <c:ext xmlns:c16="http://schemas.microsoft.com/office/drawing/2014/chart" uri="{C3380CC4-5D6E-409C-BE32-E72D297353CC}">
              <c16:uniqueId val="{00000009-B637-444D-9429-6E21872CBB3A}"/>
            </c:ext>
          </c:extLst>
        </c:ser>
        <c:dLbls>
          <c:showLegendKey val="0"/>
          <c:showVal val="0"/>
          <c:showCatName val="0"/>
          <c:showSerName val="0"/>
          <c:showPercent val="0"/>
          <c:showBubbleSize val="0"/>
        </c:dLbls>
        <c:gapWidth val="125"/>
        <c:axId val="214756352"/>
        <c:axId val="226727040"/>
      </c:barChart>
      <c:catAx>
        <c:axId val="214756352"/>
        <c:scaling>
          <c:orientation val="minMax"/>
        </c:scaling>
        <c:delete val="0"/>
        <c:axPos val="b"/>
        <c:numFmt formatCode="General" sourceLinked="1"/>
        <c:majorTickMark val="none"/>
        <c:minorTickMark val="none"/>
        <c:tickLblPos val="low"/>
        <c:spPr>
          <a:ln w="8255"/>
        </c:spPr>
        <c:txPr>
          <a:bodyPr rot="0" vert="horz" anchor="ctr" anchorCtr="0"/>
          <a:lstStyle/>
          <a:p>
            <a:pPr>
              <a:defRPr sz="900" baseline="0">
                <a:latin typeface="Arial" pitchFamily="34" charset="0"/>
                <a:cs typeface="Arial" pitchFamily="34" charset="0"/>
              </a:defRPr>
            </a:pPr>
            <a:endParaRPr lang="bg-BG"/>
          </a:p>
        </c:txPr>
        <c:crossAx val="226727040"/>
        <c:crosses val="autoZero"/>
        <c:auto val="1"/>
        <c:lblAlgn val="ctr"/>
        <c:lblOffset val="100"/>
        <c:noMultiLvlLbl val="0"/>
      </c:catAx>
      <c:valAx>
        <c:axId val="226727040"/>
        <c:scaling>
          <c:orientation val="minMax"/>
        </c:scaling>
        <c:delete val="0"/>
        <c:axPos val="l"/>
        <c:majorGridlines>
          <c:spPr>
            <a:ln>
              <a:noFill/>
            </a:ln>
          </c:spPr>
        </c:majorGridlines>
        <c:numFmt formatCode="0.0%" sourceLinked="1"/>
        <c:majorTickMark val="none"/>
        <c:minorTickMark val="none"/>
        <c:tickLblPos val="none"/>
        <c:crossAx val="214756352"/>
        <c:crosses val="autoZero"/>
        <c:crossBetween val="between"/>
      </c:valAx>
      <c:spPr>
        <a:noFill/>
        <a:ln>
          <a:noFill/>
        </a:ln>
      </c:spPr>
    </c:plotArea>
    <c:plotVisOnly val="1"/>
    <c:dispBlanksAs val="gap"/>
    <c:showDLblsOverMax val="0"/>
  </c:chart>
  <c:txPr>
    <a:bodyPr/>
    <a:lstStyle/>
    <a:p>
      <a:pPr>
        <a:defRPr sz="1800"/>
      </a:pPr>
      <a:endParaRPr lang="bg-BG"/>
    </a:p>
  </c:txPr>
  <c:externalData r:id="rId1">
    <c:autoUpdate val="0"/>
  </c:externalData>
</c:chartSpace>
</file>

<file path=ppt/drawings/_rels/vmlDrawing1.v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image" Target="../media/image46.png"/><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94EC4F-F803-4556-B733-53FB22D5E0A2}" type="datetimeFigureOut">
              <a:rPr lang="en-US" smtClean="0">
                <a:latin typeface="Arial" panose="020B0604020202020204" pitchFamily="34" charset="0"/>
              </a:rPr>
              <a:pPr/>
              <a:t>4/13/2016</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4C820E-DE3F-4617-B4EA-1A2D0C234107}"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30706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0F28561C-10BF-4DC3-9806-F45BF09C4604}" type="datetimeFigureOut">
              <a:rPr lang="en-US" smtClean="0"/>
              <a:pPr/>
              <a:t>4/13/2016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009D3260-5D5F-49F7-B476-0268A2208E90}" type="slidenum">
              <a:rPr lang="en-US" smtClean="0"/>
              <a:pPr/>
              <a:t>‹#›</a:t>
            </a:fld>
            <a:endParaRPr lang="en-US" dirty="0"/>
          </a:p>
        </p:txBody>
      </p:sp>
    </p:spTree>
    <p:extLst>
      <p:ext uri="{BB962C8B-B14F-4D97-AF65-F5344CB8AC3E}">
        <p14:creationId xmlns:p14="http://schemas.microsoft.com/office/powerpoint/2010/main" val="1027576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eaLnBrk="0" fontAlgn="base" hangingPunct="0">
              <a:spcBef>
                <a:spcPct val="30000"/>
              </a:spcBef>
              <a:spcAft>
                <a:spcPct val="0"/>
              </a:spcAft>
              <a:defRPr/>
            </a:pPr>
            <a:r>
              <a:rPr lang="en-US" dirty="0">
                <a:ea typeface="ＭＳ Ｐゴシック" charset="0"/>
                <a:cs typeface="ＭＳ Ｐゴシック" charset="0"/>
              </a:rPr>
              <a:t>DIRECTIONS:</a:t>
            </a:r>
          </a:p>
          <a:p>
            <a:pPr defTabSz="914350" eaLnBrk="0" fontAlgn="base" hangingPunct="0">
              <a:spcBef>
                <a:spcPct val="30000"/>
              </a:spcBef>
              <a:spcAft>
                <a:spcPct val="0"/>
              </a:spcAft>
              <a:defRPr/>
            </a:pPr>
            <a:r>
              <a:rPr lang="en-US" dirty="0">
                <a:ea typeface="ＭＳ Ｐゴシック" charset="0"/>
                <a:cs typeface="ＭＳ Ｐゴシック" charset="0"/>
              </a:rPr>
              <a:t>Sales</a:t>
            </a:r>
            <a:r>
              <a:rPr lang="en-US" baseline="0" dirty="0">
                <a:ea typeface="ＭＳ Ｐゴシック" charset="0"/>
                <a:cs typeface="ＭＳ Ｐゴシック" charset="0"/>
              </a:rPr>
              <a:t> should put in the name of the prospect as the SUBTITLE (below “Where Business is Going”)</a:t>
            </a:r>
            <a:endParaRPr lang="en-US" dirty="0">
              <a:ea typeface="ＭＳ Ｐゴシック" charset="0"/>
              <a:cs typeface="ＭＳ Ｐゴシック" charset="0"/>
            </a:endParaRPr>
          </a:p>
          <a:p>
            <a:endParaRPr lang="en-US" dirty="0">
              <a:ea typeface="ＭＳ Ｐゴシック" charset="0"/>
              <a:cs typeface="ＭＳ Ｐゴシック" charset="0"/>
            </a:endParaRPr>
          </a:p>
          <a:p>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009D3260-5D5F-49F7-B476-0268A2208E90}" type="slidenum">
              <a:rPr lang="en-US" smtClean="0"/>
              <a:t>1</a:t>
            </a:fld>
            <a:endParaRPr lang="en-US"/>
          </a:p>
        </p:txBody>
      </p:sp>
    </p:spTree>
    <p:extLst>
      <p:ext uri="{BB962C8B-B14F-4D97-AF65-F5344CB8AC3E}">
        <p14:creationId xmlns:p14="http://schemas.microsoft.com/office/powerpoint/2010/main" val="3185992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39775" indent="-2841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8238" indent="-22701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5438" indent="-22701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1050" indent="-22701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08250"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65450"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2650"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79850"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944F2DE0-27DE-499B-9A9E-FE65314F923E}" type="slidenum">
              <a:rPr lang="en-US" altLang="bg-BG"/>
              <a:pPr eaLnBrk="1" hangingPunct="1">
                <a:spcBef>
                  <a:spcPct val="0"/>
                </a:spcBef>
              </a:pPr>
              <a:t>15</a:t>
            </a:fld>
            <a:endParaRPr lang="en-US" altLang="bg-BG"/>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684213" y="4343400"/>
            <a:ext cx="54895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84648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363" indent="-28416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413" indent="-22701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8613" indent="-22701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5813" indent="-22701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013"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0213"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7413"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4613"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F0B50D90-5B57-4D67-821A-2ED7BDA63D5E}" type="slidenum">
              <a:rPr lang="en-US" altLang="bg-BG"/>
              <a:pPr eaLnBrk="1" hangingPunct="1">
                <a:spcBef>
                  <a:spcPct val="0"/>
                </a:spcBef>
              </a:pPr>
              <a:t>16</a:t>
            </a:fld>
            <a:endParaRPr lang="en-US" altLang="bg-BG"/>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684213" y="4343400"/>
            <a:ext cx="54895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60342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D3260-5D5F-49F7-B476-0268A2208E90}" type="slidenum">
              <a:rPr lang="en-US" smtClean="0"/>
              <a:pPr/>
              <a:t>17</a:t>
            </a:fld>
            <a:endParaRPr lang="en-US"/>
          </a:p>
        </p:txBody>
      </p:sp>
    </p:spTree>
    <p:extLst>
      <p:ext uri="{BB962C8B-B14F-4D97-AF65-F5344CB8AC3E}">
        <p14:creationId xmlns:p14="http://schemas.microsoft.com/office/powerpoint/2010/main" val="825153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D3260-5D5F-49F7-B476-0268A2208E90}" type="slidenum">
              <a:rPr lang="en-US" smtClean="0"/>
              <a:pPr/>
              <a:t>19</a:t>
            </a:fld>
            <a:endParaRPr lang="en-US"/>
          </a:p>
        </p:txBody>
      </p:sp>
    </p:spTree>
    <p:extLst>
      <p:ext uri="{BB962C8B-B14F-4D97-AF65-F5344CB8AC3E}">
        <p14:creationId xmlns:p14="http://schemas.microsoft.com/office/powerpoint/2010/main" val="3596338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D3260-5D5F-49F7-B476-0268A2208E90}" type="slidenum">
              <a:rPr lang="en-US" smtClean="0"/>
              <a:pPr/>
              <a:t>20</a:t>
            </a:fld>
            <a:endParaRPr lang="en-US"/>
          </a:p>
        </p:txBody>
      </p:sp>
    </p:spTree>
    <p:extLst>
      <p:ext uri="{BB962C8B-B14F-4D97-AF65-F5344CB8AC3E}">
        <p14:creationId xmlns:p14="http://schemas.microsoft.com/office/powerpoint/2010/main" val="2536405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ＭＳ Ｐゴシック" charset="0"/>
              </a:rPr>
              <a:t>DIRECTIONS:</a:t>
            </a:r>
          </a:p>
          <a:p>
            <a:r>
              <a:rPr lang="en-US" sz="1200" dirty="0">
                <a:ea typeface="ＭＳ Ｐゴシック" charset="0"/>
              </a:rPr>
              <a:t>Adjust the names</a:t>
            </a:r>
            <a:r>
              <a:rPr lang="en-US" sz="1200" baseline="0" dirty="0">
                <a:ea typeface="ＭＳ Ｐゴシック" charset="0"/>
              </a:rPr>
              <a:t> of the systems on this slide to more accurately reflect what you know of the prospects business / systems landscape. Also adjust the roles that would be interacting with the system to match the use-cases they would be most interested in, depending on their business type.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mn-cs"/>
              </a:rPr>
              <a:t>TALK TRACK (if pitching the Suite):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mn-cs"/>
              </a:rPr>
              <a:t>What you need instead to stay competitive in today’s world</a:t>
            </a:r>
            <a:r>
              <a:rPr lang="en-US" sz="1200" b="1" kern="1200" baseline="0" dirty="0">
                <a:solidFill>
                  <a:schemeClr val="tx1"/>
                </a:solidFill>
                <a:effectLst/>
                <a:latin typeface="Arial" panose="020B0604020202020204" pitchFamily="34" charset="0"/>
                <a:ea typeface="+mn-ea"/>
                <a:cs typeface="+mn-cs"/>
              </a:rPr>
              <a:t> is a modern system that is designed more holistically around all your business processes.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Arial" panose="020B0604020202020204" pitchFamily="34" charset="0"/>
                <a:ea typeface="+mn-ea"/>
                <a:cs typeface="+mn-cs"/>
              </a:rPr>
              <a:t>From the core of your customer, financial and billing operations on out. [CLICK]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Arial" panose="020B0604020202020204" pitchFamily="34" charset="0"/>
                <a:ea typeface="+mn-ea"/>
                <a:cs typeface="+mn-cs"/>
              </a:rPr>
              <a:t>That allows you to manage all the components of your PRODUCT-based business – from manufacturing to inventory to distribution [CLICK]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Arial" panose="020B0604020202020204" pitchFamily="34" charset="0"/>
                <a:ea typeface="+mn-ea"/>
                <a:cs typeface="+mn-cs"/>
              </a:rPr>
              <a:t>In addition to your SERVICES-based business – from first bid to resource management to optimized billing [CLICK]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Arial" panose="020B0604020202020204" pitchFamily="34" charset="0"/>
                <a:ea typeface="+mn-ea"/>
                <a:cs typeface="+mn-cs"/>
              </a:rPr>
              <a:t>That allows all your internal stakeholders to easily access information in a way that’s tailored to their specific role [CLICK]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Arial" panose="020B0604020202020204" pitchFamily="34" charset="0"/>
                <a:ea typeface="+mn-ea"/>
                <a:cs typeface="+mn-cs"/>
              </a:rPr>
              <a:t>But its not just about your employees, its also about extending access out to your customers, partners and vendors as well as any external systems you may want to automate access for in the future. </a:t>
            </a:r>
            <a:endParaRPr lang="en-US" dirty="0"/>
          </a:p>
          <a:p>
            <a:endParaRPr lang="en-US" dirty="0"/>
          </a:p>
        </p:txBody>
      </p:sp>
      <p:sp>
        <p:nvSpPr>
          <p:cNvPr id="4" name="Slide Number Placeholder 3"/>
          <p:cNvSpPr>
            <a:spLocks noGrp="1"/>
          </p:cNvSpPr>
          <p:nvPr>
            <p:ph type="sldNum" sz="quarter" idx="10"/>
          </p:nvPr>
        </p:nvSpPr>
        <p:spPr/>
        <p:txBody>
          <a:bodyPr/>
          <a:lstStyle/>
          <a:p>
            <a:fld id="{009D3260-5D5F-49F7-B476-0268A2208E90}" type="slidenum">
              <a:rPr lang="en-US" smtClean="0"/>
              <a:t>21</a:t>
            </a:fld>
            <a:endParaRPr lang="en-US"/>
          </a:p>
        </p:txBody>
      </p:sp>
    </p:spTree>
    <p:extLst>
      <p:ext uri="{BB962C8B-B14F-4D97-AF65-F5344CB8AC3E}">
        <p14:creationId xmlns:p14="http://schemas.microsoft.com/office/powerpoint/2010/main" val="66727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D3260-5D5F-49F7-B476-0268A2208E90}" type="slidenum">
              <a:rPr lang="en-US" smtClean="0"/>
              <a:pPr/>
              <a:t>22</a:t>
            </a:fld>
            <a:endParaRPr lang="en-US"/>
          </a:p>
        </p:txBody>
      </p:sp>
    </p:spTree>
    <p:extLst>
      <p:ext uri="{BB962C8B-B14F-4D97-AF65-F5344CB8AC3E}">
        <p14:creationId xmlns:p14="http://schemas.microsoft.com/office/powerpoint/2010/main" val="872448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D3260-5D5F-49F7-B476-0268A2208E90}" type="slidenum">
              <a:rPr lang="en-US" smtClean="0"/>
              <a:pPr/>
              <a:t>23</a:t>
            </a:fld>
            <a:endParaRPr lang="en-US"/>
          </a:p>
        </p:txBody>
      </p:sp>
    </p:spTree>
    <p:extLst>
      <p:ext uri="{BB962C8B-B14F-4D97-AF65-F5344CB8AC3E}">
        <p14:creationId xmlns:p14="http://schemas.microsoft.com/office/powerpoint/2010/main" val="2844377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09D3260-5D5F-49F7-B476-0268A2208E90}" type="slidenum">
              <a:rPr lang="en-US" smtClean="0"/>
              <a:pPr/>
              <a:t>24</a:t>
            </a:fld>
            <a:endParaRPr lang="en-US"/>
          </a:p>
        </p:txBody>
      </p:sp>
    </p:spTree>
    <p:extLst>
      <p:ext uri="{BB962C8B-B14F-4D97-AF65-F5344CB8AC3E}">
        <p14:creationId xmlns:p14="http://schemas.microsoft.com/office/powerpoint/2010/main" val="1361785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TRACK:</a:t>
            </a:r>
          </a:p>
          <a:p>
            <a:r>
              <a:rPr lang="en-US" dirty="0"/>
              <a:t>Your</a:t>
            </a:r>
            <a:r>
              <a:rPr lang="en-US" baseline="0" dirty="0"/>
              <a:t> business in the past was probably fairly predictable and stable… that is no longer the case today. In today’s world the only constant in business is CHANGE and you have to be agile enough to respond rapidly to changing market conditions before your competition does. For example -</a:t>
            </a:r>
            <a:endParaRPr lang="en-US" dirty="0"/>
          </a:p>
          <a:p>
            <a:r>
              <a:rPr lang="en-US" sz="1200" b="1" kern="1200" dirty="0">
                <a:solidFill>
                  <a:schemeClr val="tx1"/>
                </a:solidFill>
                <a:effectLst/>
                <a:latin typeface="Arial" panose="020B0604020202020204" pitchFamily="34" charset="0"/>
                <a:ea typeface="+mn-ea"/>
                <a:cs typeface="+mn-cs"/>
              </a:rPr>
              <a:t>New business models are emerging every day</a:t>
            </a:r>
            <a:r>
              <a:rPr lang="en-US" sz="1200" kern="1200" dirty="0">
                <a:solidFill>
                  <a:schemeClr val="tx1"/>
                </a:solidFill>
                <a:effectLst/>
                <a:latin typeface="Arial" panose="020B0604020202020204" pitchFamily="34" charset="0"/>
                <a:ea typeface="+mn-ea"/>
                <a:cs typeface="+mn-cs"/>
              </a:rPr>
              <a:t>. </a:t>
            </a:r>
          </a:p>
          <a:p>
            <a:r>
              <a:rPr lang="en-US" sz="1200" kern="1200" dirty="0">
                <a:solidFill>
                  <a:schemeClr val="tx1"/>
                </a:solidFill>
                <a:effectLst/>
                <a:latin typeface="Arial" panose="020B0604020202020204" pitchFamily="34" charset="0"/>
                <a:ea typeface="+mn-ea"/>
                <a:cs typeface="+mn-cs"/>
              </a:rPr>
              <a:t>Companies</a:t>
            </a:r>
            <a:r>
              <a:rPr lang="en-US" sz="1200" kern="1200" baseline="0" dirty="0">
                <a:solidFill>
                  <a:schemeClr val="tx1"/>
                </a:solidFill>
                <a:effectLst/>
                <a:latin typeface="Arial" panose="020B0604020202020204" pitchFamily="34" charset="0"/>
                <a:ea typeface="+mn-ea"/>
                <a:cs typeface="+mn-cs"/>
              </a:rPr>
              <a:t> that build products are morphing into delivering those products as a service</a:t>
            </a:r>
            <a:r>
              <a:rPr lang="en-US" sz="1200" kern="1200" dirty="0">
                <a:solidFill>
                  <a:schemeClr val="tx1"/>
                </a:solidFill>
                <a:effectLst/>
                <a:latin typeface="Arial" panose="020B0604020202020204" pitchFamily="34" charset="0"/>
                <a:ea typeface="+mn-ea"/>
                <a:cs typeface="+mn-cs"/>
              </a:rPr>
              <a:t>. Companies that deliver</a:t>
            </a:r>
            <a:r>
              <a:rPr lang="en-US" sz="1200" kern="1200" baseline="0" dirty="0">
                <a:solidFill>
                  <a:schemeClr val="tx1"/>
                </a:solidFill>
                <a:effectLst/>
                <a:latin typeface="Arial" panose="020B0604020202020204" pitchFamily="34" charset="0"/>
                <a:ea typeface="+mn-ea"/>
                <a:cs typeface="+mn-cs"/>
              </a:rPr>
              <a:t> a service are packing those services together to deliver them as a product. Manufacturers are going direct to the consumer (D2C) and looking more like retailers or distributors. B2C retailers are moving into B2B channels. B2B distributors are going online into B2C. </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In this landscape, Agility is a Must</a:t>
            </a:r>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If you don’t have the ability to adapt, it can mean the difference between competitive differentiation, quality service, timely product offering or nimble decision-making and can have a major impact on your business. To operate successfully in a fast changing business and economic environments, your business flexibility is crucial. </a:t>
            </a:r>
            <a:endParaRPr lang="en-US" dirty="0"/>
          </a:p>
          <a:p>
            <a:r>
              <a:rPr lang="en-US" sz="1200" b="1" kern="1200" dirty="0">
                <a:solidFill>
                  <a:schemeClr val="tx1"/>
                </a:solidFill>
                <a:effectLst/>
                <a:latin typeface="Arial" panose="020B0604020202020204" pitchFamily="34" charset="0"/>
                <a:ea typeface="+mn-ea"/>
                <a:cs typeface="+mn-cs"/>
              </a:rPr>
              <a:t>To stay competitive, a Global View is Required</a:t>
            </a:r>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Whether you have international customers, warehouses, manufacturing facilities, or source raw material from global markets, you are operating in a global environment. With globalization, you need a strategy that allows you expand quickly and test your strategy before investing too much. You need to be able to quickly asses and understand local market conditions and adapt for the global impact those</a:t>
            </a:r>
            <a:r>
              <a:rPr lang="en-US" sz="1200" kern="1200" baseline="0" dirty="0">
                <a:solidFill>
                  <a:schemeClr val="tx1"/>
                </a:solidFill>
                <a:effectLst/>
                <a:latin typeface="Arial" panose="020B0604020202020204" pitchFamily="34" charset="0"/>
                <a:ea typeface="+mn-ea"/>
                <a:cs typeface="+mn-cs"/>
              </a:rPr>
              <a:t> can have on your business. Again, change is the one constant.</a:t>
            </a:r>
            <a:endParaRPr lang="en-US" dirty="0"/>
          </a:p>
          <a:p>
            <a:r>
              <a:rPr lang="en-US" sz="1200" b="1" kern="1200" dirty="0">
                <a:solidFill>
                  <a:schemeClr val="tx1"/>
                </a:solidFill>
                <a:effectLst/>
                <a:latin typeface="Arial" panose="020B0604020202020204" pitchFamily="34" charset="0"/>
                <a:ea typeface="+mn-ea"/>
                <a:cs typeface="+mn-cs"/>
              </a:rPr>
              <a:t>And then</a:t>
            </a:r>
            <a:r>
              <a:rPr lang="en-US" sz="1200" b="1" kern="1200" baseline="0" dirty="0">
                <a:solidFill>
                  <a:schemeClr val="tx1"/>
                </a:solidFill>
                <a:effectLst/>
                <a:latin typeface="Arial" panose="020B0604020202020204" pitchFamily="34" charset="0"/>
                <a:ea typeface="+mn-ea"/>
                <a:cs typeface="+mn-cs"/>
              </a:rPr>
              <a:t> there’s </a:t>
            </a:r>
            <a:r>
              <a:rPr lang="en-US" sz="1200" b="1" kern="1200" dirty="0">
                <a:solidFill>
                  <a:schemeClr val="tx1"/>
                </a:solidFill>
                <a:effectLst/>
                <a:latin typeface="Arial" panose="020B0604020202020204" pitchFamily="34" charset="0"/>
                <a:ea typeface="+mn-ea"/>
                <a:cs typeface="+mn-cs"/>
              </a:rPr>
              <a:t>New Technology that Impacts everyone’s Expectations</a:t>
            </a:r>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Your customers expect to be able to reach you from their</a:t>
            </a:r>
            <a:r>
              <a:rPr lang="en-US" sz="1200" kern="1200" baseline="0" dirty="0">
                <a:solidFill>
                  <a:schemeClr val="tx1"/>
                </a:solidFill>
                <a:effectLst/>
                <a:latin typeface="Arial" panose="020B0604020202020204" pitchFamily="34" charset="0"/>
                <a:ea typeface="+mn-ea"/>
                <a:cs typeface="+mn-cs"/>
              </a:rPr>
              <a:t> mobile phone, on </a:t>
            </a:r>
            <a:r>
              <a:rPr lang="en-US" sz="1200" kern="1200" baseline="0" dirty="0" err="1">
                <a:solidFill>
                  <a:schemeClr val="tx1"/>
                </a:solidFill>
                <a:effectLst/>
                <a:latin typeface="Arial" panose="020B0604020202020204" pitchFamily="34" charset="0"/>
                <a:ea typeface="+mn-ea"/>
                <a:cs typeface="+mn-cs"/>
              </a:rPr>
              <a:t>facebook</a:t>
            </a:r>
            <a:r>
              <a:rPr lang="en-US" sz="1200" kern="1200" baseline="0" dirty="0">
                <a:solidFill>
                  <a:schemeClr val="tx1"/>
                </a:solidFill>
                <a:effectLst/>
                <a:latin typeface="Arial" panose="020B0604020202020204" pitchFamily="34" charset="0"/>
                <a:ea typeface="+mn-ea"/>
                <a:cs typeface="+mn-cs"/>
              </a:rPr>
              <a:t>, on twitter etc. Your distributors are looking to engage with you the same way they shop on Amazon. Your employees are looking to be able to access corporate systems anytime, anywhere and from a myriad of smart devices. And who knows what’s coming next? The only thing that is certain is that new </a:t>
            </a:r>
            <a:r>
              <a:rPr lang="en-US" sz="1200" kern="1200" dirty="0">
                <a:solidFill>
                  <a:schemeClr val="tx1"/>
                </a:solidFill>
                <a:effectLst/>
                <a:latin typeface="Arial" panose="020B0604020202020204" pitchFamily="34" charset="0"/>
                <a:ea typeface="+mn-ea"/>
                <a:cs typeface="+mn-cs"/>
              </a:rPr>
              <a:t>technology will continue to have a significant impact and you need to be able to future proof for what’s coming next.</a:t>
            </a:r>
          </a:p>
          <a:p>
            <a:r>
              <a:rPr lang="en-US" sz="1200" b="1" kern="1200" dirty="0">
                <a:solidFill>
                  <a:schemeClr val="tx1"/>
                </a:solidFill>
                <a:effectLst/>
                <a:latin typeface="Arial" panose="020B0604020202020204" pitchFamily="34" charset="0"/>
                <a:ea typeface="+mn-ea"/>
                <a:cs typeface="+mn-cs"/>
              </a:rPr>
              <a:t>Finally, Employee Engagement is Essential to continued success</a:t>
            </a:r>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As you expand globally and adopt new business models, your workforce is increasingly distributed and decentralized. You want to be able to source the best talent for</a:t>
            </a:r>
            <a:r>
              <a:rPr lang="en-US" sz="1200" kern="1200" baseline="0" dirty="0">
                <a:solidFill>
                  <a:schemeClr val="tx1"/>
                </a:solidFill>
                <a:effectLst/>
                <a:latin typeface="Arial" panose="020B0604020202020204" pitchFamily="34" charset="0"/>
                <a:ea typeface="+mn-ea"/>
                <a:cs typeface="+mn-cs"/>
              </a:rPr>
              <a:t> the job from the most cost-effective geo without being hampered by the confines of the company firewall. The millennial generation entering  the workforce demand easy-to-use systems that mirror social tools or online shopping and increasingly blur the lines between work and home life</a:t>
            </a:r>
            <a:r>
              <a:rPr lang="en-US" sz="1200" kern="1200" dirty="0">
                <a:solidFill>
                  <a:schemeClr val="tx1"/>
                </a:solidFill>
                <a:effectLst/>
                <a:latin typeface="Arial" panose="020B0604020202020204" pitchFamily="34" charset="0"/>
                <a:ea typeface="+mn-ea"/>
                <a:cs typeface="+mn-cs"/>
              </a:rPr>
              <a:t>. At the end of the day, putting the right person in the right place with the right tools remains the best way for a company of any size to stay competitive. </a:t>
            </a:r>
          </a:p>
          <a:p>
            <a:endParaRPr lang="en-US" dirty="0"/>
          </a:p>
        </p:txBody>
      </p:sp>
      <p:sp>
        <p:nvSpPr>
          <p:cNvPr id="4" name="Slide Number Placeholder 3"/>
          <p:cNvSpPr>
            <a:spLocks noGrp="1"/>
          </p:cNvSpPr>
          <p:nvPr>
            <p:ph type="sldNum" sz="quarter" idx="10"/>
          </p:nvPr>
        </p:nvSpPr>
        <p:spPr/>
        <p:txBody>
          <a:bodyPr/>
          <a:lstStyle/>
          <a:p>
            <a:fld id="{009D3260-5D5F-49F7-B476-0268A2208E90}" type="slidenum">
              <a:rPr lang="en-US" smtClean="0"/>
              <a:pPr/>
              <a:t>25</a:t>
            </a:fld>
            <a:endParaRPr lang="en-US"/>
          </a:p>
        </p:txBody>
      </p:sp>
    </p:spTree>
    <p:extLst>
      <p:ext uri="{BB962C8B-B14F-4D97-AF65-F5344CB8AC3E}">
        <p14:creationId xmlns:p14="http://schemas.microsoft.com/office/powerpoint/2010/main" val="102777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DIRECTIONS:</a:t>
            </a:r>
          </a:p>
          <a:p>
            <a:r>
              <a:rPr lang="en-US" dirty="0"/>
              <a:t>Would not expect there to be any</a:t>
            </a:r>
            <a:r>
              <a:rPr lang="en-US" baseline="0" dirty="0"/>
              <a:t> changes on the agenda slide, but if there are, keep it to no more than 5-6 items at most</a:t>
            </a:r>
            <a:endParaRPr lang="en-US" dirty="0"/>
          </a:p>
        </p:txBody>
      </p:sp>
      <p:sp>
        <p:nvSpPr>
          <p:cNvPr id="4" name="Slide Number Placeholder 3"/>
          <p:cNvSpPr>
            <a:spLocks noGrp="1"/>
          </p:cNvSpPr>
          <p:nvPr>
            <p:ph type="sldNum" sz="quarter" idx="10"/>
          </p:nvPr>
        </p:nvSpPr>
        <p:spPr/>
        <p:txBody>
          <a:bodyPr/>
          <a:lstStyle/>
          <a:p>
            <a:fld id="{009D3260-5D5F-49F7-B476-0268A2208E90}" type="slidenum">
              <a:rPr lang="en-US" smtClean="0"/>
              <a:pPr/>
              <a:t>2</a:t>
            </a:fld>
            <a:endParaRPr lang="en-US"/>
          </a:p>
        </p:txBody>
      </p:sp>
    </p:spTree>
    <p:extLst>
      <p:ext uri="{BB962C8B-B14F-4D97-AF65-F5344CB8AC3E}">
        <p14:creationId xmlns:p14="http://schemas.microsoft.com/office/powerpoint/2010/main" val="2887907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TALK TRACK:</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You don’t have to just take our word for where business systems of the future are heading.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Leading industry analyst firms such as Forrester predict that the prevailing  trends in ERP systems in particular today are centered around being available via the </a:t>
            </a:r>
            <a:r>
              <a:rPr lang="en-US" b="1" baseline="0" dirty="0"/>
              <a:t>Cloud</a:t>
            </a:r>
            <a:r>
              <a:rPr lang="en-US" baseline="0" dirty="0"/>
              <a:t>, run seamlessly on </a:t>
            </a:r>
            <a:r>
              <a:rPr lang="en-US" b="1" baseline="0" dirty="0"/>
              <a:t>Mobile</a:t>
            </a:r>
            <a:r>
              <a:rPr lang="en-US" baseline="0" dirty="0"/>
              <a:t> devices, allow for actionable </a:t>
            </a:r>
            <a:r>
              <a:rPr lang="en-US" b="1" baseline="0" dirty="0"/>
              <a:t>Analytics</a:t>
            </a:r>
            <a:r>
              <a:rPr lang="en-US" baseline="0" dirty="0"/>
              <a:t>, foster </a:t>
            </a:r>
            <a:r>
              <a:rPr lang="en-US" b="1" baseline="0" dirty="0"/>
              <a:t>Collaboration</a:t>
            </a:r>
            <a:r>
              <a:rPr lang="en-US" baseline="0" dirty="0"/>
              <a:t> across the organization and span </a:t>
            </a:r>
            <a:r>
              <a:rPr lang="en-US" b="1" baseline="0" dirty="0"/>
              <a:t>Business Processes</a:t>
            </a:r>
            <a:r>
              <a:rPr lang="en-US" baseline="0" dirty="0"/>
              <a:t> across departments.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009D3260-5D5F-49F7-B476-0268A2208E90}" type="slidenum">
              <a:rPr lang="en-US" smtClean="0"/>
              <a:pPr/>
              <a:t>26</a:t>
            </a:fld>
            <a:endParaRPr lang="en-US" dirty="0"/>
          </a:p>
        </p:txBody>
      </p:sp>
    </p:spTree>
    <p:extLst>
      <p:ext uri="{BB962C8B-B14F-4D97-AF65-F5344CB8AC3E}">
        <p14:creationId xmlns:p14="http://schemas.microsoft.com/office/powerpoint/2010/main" val="1865131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0" dirty="0">
                <a:solidFill>
                  <a:srgbClr val="A6A6A6"/>
                </a:solidFill>
                <a:latin typeface="Arial" charset="0"/>
              </a:rPr>
              <a:t>TALK</a:t>
            </a:r>
            <a:r>
              <a:rPr lang="en-US" sz="1400" b="0" baseline="0" dirty="0">
                <a:solidFill>
                  <a:srgbClr val="A6A6A6"/>
                </a:solidFill>
                <a:latin typeface="Arial" charset="0"/>
              </a:rPr>
              <a:t> TRACK:</a:t>
            </a:r>
            <a:endParaRPr lang="en-US" sz="1400" b="0" dirty="0">
              <a:solidFill>
                <a:srgbClr val="A6A6A6"/>
              </a:solidFill>
              <a:latin typeface="Arial" charset="0"/>
            </a:endParaRPr>
          </a:p>
          <a:p>
            <a:r>
              <a:rPr lang="en-US" dirty="0"/>
              <a:t>With the average adult spending more than 60 hours per week on digital devices,</a:t>
            </a:r>
            <a:r>
              <a:rPr lang="en-US" baseline="0" dirty="0"/>
              <a:t> t</a:t>
            </a:r>
            <a:r>
              <a:rPr lang="en-US" dirty="0"/>
              <a:t>raditional approaches to building business applications are doomed for extinction. NetSuite’s Mobile and Social </a:t>
            </a:r>
            <a:r>
              <a:rPr lang="en-US" baseline="0" dirty="0"/>
              <a:t>approach to enterprise software goes beyond the post-PC world allowing you to check order status, check inventory, file your expense reports etc. on your favorite mobile device. Or collaborate across a globally distributed team with built in social tools.</a:t>
            </a:r>
            <a:endParaRPr lang="en-US" dirty="0"/>
          </a:p>
        </p:txBody>
      </p:sp>
      <p:sp>
        <p:nvSpPr>
          <p:cNvPr id="4" name="Slide Number Placeholder 3"/>
          <p:cNvSpPr>
            <a:spLocks noGrp="1"/>
          </p:cNvSpPr>
          <p:nvPr>
            <p:ph type="sldNum" sz="quarter" idx="10"/>
          </p:nvPr>
        </p:nvSpPr>
        <p:spPr/>
        <p:txBody>
          <a:bodyPr/>
          <a:lstStyle/>
          <a:p>
            <a:pPr>
              <a:defRPr/>
            </a:pPr>
            <a:fld id="{A02811D2-C973-F04E-A1DF-E76B63647C51}" type="slidenum">
              <a:rPr lang="en-US" smtClean="0"/>
              <a:pPr>
                <a:defRPr/>
              </a:pPr>
              <a:t>27</a:t>
            </a:fld>
            <a:endParaRPr lang="en-US"/>
          </a:p>
        </p:txBody>
      </p:sp>
    </p:spTree>
    <p:extLst>
      <p:ext uri="{BB962C8B-B14F-4D97-AF65-F5344CB8AC3E}">
        <p14:creationId xmlns:p14="http://schemas.microsoft.com/office/powerpoint/2010/main" val="2543196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TRACK:</a:t>
            </a:r>
          </a:p>
          <a:p>
            <a:r>
              <a:rPr lang="en-US" dirty="0"/>
              <a:t>With “The </a:t>
            </a:r>
            <a:r>
              <a:rPr lang="en-US" dirty="0" err="1"/>
              <a:t>Consumerization</a:t>
            </a:r>
            <a:r>
              <a:rPr lang="en-US" dirty="0"/>
              <a:t> of IT,</a:t>
            </a:r>
            <a:r>
              <a:rPr lang="en-US" baseline="0" dirty="0"/>
              <a:t> </a:t>
            </a:r>
            <a:r>
              <a:rPr lang="en-US" dirty="0"/>
              <a:t>expectations for business software have risen dramatically.  E</a:t>
            </a:r>
            <a:r>
              <a:rPr lang="en-US" baseline="0" dirty="0"/>
              <a:t>mployee and customer expectations for an applications ease-of-use have forced companies to look for user friendly business applications.  NetSuite’s modern browser UI bridges the gap between consumer application experience and robust business application functionality. </a:t>
            </a:r>
            <a:endParaRPr lang="en-US" dirty="0"/>
          </a:p>
        </p:txBody>
      </p:sp>
      <p:sp>
        <p:nvSpPr>
          <p:cNvPr id="4" name="Slide Number Placeholder 3"/>
          <p:cNvSpPr>
            <a:spLocks noGrp="1"/>
          </p:cNvSpPr>
          <p:nvPr>
            <p:ph type="sldNum" sz="quarter" idx="10"/>
          </p:nvPr>
        </p:nvSpPr>
        <p:spPr/>
        <p:txBody>
          <a:bodyPr/>
          <a:lstStyle/>
          <a:p>
            <a:fld id="{009D3260-5D5F-49F7-B476-0268A2208E90}" type="slidenum">
              <a:rPr lang="en-US" smtClean="0"/>
              <a:pPr/>
              <a:t>28</a:t>
            </a:fld>
            <a:endParaRPr lang="en-US" dirty="0"/>
          </a:p>
        </p:txBody>
      </p:sp>
    </p:spTree>
    <p:extLst>
      <p:ext uri="{BB962C8B-B14F-4D97-AF65-F5344CB8AC3E}">
        <p14:creationId xmlns:p14="http://schemas.microsoft.com/office/powerpoint/2010/main" val="3623622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TALK TRACK: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One of the big advantages of NetSuite is that you don’t need to have advanced technical skills in statistics to work with business information. Business users gain real-time visibility to identify issues, trends and opportunities and instantly drill down to the underlying transaction to take action.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example, a Controller can easily address questions like how’s our billing efficiency?  How profitable are we?  Right from their Dashboard. They can drill into all the different business functions – financials, sales pipeline, HR – across different regions, while having a global consolidated view that helps drive strategic decision making. </a:t>
            </a:r>
            <a:endParaRPr lang="en-US" dirty="0"/>
          </a:p>
          <a:p>
            <a:endParaRPr lang="en-US" dirty="0"/>
          </a:p>
        </p:txBody>
      </p:sp>
      <p:sp>
        <p:nvSpPr>
          <p:cNvPr id="4" name="Slide Number Placeholder 3"/>
          <p:cNvSpPr>
            <a:spLocks noGrp="1"/>
          </p:cNvSpPr>
          <p:nvPr>
            <p:ph type="sldNum" sz="quarter" idx="10"/>
          </p:nvPr>
        </p:nvSpPr>
        <p:spPr/>
        <p:txBody>
          <a:bodyPr/>
          <a:lstStyle/>
          <a:p>
            <a:fld id="{009D3260-5D5F-49F7-B476-0268A2208E90}" type="slidenum">
              <a:rPr lang="en-US" smtClean="0"/>
              <a:pPr/>
              <a:t>29</a:t>
            </a:fld>
            <a:endParaRPr lang="en-US" dirty="0"/>
          </a:p>
        </p:txBody>
      </p:sp>
    </p:spTree>
    <p:extLst>
      <p:ext uri="{BB962C8B-B14F-4D97-AF65-F5344CB8AC3E}">
        <p14:creationId xmlns:p14="http://schemas.microsoft.com/office/powerpoint/2010/main" val="2819851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a:t>
            </a:r>
            <a:r>
              <a:rPr lang="en-US" baseline="0" dirty="0"/>
              <a:t> TRACK:</a:t>
            </a:r>
          </a:p>
          <a:p>
            <a:r>
              <a:rPr lang="en-US" baseline="0" dirty="0"/>
              <a:t>As you can tell, NetSuite has proven time and time again to our customers that we deliver real value to their business</a:t>
            </a:r>
            <a:endParaRPr lang="en-US" dirty="0"/>
          </a:p>
        </p:txBody>
      </p:sp>
      <p:sp>
        <p:nvSpPr>
          <p:cNvPr id="4" name="Slide Number Placeholder 3"/>
          <p:cNvSpPr>
            <a:spLocks noGrp="1"/>
          </p:cNvSpPr>
          <p:nvPr>
            <p:ph type="sldNum" sz="quarter" idx="10"/>
          </p:nvPr>
        </p:nvSpPr>
        <p:spPr/>
        <p:txBody>
          <a:bodyPr/>
          <a:lstStyle/>
          <a:p>
            <a:fld id="{009D3260-5D5F-49F7-B476-0268A2208E90}" type="slidenum">
              <a:rPr lang="en-US" smtClean="0"/>
              <a:pPr/>
              <a:t>30</a:t>
            </a:fld>
            <a:endParaRPr lang="en-US" dirty="0"/>
          </a:p>
        </p:txBody>
      </p:sp>
    </p:spTree>
    <p:extLst>
      <p:ext uri="{BB962C8B-B14F-4D97-AF65-F5344CB8AC3E}">
        <p14:creationId xmlns:p14="http://schemas.microsoft.com/office/powerpoint/2010/main" val="10779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800" b="0" dirty="0">
                <a:solidFill>
                  <a:srgbClr val="A6A6A6"/>
                </a:solidFill>
                <a:latin typeface="Arial" charset="0"/>
              </a:rPr>
              <a:t>TALK</a:t>
            </a:r>
            <a:r>
              <a:rPr lang="en-US" sz="1800" b="0" baseline="0" dirty="0">
                <a:solidFill>
                  <a:srgbClr val="A6A6A6"/>
                </a:solidFill>
                <a:latin typeface="Arial" charset="0"/>
              </a:rPr>
              <a:t> TRACK:</a:t>
            </a:r>
            <a:endParaRPr lang="en-US" sz="1800" b="0" dirty="0">
              <a:solidFill>
                <a:srgbClr val="A6A6A6"/>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A6A6A6"/>
                </a:solidFill>
                <a:latin typeface="Arial" charset="0"/>
                <a:cs typeface="Arial" charset="0"/>
              </a:rPr>
              <a:t>From</a:t>
            </a:r>
            <a:r>
              <a:rPr lang="en-US" sz="1200" baseline="0" dirty="0">
                <a:solidFill>
                  <a:srgbClr val="A6A6A6"/>
                </a:solidFill>
                <a:latin typeface="Arial" charset="0"/>
                <a:cs typeface="Arial" charset="0"/>
              </a:rPr>
              <a:t> a technology perspective, t</a:t>
            </a:r>
            <a:r>
              <a:rPr lang="en-US" sz="1200" dirty="0">
                <a:solidFill>
                  <a:srgbClr val="A6A6A6"/>
                </a:solidFill>
                <a:latin typeface="Arial" charset="0"/>
                <a:cs typeface="Arial" charset="0"/>
              </a:rPr>
              <a:t>he three most important</a:t>
            </a:r>
            <a:r>
              <a:rPr lang="en-US" sz="1200" baseline="0" dirty="0">
                <a:solidFill>
                  <a:srgbClr val="A6A6A6"/>
                </a:solidFill>
                <a:latin typeface="Arial" charset="0"/>
                <a:cs typeface="Arial" charset="0"/>
              </a:rPr>
              <a:t> aspects that are important for any business’ success using a cloud solution, are Uptime, Security and Scalability. NetSuite offers certifications and SLAs to guarantee these key components.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A6A6A6"/>
              </a:solidFill>
              <a:latin typeface="Arial" charset="0"/>
              <a:cs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A6A6A6"/>
                </a:solidFill>
                <a:latin typeface="Arial" charset="0"/>
                <a:cs typeface="Arial" charset="0"/>
              </a:rPr>
              <a:t>From </a:t>
            </a:r>
            <a:r>
              <a:rPr lang="en-US" sz="1200" dirty="0">
                <a:latin typeface="Arial" charset="0"/>
                <a:cs typeface="Arial" charset="0"/>
              </a:rPr>
              <a:t>world-class mirrored datacenters with redundancy and disaster recovery plans, to industry leading security (ISO 27001, PCI, EU Safe Harbor), an uptime guarantee and an impeccable track record,</a:t>
            </a:r>
            <a:r>
              <a:rPr lang="en-US" sz="1200" baseline="0" dirty="0">
                <a:latin typeface="Arial" charset="0"/>
                <a:cs typeface="Arial" charset="0"/>
              </a:rPr>
              <a:t> NetSuite stands ready to deliver a reliable service that allows you to focus on business strategy rather than infrastructure.</a:t>
            </a:r>
            <a:endParaRPr lang="en-US" sz="1200"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A02811D2-C973-F04E-A1DF-E76B63647C51}" type="slidenum">
              <a:rPr lang="en-US" smtClean="0"/>
              <a:pPr>
                <a:defRPr/>
              </a:pPr>
              <a:t>31</a:t>
            </a:fld>
            <a:endParaRPr lang="en-US"/>
          </a:p>
        </p:txBody>
      </p:sp>
    </p:spTree>
    <p:extLst>
      <p:ext uri="{BB962C8B-B14F-4D97-AF65-F5344CB8AC3E}">
        <p14:creationId xmlns:p14="http://schemas.microsoft.com/office/powerpoint/2010/main" val="2543196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009D3260-5D5F-49F7-B476-0268A2208E90}" type="slidenum">
              <a:rPr lang="en-US" smtClean="0"/>
              <a:pPr/>
              <a:t>32</a:t>
            </a:fld>
            <a:endParaRPr lang="en-US" dirty="0"/>
          </a:p>
        </p:txBody>
      </p:sp>
    </p:spTree>
    <p:extLst>
      <p:ext uri="{BB962C8B-B14F-4D97-AF65-F5344CB8AC3E}">
        <p14:creationId xmlns:p14="http://schemas.microsoft.com/office/powerpoint/2010/main" val="2167786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89C7C-4538-40B9-9E0D-CB440BC4CF85}" type="slidenum">
              <a:rPr lang="en-US" smtClean="0"/>
              <a:t>33</a:t>
            </a:fld>
            <a:endParaRPr lang="en-US"/>
          </a:p>
        </p:txBody>
      </p:sp>
    </p:spTree>
    <p:extLst>
      <p:ext uri="{BB962C8B-B14F-4D97-AF65-F5344CB8AC3E}">
        <p14:creationId xmlns:p14="http://schemas.microsoft.com/office/powerpoint/2010/main" val="989635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89C7C-4538-40B9-9E0D-CB440BC4CF85}" type="slidenum">
              <a:rPr lang="en-US" smtClean="0"/>
              <a:t>34</a:t>
            </a:fld>
            <a:endParaRPr lang="en-US"/>
          </a:p>
        </p:txBody>
      </p:sp>
    </p:spTree>
    <p:extLst>
      <p:ext uri="{BB962C8B-B14F-4D97-AF65-F5344CB8AC3E}">
        <p14:creationId xmlns:p14="http://schemas.microsoft.com/office/powerpoint/2010/main" val="989635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21A51F1-E3A0-47C4-9715-4C7E8DF46022}" type="slidenum">
              <a:rPr lang="en-US" smtClean="0"/>
              <a:pPr eaLnBrk="1" hangingPunct="1">
                <a:defRPr/>
              </a:pPr>
              <a:t>35</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TALK TRACK:</a:t>
            </a:r>
          </a:p>
          <a:p>
            <a:r>
              <a:rPr lang="en-US" altLang="en-US" dirty="0">
                <a:latin typeface="Arial" pitchFamily="34" charset="0"/>
                <a:ea typeface="ＭＳ Ｐゴシック" pitchFamily="34" charset="-128"/>
              </a:rPr>
              <a:t>Looking across the universe</a:t>
            </a:r>
            <a:r>
              <a:rPr lang="en-US" altLang="en-US" baseline="0" dirty="0">
                <a:latin typeface="Arial" pitchFamily="34" charset="0"/>
                <a:ea typeface="ＭＳ Ｐゴシック" pitchFamily="34" charset="-128"/>
              </a:rPr>
              <a:t> of NetSuite customers, you’ll see the proven benefits to business operations that can only come from a modern business system with built in flexibility, has Business Intelligence for all, that is Commerce-ready. </a:t>
            </a:r>
            <a:endParaRPr lang="en-US" altLang="en-US" dirty="0">
              <a:latin typeface="Arial" pitchFamily="34" charset="0"/>
              <a:ea typeface="ＭＳ Ｐゴシック" pitchFamily="34" charset="-128"/>
            </a:endParaRPr>
          </a:p>
          <a:p>
            <a:endParaRPr lang="en-US" altLang="en-US" dirty="0">
              <a:latin typeface="Arial" pitchFamily="34" charset="0"/>
              <a:ea typeface="ＭＳ Ｐゴシック" pitchFamily="34" charset="-128"/>
            </a:endParaRPr>
          </a:p>
          <a:p>
            <a:r>
              <a:rPr lang="en-US" altLang="en-US" dirty="0">
                <a:latin typeface="Arial" pitchFamily="34" charset="0"/>
                <a:ea typeface="ＭＳ Ｐゴシック" pitchFamily="34" charset="-128"/>
              </a:rPr>
              <a:t>&lt;sourcing notes&gt;</a:t>
            </a:r>
          </a:p>
          <a:p>
            <a:r>
              <a:rPr lang="en-US" altLang="en-US" dirty="0">
                <a:latin typeface="Arial" pitchFamily="34" charset="0"/>
                <a:ea typeface="ＭＳ Ｐゴシック" pitchFamily="34" charset="-128"/>
              </a:rPr>
              <a:t>20-50% - nucleus</a:t>
            </a:r>
          </a:p>
          <a:p>
            <a:r>
              <a:rPr lang="en-US" altLang="en-US" dirty="0">
                <a:latin typeface="Arial" pitchFamily="34" charset="0"/>
                <a:ea typeface="ＭＳ Ｐゴシック" pitchFamily="34" charset="-128"/>
              </a:rPr>
              <a:t>25-75% - nucleus</a:t>
            </a:r>
          </a:p>
          <a:p>
            <a:r>
              <a:rPr lang="en-US" altLang="en-US" dirty="0">
                <a:latin typeface="Arial" pitchFamily="34" charset="0"/>
                <a:ea typeface="ＭＳ Ｐゴシック" pitchFamily="34" charset="-128"/>
              </a:rPr>
              <a:t>DSO is from BearingPoint </a:t>
            </a:r>
            <a:r>
              <a:rPr lang="en-US" altLang="en-US" dirty="0" err="1">
                <a:latin typeface="Arial" pitchFamily="34" charset="0"/>
                <a:ea typeface="ＭＳ Ｐゴシック" pitchFamily="34" charset="-128"/>
              </a:rPr>
              <a:t>australia</a:t>
            </a:r>
            <a:r>
              <a:rPr lang="en-US" altLang="en-US" dirty="0">
                <a:latin typeface="Arial" pitchFamily="34" charset="0"/>
                <a:ea typeface="ＭＳ Ｐゴシック" pitchFamily="34" charset="-128"/>
              </a:rPr>
              <a:t>, and </a:t>
            </a:r>
            <a:r>
              <a:rPr lang="en-US" altLang="en-US" dirty="0" err="1">
                <a:latin typeface="Arial" pitchFamily="34" charset="0"/>
                <a:ea typeface="ＭＳ Ｐゴシック" pitchFamily="34" charset="-128"/>
              </a:rPr>
              <a:t>Peoplenet</a:t>
            </a:r>
            <a:r>
              <a:rPr lang="en-US" altLang="en-US" dirty="0">
                <a:latin typeface="Arial" pitchFamily="34" charset="0"/>
                <a:ea typeface="ＭＳ Ｐゴシック" pitchFamily="34" charset="-128"/>
              </a:rPr>
              <a:t> case studies</a:t>
            </a:r>
          </a:p>
          <a:p>
            <a:r>
              <a:rPr lang="en-US" altLang="en-US" dirty="0">
                <a:latin typeface="Arial" pitchFamily="34" charset="0"/>
                <a:ea typeface="ＭＳ Ｐゴシック" pitchFamily="34" charset="-128"/>
              </a:rPr>
              <a:t>50%+ quote to cash (nucleus </a:t>
            </a:r>
            <a:r>
              <a:rPr lang="en-US" altLang="en-US" dirty="0" err="1">
                <a:latin typeface="Arial" pitchFamily="34" charset="0"/>
                <a:ea typeface="ＭＳ Ｐゴシック" pitchFamily="34" charset="-128"/>
              </a:rPr>
              <a:t>sofware</a:t>
            </a:r>
            <a:r>
              <a:rPr lang="en-US" altLang="en-US" dirty="0">
                <a:latin typeface="Arial" pitchFamily="34" charset="0"/>
                <a:ea typeface="ＭＳ Ｐゴシック" pitchFamily="34" charset="-128"/>
              </a:rPr>
              <a:t> piece) and audit prep</a:t>
            </a:r>
          </a:p>
          <a:p>
            <a:r>
              <a:rPr lang="en-US" altLang="en-US" dirty="0">
                <a:latin typeface="Arial" pitchFamily="34" charset="0"/>
                <a:ea typeface="ＭＳ Ｐゴシック" pitchFamily="34" charset="-128"/>
              </a:rPr>
              <a:t>50%= IT costs, is from SMB</a:t>
            </a:r>
          </a:p>
          <a:p>
            <a:endParaRPr lang="en-US" altLang="en-US" dirty="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D3260-5D5F-49F7-B476-0268A2208E90}" type="slidenum">
              <a:rPr lang="en-US" smtClean="0"/>
              <a:pPr/>
              <a:t>3</a:t>
            </a:fld>
            <a:endParaRPr lang="en-US"/>
          </a:p>
        </p:txBody>
      </p:sp>
    </p:spTree>
    <p:extLst>
      <p:ext uri="{BB962C8B-B14F-4D97-AF65-F5344CB8AC3E}">
        <p14:creationId xmlns:p14="http://schemas.microsoft.com/office/powerpoint/2010/main" val="1166430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D3260-5D5F-49F7-B476-0268A2208E90}" type="slidenum">
              <a:rPr lang="en-US" smtClean="0"/>
              <a:t>36</a:t>
            </a:fld>
            <a:endParaRPr lang="en-US"/>
          </a:p>
        </p:txBody>
      </p:sp>
    </p:spTree>
    <p:extLst>
      <p:ext uri="{BB962C8B-B14F-4D97-AF65-F5344CB8AC3E}">
        <p14:creationId xmlns:p14="http://schemas.microsoft.com/office/powerpoint/2010/main" val="4270893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D3260-5D5F-49F7-B476-0268A2208E90}" type="slidenum">
              <a:rPr lang="en-US" smtClean="0"/>
              <a:t>37</a:t>
            </a:fld>
            <a:endParaRPr lang="en-US"/>
          </a:p>
        </p:txBody>
      </p:sp>
    </p:spTree>
    <p:extLst>
      <p:ext uri="{BB962C8B-B14F-4D97-AF65-F5344CB8AC3E}">
        <p14:creationId xmlns:p14="http://schemas.microsoft.com/office/powerpoint/2010/main" val="2205580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009D3260-5D5F-49F7-B476-0268A2208E90}" type="slidenum">
              <a:rPr lang="en-US" smtClean="0"/>
              <a:pPr/>
              <a:t>38</a:t>
            </a:fld>
            <a:endParaRPr lang="en-US" dirty="0"/>
          </a:p>
        </p:txBody>
      </p:sp>
    </p:spTree>
    <p:extLst>
      <p:ext uri="{BB962C8B-B14F-4D97-AF65-F5344CB8AC3E}">
        <p14:creationId xmlns:p14="http://schemas.microsoft.com/office/powerpoint/2010/main" val="4159198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009D3260-5D5F-49F7-B476-0268A2208E90}" type="slidenum">
              <a:rPr lang="en-US" smtClean="0"/>
              <a:pPr/>
              <a:t>7</a:t>
            </a:fld>
            <a:endParaRPr lang="en-US" dirty="0"/>
          </a:p>
        </p:txBody>
      </p:sp>
    </p:spTree>
    <p:extLst>
      <p:ext uri="{BB962C8B-B14F-4D97-AF65-F5344CB8AC3E}">
        <p14:creationId xmlns:p14="http://schemas.microsoft.com/office/powerpoint/2010/main" val="1660892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DIRECTIONS:</a:t>
            </a:r>
          </a:p>
          <a:p>
            <a:r>
              <a:rPr lang="en-US" dirty="0"/>
              <a:t>Replace Generic logo with the prospects</a:t>
            </a:r>
            <a:r>
              <a:rPr lang="en-US" baseline="0" dirty="0"/>
              <a:t> company logo</a:t>
            </a:r>
          </a:p>
          <a:p>
            <a:r>
              <a:rPr lang="en-US" baseline="0" dirty="0"/>
              <a:t>Replace Generic headshots, name and title etc. with headshots, name, title etc. of each person from NetSuite on the call / in the meeting</a:t>
            </a:r>
            <a:endParaRPr lang="en-US" dirty="0"/>
          </a:p>
        </p:txBody>
      </p:sp>
      <p:sp>
        <p:nvSpPr>
          <p:cNvPr id="4" name="Slide Number Placeholder 3"/>
          <p:cNvSpPr>
            <a:spLocks noGrp="1"/>
          </p:cNvSpPr>
          <p:nvPr>
            <p:ph type="sldNum" sz="quarter" idx="10"/>
          </p:nvPr>
        </p:nvSpPr>
        <p:spPr/>
        <p:txBody>
          <a:bodyPr/>
          <a:lstStyle/>
          <a:p>
            <a:fld id="{009D3260-5D5F-49F7-B476-0268A2208E90}" type="slidenum">
              <a:rPr lang="en-US" smtClean="0"/>
              <a:pPr/>
              <a:t>10</a:t>
            </a:fld>
            <a:endParaRPr lang="en-US" dirty="0"/>
          </a:p>
        </p:txBody>
      </p:sp>
    </p:spTree>
    <p:extLst>
      <p:ext uri="{BB962C8B-B14F-4D97-AF65-F5344CB8AC3E}">
        <p14:creationId xmlns:p14="http://schemas.microsoft.com/office/powerpoint/2010/main" val="1029773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DIRECTIONS:</a:t>
            </a:r>
          </a:p>
          <a:p>
            <a:r>
              <a:rPr lang="en-US" dirty="0"/>
              <a:t>Replace Generic logo with the prospects</a:t>
            </a:r>
            <a:r>
              <a:rPr lang="en-US" baseline="0" dirty="0"/>
              <a:t> company logo</a:t>
            </a:r>
          </a:p>
          <a:p>
            <a:r>
              <a:rPr lang="en-US" baseline="0" dirty="0"/>
              <a:t>Replace Generic headshots, name and title etc. with headshots, name, title etc. of each person from NetSuite on the call / in the meeting</a:t>
            </a:r>
            <a:endParaRPr lang="en-US" dirty="0"/>
          </a:p>
        </p:txBody>
      </p:sp>
      <p:sp>
        <p:nvSpPr>
          <p:cNvPr id="4" name="Slide Number Placeholder 3"/>
          <p:cNvSpPr>
            <a:spLocks noGrp="1"/>
          </p:cNvSpPr>
          <p:nvPr>
            <p:ph type="sldNum" sz="quarter" idx="10"/>
          </p:nvPr>
        </p:nvSpPr>
        <p:spPr/>
        <p:txBody>
          <a:bodyPr/>
          <a:lstStyle/>
          <a:p>
            <a:fld id="{009D3260-5D5F-49F7-B476-0268A2208E90}" type="slidenum">
              <a:rPr lang="en-US" smtClean="0"/>
              <a:pPr/>
              <a:t>11</a:t>
            </a:fld>
            <a:endParaRPr lang="en-US" dirty="0"/>
          </a:p>
        </p:txBody>
      </p:sp>
    </p:spTree>
    <p:extLst>
      <p:ext uri="{BB962C8B-B14F-4D97-AF65-F5344CB8AC3E}">
        <p14:creationId xmlns:p14="http://schemas.microsoft.com/office/powerpoint/2010/main" val="244294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09D3260-5D5F-49F7-B476-0268A2208E90}" type="slidenum">
              <a:rPr lang="en-US" smtClean="0"/>
              <a:pPr/>
              <a:t>12</a:t>
            </a:fld>
            <a:endParaRPr lang="en-US"/>
          </a:p>
        </p:txBody>
      </p:sp>
    </p:spTree>
    <p:extLst>
      <p:ext uri="{BB962C8B-B14F-4D97-AF65-F5344CB8AC3E}">
        <p14:creationId xmlns:p14="http://schemas.microsoft.com/office/powerpoint/2010/main" val="2223074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D3260-5D5F-49F7-B476-0268A2208E90}" type="slidenum">
              <a:rPr lang="en-US" smtClean="0"/>
              <a:pPr/>
              <a:t>13</a:t>
            </a:fld>
            <a:endParaRPr lang="en-US"/>
          </a:p>
        </p:txBody>
      </p:sp>
    </p:spTree>
    <p:extLst>
      <p:ext uri="{BB962C8B-B14F-4D97-AF65-F5344CB8AC3E}">
        <p14:creationId xmlns:p14="http://schemas.microsoft.com/office/powerpoint/2010/main" val="645206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D3260-5D5F-49F7-B476-0268A2208E90}" type="slidenum">
              <a:rPr lang="en-US" smtClean="0"/>
              <a:pPr/>
              <a:t>14</a:t>
            </a:fld>
            <a:endParaRPr lang="en-US"/>
          </a:p>
        </p:txBody>
      </p:sp>
    </p:spTree>
    <p:extLst>
      <p:ext uri="{BB962C8B-B14F-4D97-AF65-F5344CB8AC3E}">
        <p14:creationId xmlns:p14="http://schemas.microsoft.com/office/powerpoint/2010/main" val="1720527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Rectangle 7"/>
          <p:cNvSpPr/>
          <p:nvPr/>
        </p:nvSpPr>
        <p:spPr>
          <a:xfrm>
            <a:off x="0" y="0"/>
            <a:ext cx="9144000" cy="1276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26" name="Picture 2" descr="C:\Users\nickel\Desktop\NetSuite PPT Presentation_Full Size_r3-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2100"/>
            <a:ext cx="9144000" cy="29844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447675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0" y="1847088"/>
            <a:ext cx="5336177" cy="381000"/>
          </a:xfrm>
        </p:spPr>
        <p:txBody>
          <a:bodyPr wrap="square" lIns="0" tIns="0" rIns="0" bIns="0" anchor="t" anchorCtr="0">
            <a:noAutofit/>
          </a:bodyPr>
          <a:lstStyle>
            <a:lvl1pPr algn="l">
              <a:defRPr sz="3000" baseline="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96129372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FFFFFF"/>
        </a:solidFill>
        <a:effectLst/>
      </p:bgPr>
    </p:bg>
    <p:spTree>
      <p:nvGrpSpPr>
        <p:cNvPr id="1" name=""/>
        <p:cNvGrpSpPr/>
        <p:nvPr/>
      </p:nvGrpSpPr>
      <p:grpSpPr>
        <a:xfrm>
          <a:off x="0" y="0"/>
          <a:ext cx="0" cy="0"/>
          <a:chOff x="0" y="0"/>
          <a:chExt cx="0" cy="0"/>
        </a:xfrm>
      </p:grpSpPr>
      <p:sp>
        <p:nvSpPr>
          <p:cNvPr id="14" name="Rectangle 13"/>
          <p:cNvSpPr/>
          <p:nvPr userDrawn="1"/>
        </p:nvSpPr>
        <p:spPr>
          <a:xfrm>
            <a:off x="0" y="1273628"/>
            <a:ext cx="9144000" cy="199208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3" hasCustomPrompt="1"/>
          </p:nvPr>
        </p:nvSpPr>
        <p:spPr>
          <a:xfrm>
            <a:off x="914400" y="4366060"/>
            <a:ext cx="3276600" cy="178508"/>
          </a:xfrm>
        </p:spPr>
        <p:txBody>
          <a:bodyPr lIns="0" tIns="0" rIns="0" bIns="0">
            <a:normAutofit/>
          </a:bodyPr>
          <a:lstStyle>
            <a:lvl1pPr marL="0" indent="0">
              <a:buNone/>
              <a:defRPr sz="1400" b="0">
                <a:solidFill>
                  <a:schemeClr val="tx1"/>
                </a:solidFill>
              </a:defRPr>
            </a:lvl1pPr>
          </a:lstStyle>
          <a:p>
            <a:pPr lvl="0"/>
            <a:r>
              <a:rPr lang="en-US" dirty="0"/>
              <a:t>Date</a:t>
            </a:r>
          </a:p>
        </p:txBody>
      </p:sp>
      <p:sp>
        <p:nvSpPr>
          <p:cNvPr id="15" name="Text Placeholder 11"/>
          <p:cNvSpPr>
            <a:spLocks noGrp="1"/>
          </p:cNvSpPr>
          <p:nvPr>
            <p:ph type="body" sz="quarter" idx="14" hasCustomPrompt="1"/>
          </p:nvPr>
        </p:nvSpPr>
        <p:spPr>
          <a:xfrm>
            <a:off x="914400" y="3745729"/>
            <a:ext cx="3276600" cy="249299"/>
          </a:xfrm>
        </p:spPr>
        <p:txBody>
          <a:bodyPr wrap="square" lIns="0" tIns="0" rIns="0" bIns="0">
            <a:spAutoFit/>
          </a:bodyPr>
          <a:lstStyle>
            <a:lvl1pPr marL="0" indent="0">
              <a:buNone/>
              <a:defRPr sz="1800" b="1" baseline="0">
                <a:solidFill>
                  <a:srgbClr val="F15D22"/>
                </a:solidFill>
              </a:defRPr>
            </a:lvl1pPr>
          </a:lstStyle>
          <a:p>
            <a:pPr lvl="0"/>
            <a:r>
              <a:rPr lang="en-US" dirty="0"/>
              <a:t>Author</a:t>
            </a:r>
          </a:p>
        </p:txBody>
      </p:sp>
      <p:sp>
        <p:nvSpPr>
          <p:cNvPr id="17" name="Text Placeholder 11"/>
          <p:cNvSpPr>
            <a:spLocks noGrp="1"/>
          </p:cNvSpPr>
          <p:nvPr>
            <p:ph type="body" sz="quarter" idx="15" hasCustomPrompt="1"/>
          </p:nvPr>
        </p:nvSpPr>
        <p:spPr>
          <a:xfrm>
            <a:off x="914400" y="4019550"/>
            <a:ext cx="3276600" cy="149352"/>
          </a:xfrm>
        </p:spPr>
        <p:txBody>
          <a:bodyPr lIns="0" tIns="0" rIns="0" bIns="0">
            <a:noAutofit/>
          </a:bodyPr>
          <a:lstStyle>
            <a:lvl1pPr marL="0" indent="0">
              <a:buNone/>
              <a:defRPr sz="1400" b="0">
                <a:solidFill>
                  <a:schemeClr val="tx1"/>
                </a:solidFill>
              </a:defRPr>
            </a:lvl1pPr>
          </a:lstStyle>
          <a:p>
            <a:pPr lvl="0"/>
            <a:r>
              <a:rPr lang="en-US" dirty="0"/>
              <a:t>Position</a:t>
            </a:r>
          </a:p>
        </p:txBody>
      </p:sp>
      <p:pic>
        <p:nvPicPr>
          <p:cNvPr id="1027" name="Picture 3" descr="C:\Users\nickel\Desktop\NetSuite PPT Presentation_Full Size_r3-1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66560" y="4453128"/>
            <a:ext cx="1689100" cy="3508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4400" y="1847088"/>
            <a:ext cx="7772400" cy="384048"/>
          </a:xfrm>
        </p:spPr>
        <p:txBody>
          <a:bodyPr lIns="0" tIns="0" rIns="0" bIns="0" anchor="t" anchorCtr="0">
            <a:normAutofit/>
          </a:bodyPr>
          <a:lstStyle>
            <a:lvl1pPr algn="l">
              <a:defRPr sz="2600">
                <a:solidFill>
                  <a:srgbClr val="FFFFFF"/>
                </a:solidFill>
              </a:defRPr>
            </a:lvl1pPr>
          </a:lstStyle>
          <a:p>
            <a:r>
              <a:rPr lang="en-US" dirty="0"/>
              <a:t>Click to edit Master title style</a:t>
            </a:r>
          </a:p>
        </p:txBody>
      </p:sp>
      <p:sp>
        <p:nvSpPr>
          <p:cNvPr id="3" name="Subtitle 2"/>
          <p:cNvSpPr>
            <a:spLocks noGrp="1"/>
          </p:cNvSpPr>
          <p:nvPr>
            <p:ph type="subTitle" idx="1" hasCustomPrompt="1"/>
          </p:nvPr>
        </p:nvSpPr>
        <p:spPr>
          <a:xfrm>
            <a:off x="914400" y="2240280"/>
            <a:ext cx="7772400" cy="788670"/>
          </a:xfrm>
        </p:spPr>
        <p:txBody>
          <a:bodyPr lIns="0" tIns="0" rIns="0" bIns="0">
            <a:normAutofit/>
          </a:bodyPr>
          <a:lstStyle>
            <a:lvl1pPr marL="0" indent="0" algn="l">
              <a:lnSpc>
                <a:spcPts val="2494"/>
              </a:lnSpc>
              <a:buNone/>
              <a:defRPr sz="21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Tree>
    <p:extLst>
      <p:ext uri="{BB962C8B-B14F-4D97-AF65-F5344CB8AC3E}">
        <p14:creationId xmlns:p14="http://schemas.microsoft.com/office/powerpoint/2010/main" val="2551365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502920" y="1225296"/>
            <a:ext cx="6583680" cy="3251454"/>
          </a:xfrm>
        </p:spPr>
        <p:txBody>
          <a:bodyPr lIns="0" tIns="0" rIns="0" bIns="0">
            <a:normAutofit/>
          </a:bodyPr>
          <a:lstStyle>
            <a:lvl1pPr marL="173038" indent="-173038">
              <a:lnSpc>
                <a:spcPct val="90000"/>
              </a:lnSpc>
              <a:spcBef>
                <a:spcPts val="1200"/>
              </a:spcBef>
              <a:spcAft>
                <a:spcPts val="0"/>
              </a:spcAft>
              <a:buClr>
                <a:schemeClr val="tx1"/>
              </a:buClr>
              <a:buFont typeface="Arial" panose="020B0604020202020204" pitchFamily="34" charset="0"/>
              <a:buChar char="•"/>
              <a:defRPr sz="2000" b="0" baseline="0">
                <a:solidFill>
                  <a:schemeClr val="tx1"/>
                </a:solidFill>
              </a:defRPr>
            </a:lvl1pPr>
            <a:lvl2pPr marL="398463" indent="-115888">
              <a:lnSpc>
                <a:spcPct val="90000"/>
              </a:lnSpc>
              <a:spcBef>
                <a:spcPts val="600"/>
              </a:spcBef>
              <a:spcAft>
                <a:spcPts val="0"/>
              </a:spcAft>
              <a:buClr>
                <a:schemeClr val="accent1"/>
              </a:buClr>
              <a:buFont typeface="Arial" panose="020B0604020202020204" pitchFamily="34" charset="0"/>
              <a:buChar char="-"/>
              <a:tabLst/>
              <a:defRPr sz="1600" baseline="0">
                <a:solidFill>
                  <a:schemeClr val="accent1"/>
                </a:solidFill>
              </a:defRPr>
            </a:lvl2pPr>
            <a:lvl3pPr marL="574675" indent="-114300">
              <a:lnSpc>
                <a:spcPct val="100000"/>
              </a:lnSpc>
              <a:spcBef>
                <a:spcPts val="600"/>
              </a:spcBef>
              <a:buClr>
                <a:schemeClr val="accent1"/>
              </a:buClr>
              <a:buFont typeface="Arial" panose="020B0604020202020204" pitchFamily="34" charset="0"/>
              <a:buChar char="-"/>
              <a:defRPr sz="1400">
                <a:solidFill>
                  <a:schemeClr val="accent1"/>
                </a:solidFill>
              </a:defRPr>
            </a:lvl3pPr>
            <a:lvl5pPr>
              <a:defRPr/>
            </a:lvl5pPr>
          </a:lstStyle>
          <a:p>
            <a:pPr>
              <a:buClr>
                <a:schemeClr val="tx1"/>
              </a:buClr>
            </a:pPr>
            <a:r>
              <a:rPr lang="en-US" dirty="0"/>
              <a:t>First Level</a:t>
            </a:r>
          </a:p>
          <a:p>
            <a:pPr lvl="1">
              <a:buClr>
                <a:schemeClr val="tx1"/>
              </a:buClr>
            </a:pPr>
            <a:r>
              <a:rPr lang="en-US" dirty="0"/>
              <a:t>Second Level</a:t>
            </a:r>
          </a:p>
          <a:p>
            <a:pPr lvl="2">
              <a:buClr>
                <a:schemeClr val="tx1"/>
              </a:buClr>
            </a:pPr>
            <a:r>
              <a:rPr lang="en-US" dirty="0"/>
              <a:t>Third Level</a:t>
            </a:r>
          </a:p>
        </p:txBody>
      </p:sp>
      <p:sp>
        <p:nvSpPr>
          <p:cNvPr id="10" name="Title 1"/>
          <p:cNvSpPr>
            <a:spLocks noGrp="1"/>
          </p:cNvSpPr>
          <p:nvPr>
            <p:ph type="title" hasCustomPrompt="1"/>
          </p:nvPr>
        </p:nvSpPr>
        <p:spPr>
          <a:xfrm>
            <a:off x="502920" y="285750"/>
            <a:ext cx="8183880" cy="633222"/>
          </a:xfrm>
        </p:spPr>
        <p:txBody>
          <a:bodyPr anchor="b" anchorCtr="0"/>
          <a:lstStyle>
            <a:lvl1pPr>
              <a:defRPr/>
            </a:lvl1pPr>
          </a:lstStyle>
          <a:p>
            <a:br>
              <a:rPr lang="en-US" dirty="0"/>
            </a:br>
            <a:r>
              <a:rPr lang="en-US" dirty="0"/>
              <a:t>Click to edit Master title style</a:t>
            </a:r>
          </a:p>
        </p:txBody>
      </p:sp>
      <p:sp>
        <p:nvSpPr>
          <p:cNvPr id="8" name="Footer Placeholder 4"/>
          <p:cNvSpPr>
            <a:spLocks noGrp="1"/>
          </p:cNvSpPr>
          <p:nvPr>
            <p:ph type="ftr" sz="quarter" idx="3"/>
          </p:nvPr>
        </p:nvSpPr>
        <p:spPr>
          <a:xfrm>
            <a:off x="810768" y="4818888"/>
            <a:ext cx="1475232" cy="121444"/>
          </a:xfrm>
          <a:prstGeom prst="rect">
            <a:avLst/>
          </a:prstGeom>
        </p:spPr>
        <p:txBody>
          <a:bodyPr vert="horz" lIns="0" tIns="0" rIns="0" bIns="0" rtlCol="0" anchor="t" anchorCtr="0"/>
          <a:lstStyle>
            <a:lvl1pPr algn="l">
              <a:defRPr sz="600">
                <a:solidFill>
                  <a:schemeClr val="tx1"/>
                </a:solidFill>
                <a:latin typeface="Arial" pitchFamily="34" charset="0"/>
                <a:cs typeface="Arial" pitchFamily="34" charset="0"/>
              </a:defRPr>
            </a:lvl1pPr>
          </a:lstStyle>
          <a:p>
            <a:r>
              <a:rPr lang="en-US" dirty="0"/>
              <a:t>© NetSuite Inc. 2015</a:t>
            </a:r>
          </a:p>
        </p:txBody>
      </p:sp>
      <p:sp>
        <p:nvSpPr>
          <p:cNvPr id="9" name="Slide Number Placeholder 5"/>
          <p:cNvSpPr>
            <a:spLocks noGrp="1"/>
          </p:cNvSpPr>
          <p:nvPr>
            <p:ph type="sldNum" sz="quarter" idx="4"/>
          </p:nvPr>
        </p:nvSpPr>
        <p:spPr>
          <a:xfrm>
            <a:off x="502920" y="4709160"/>
            <a:ext cx="335280" cy="273844"/>
          </a:xfrm>
          <a:prstGeom prst="rect">
            <a:avLst/>
          </a:prstGeom>
        </p:spPr>
        <p:txBody>
          <a:bodyPr vert="horz" lIns="0" tIns="45720" rIns="0" bIns="45720" rtlCol="0" anchor="ctr"/>
          <a:lstStyle>
            <a:lvl1pPr algn="l">
              <a:defRPr sz="1000">
                <a:solidFill>
                  <a:srgbClr val="F15D22"/>
                </a:solidFill>
                <a:latin typeface="Arial" pitchFamily="34" charset="0"/>
                <a:cs typeface="Arial" pitchFamily="34" charset="0"/>
              </a:defRPr>
            </a:lvl1pPr>
          </a:lstStyle>
          <a:p>
            <a:fld id="{ACFA1838-D446-4BAD-9C64-5AE915A130CE}" type="slidenum">
              <a:rPr lang="en-US" smtClean="0"/>
              <a:pPr/>
              <a:t>‹#›</a:t>
            </a:fld>
            <a:endParaRPr lang="en-US" dirty="0"/>
          </a:p>
        </p:txBody>
      </p:sp>
    </p:spTree>
    <p:extLst>
      <p:ext uri="{BB962C8B-B14F-4D97-AF65-F5344CB8AC3E}">
        <p14:creationId xmlns:p14="http://schemas.microsoft.com/office/powerpoint/2010/main" val="209794808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02920" y="285750"/>
            <a:ext cx="8183880" cy="633222"/>
          </a:xfrm>
        </p:spPr>
        <p:txBody>
          <a:bodyPr anchor="b" anchorCtr="0"/>
          <a:lstStyle>
            <a:lvl1pPr>
              <a:defRPr/>
            </a:lvl1pPr>
          </a:lstStyle>
          <a:p>
            <a:br>
              <a:rPr lang="en-US" dirty="0"/>
            </a:br>
            <a:r>
              <a:rPr lang="en-US" dirty="0"/>
              <a:t>Click to edit Master title style</a:t>
            </a:r>
          </a:p>
        </p:txBody>
      </p:sp>
      <p:sp>
        <p:nvSpPr>
          <p:cNvPr id="8" name="Footer Placeholder 4"/>
          <p:cNvSpPr>
            <a:spLocks noGrp="1"/>
          </p:cNvSpPr>
          <p:nvPr>
            <p:ph type="ftr" sz="quarter" idx="3"/>
          </p:nvPr>
        </p:nvSpPr>
        <p:spPr>
          <a:xfrm>
            <a:off x="810768" y="4818888"/>
            <a:ext cx="1475232" cy="121444"/>
          </a:xfrm>
          <a:prstGeom prst="rect">
            <a:avLst/>
          </a:prstGeom>
        </p:spPr>
        <p:txBody>
          <a:bodyPr vert="horz" lIns="0" tIns="0" rIns="0" bIns="0" rtlCol="0" anchor="t" anchorCtr="0"/>
          <a:lstStyle>
            <a:lvl1pPr algn="l">
              <a:defRPr sz="600">
                <a:solidFill>
                  <a:schemeClr val="tx1"/>
                </a:solidFill>
                <a:latin typeface="Arial" pitchFamily="34" charset="0"/>
                <a:cs typeface="Arial" pitchFamily="34" charset="0"/>
              </a:defRPr>
            </a:lvl1pPr>
          </a:lstStyle>
          <a:p>
            <a:r>
              <a:rPr lang="en-US" dirty="0"/>
              <a:t>© NetSuite Inc. 2015</a:t>
            </a:r>
          </a:p>
        </p:txBody>
      </p:sp>
      <p:sp>
        <p:nvSpPr>
          <p:cNvPr id="9" name="Slide Number Placeholder 5"/>
          <p:cNvSpPr>
            <a:spLocks noGrp="1"/>
          </p:cNvSpPr>
          <p:nvPr>
            <p:ph type="sldNum" sz="quarter" idx="4"/>
          </p:nvPr>
        </p:nvSpPr>
        <p:spPr>
          <a:xfrm>
            <a:off x="502920" y="4709160"/>
            <a:ext cx="335280" cy="273844"/>
          </a:xfrm>
          <a:prstGeom prst="rect">
            <a:avLst/>
          </a:prstGeom>
        </p:spPr>
        <p:txBody>
          <a:bodyPr vert="horz" lIns="0" tIns="45720" rIns="0" bIns="45720" rtlCol="0" anchor="ctr"/>
          <a:lstStyle>
            <a:lvl1pPr algn="l">
              <a:defRPr sz="1000">
                <a:solidFill>
                  <a:srgbClr val="F15D22"/>
                </a:solidFill>
                <a:latin typeface="Arial" pitchFamily="34" charset="0"/>
                <a:cs typeface="Arial" pitchFamily="34" charset="0"/>
              </a:defRPr>
            </a:lvl1pPr>
          </a:lstStyle>
          <a:p>
            <a:fld id="{ACFA1838-D446-4BAD-9C64-5AE915A130CE}" type="slidenum">
              <a:rPr lang="en-US" smtClean="0"/>
              <a:pPr/>
              <a:t>‹#›</a:t>
            </a:fld>
            <a:endParaRPr lang="en-US" dirty="0"/>
          </a:p>
        </p:txBody>
      </p:sp>
    </p:spTree>
    <p:extLst>
      <p:ext uri="{BB962C8B-B14F-4D97-AF65-F5344CB8AC3E}">
        <p14:creationId xmlns:p14="http://schemas.microsoft.com/office/powerpoint/2010/main" val="453593901"/>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200150"/>
            <a:ext cx="3764280" cy="3200162"/>
          </a:xfrm>
        </p:spPr>
        <p:txBody>
          <a:bodyPr lIns="0" tIns="0" rIns="0" bIns="0">
            <a:normAutofit/>
          </a:bodyPr>
          <a:lstStyle>
            <a:lvl1pPr marL="0" indent="0">
              <a:spcBef>
                <a:spcPts val="2000"/>
              </a:spcBef>
              <a:spcAft>
                <a:spcPts val="400"/>
              </a:spcAft>
              <a:buNone/>
              <a:defRPr sz="1600" b="1">
                <a:solidFill>
                  <a:srgbClr val="F15D22"/>
                </a:solidFill>
              </a:defRPr>
            </a:lvl1pPr>
            <a:lvl2pPr marL="137160" indent="-137160">
              <a:lnSpc>
                <a:spcPct val="100000"/>
              </a:lnSpc>
              <a:spcBef>
                <a:spcPts val="0"/>
              </a:spcBef>
              <a:spcAft>
                <a:spcPts val="600"/>
              </a:spcAft>
              <a:buClr>
                <a:schemeClr val="tx1"/>
              </a:buClr>
              <a:buFont typeface="Arial" panose="020B0604020202020204" pitchFamily="34" charset="0"/>
              <a:buChar char="•"/>
              <a:defRPr sz="1500"/>
            </a:lvl2pPr>
            <a:lvl5pPr>
              <a:defRPr/>
            </a:lvl5pPr>
          </a:lstStyle>
          <a:p>
            <a:pPr lvl="0"/>
            <a:r>
              <a:rPr lang="en-US"/>
              <a:t>Click to edit Master text styles</a:t>
            </a:r>
          </a:p>
          <a:p>
            <a:pPr lvl="1"/>
            <a:r>
              <a:rPr lang="en-US"/>
              <a:t>Second level</a:t>
            </a:r>
          </a:p>
        </p:txBody>
      </p:sp>
      <p:sp>
        <p:nvSpPr>
          <p:cNvPr id="8" name="Content Placeholder 2"/>
          <p:cNvSpPr>
            <a:spLocks noGrp="1"/>
          </p:cNvSpPr>
          <p:nvPr>
            <p:ph idx="13"/>
          </p:nvPr>
        </p:nvSpPr>
        <p:spPr>
          <a:xfrm>
            <a:off x="4876800" y="1200150"/>
            <a:ext cx="3764280" cy="3200162"/>
          </a:xfrm>
        </p:spPr>
        <p:txBody>
          <a:bodyPr lIns="0" tIns="0" rIns="0" bIns="0">
            <a:noAutofit/>
          </a:bodyPr>
          <a:lstStyle>
            <a:lvl1pPr marL="0" indent="0">
              <a:buNone/>
              <a:defRPr sz="1560" b="1">
                <a:solidFill>
                  <a:srgbClr val="F15D22"/>
                </a:solidFill>
              </a:defRPr>
            </a:lvl1pPr>
            <a:lvl2pPr marL="0" indent="0">
              <a:buFontTx/>
              <a:buNone/>
              <a:defRPr sz="1300"/>
            </a:lvl2pPr>
            <a:lvl5pPr>
              <a:defRPr/>
            </a:lvl5pPr>
          </a:lstStyle>
          <a:p>
            <a:pPr lvl="0"/>
            <a:r>
              <a:rPr lang="en-US"/>
              <a:t>Click to edit Master text styles</a:t>
            </a:r>
          </a:p>
        </p:txBody>
      </p:sp>
      <p:sp>
        <p:nvSpPr>
          <p:cNvPr id="15" name="Title 1"/>
          <p:cNvSpPr>
            <a:spLocks noGrp="1"/>
          </p:cNvSpPr>
          <p:nvPr>
            <p:ph type="title"/>
          </p:nvPr>
        </p:nvSpPr>
        <p:spPr>
          <a:xfrm>
            <a:off x="502920" y="285750"/>
            <a:ext cx="8183880" cy="633222"/>
          </a:xfrm>
        </p:spPr>
        <p:txBody>
          <a:bodyPr anchor="b" anchorCtr="0"/>
          <a:lstStyle>
            <a:lvl1pPr>
              <a:defRPr/>
            </a:lvl1pPr>
          </a:lstStyle>
          <a:p>
            <a:r>
              <a:rPr lang="en-US"/>
              <a:t>Click to edit Master title style</a:t>
            </a:r>
            <a:endParaRPr lang="en-US" dirty="0"/>
          </a:p>
        </p:txBody>
      </p:sp>
      <p:sp>
        <p:nvSpPr>
          <p:cNvPr id="10" name="Footer Placeholder 4"/>
          <p:cNvSpPr>
            <a:spLocks noGrp="1"/>
          </p:cNvSpPr>
          <p:nvPr>
            <p:ph type="ftr" sz="quarter" idx="3"/>
          </p:nvPr>
        </p:nvSpPr>
        <p:spPr>
          <a:xfrm>
            <a:off x="810768" y="4818888"/>
            <a:ext cx="1475232" cy="121444"/>
          </a:xfrm>
          <a:prstGeom prst="rect">
            <a:avLst/>
          </a:prstGeom>
        </p:spPr>
        <p:txBody>
          <a:bodyPr vert="horz" lIns="0" tIns="0" rIns="0" bIns="0" rtlCol="0" anchor="t" anchorCtr="0"/>
          <a:lstStyle>
            <a:lvl1pPr algn="l">
              <a:defRPr sz="600">
                <a:solidFill>
                  <a:schemeClr val="tx1"/>
                </a:solidFill>
                <a:latin typeface="Arial" pitchFamily="34" charset="0"/>
                <a:cs typeface="Arial" pitchFamily="34" charset="0"/>
              </a:defRPr>
            </a:lvl1pPr>
          </a:lstStyle>
          <a:p>
            <a:r>
              <a:rPr lang="en-US" dirty="0"/>
              <a:t>© NetSuite Inc. 2015</a:t>
            </a:r>
          </a:p>
        </p:txBody>
      </p:sp>
      <p:sp>
        <p:nvSpPr>
          <p:cNvPr id="11" name="Slide Number Placeholder 5"/>
          <p:cNvSpPr>
            <a:spLocks noGrp="1"/>
          </p:cNvSpPr>
          <p:nvPr>
            <p:ph type="sldNum" sz="quarter" idx="4"/>
          </p:nvPr>
        </p:nvSpPr>
        <p:spPr>
          <a:xfrm>
            <a:off x="502920" y="4709160"/>
            <a:ext cx="335280" cy="273844"/>
          </a:xfrm>
          <a:prstGeom prst="rect">
            <a:avLst/>
          </a:prstGeom>
        </p:spPr>
        <p:txBody>
          <a:bodyPr vert="horz" lIns="0" tIns="45720" rIns="0" bIns="45720" rtlCol="0" anchor="ctr"/>
          <a:lstStyle>
            <a:lvl1pPr algn="l">
              <a:defRPr sz="1000">
                <a:solidFill>
                  <a:srgbClr val="F15D22"/>
                </a:solidFill>
                <a:latin typeface="Arial" pitchFamily="34" charset="0"/>
                <a:cs typeface="Arial" pitchFamily="34" charset="0"/>
              </a:defRPr>
            </a:lvl1pPr>
          </a:lstStyle>
          <a:p>
            <a:fld id="{ACFA1838-D446-4BAD-9C64-5AE915A130CE}" type="slidenum">
              <a:rPr lang="en-US" smtClean="0"/>
              <a:pPr/>
              <a:t>‹#›</a:t>
            </a:fld>
            <a:endParaRPr lang="en-US" dirty="0"/>
          </a:p>
        </p:txBody>
      </p:sp>
    </p:spTree>
    <p:extLst>
      <p:ext uri="{BB962C8B-B14F-4D97-AF65-F5344CB8AC3E}">
        <p14:creationId xmlns:p14="http://schemas.microsoft.com/office/powerpoint/2010/main" val="362136059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 Background">
    <p:spTree>
      <p:nvGrpSpPr>
        <p:cNvPr id="1" name=""/>
        <p:cNvGrpSpPr/>
        <p:nvPr/>
      </p:nvGrpSpPr>
      <p:grpSpPr>
        <a:xfrm>
          <a:off x="0" y="0"/>
          <a:ext cx="0" cy="0"/>
          <a:chOff x="0" y="0"/>
          <a:chExt cx="0" cy="0"/>
        </a:xfrm>
      </p:grpSpPr>
      <p:sp>
        <p:nvSpPr>
          <p:cNvPr id="10" name="Rectangle 9"/>
          <p:cNvSpPr/>
          <p:nvPr/>
        </p:nvSpPr>
        <p:spPr>
          <a:xfrm>
            <a:off x="0" y="1024128"/>
            <a:ext cx="9144000" cy="3566160"/>
          </a:xfrm>
          <a:prstGeom prst="rect">
            <a:avLst/>
          </a:prstGeom>
          <a:solidFill>
            <a:srgbClr val="B9C7D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502920" y="285750"/>
            <a:ext cx="8183880" cy="633222"/>
          </a:xfrm>
        </p:spPr>
        <p:txBody>
          <a:bodyPr anchor="b" anchorCtr="0"/>
          <a:lstStyle>
            <a:lvl1pPr>
              <a:defRPr/>
            </a:lvl1pPr>
          </a:lstStyle>
          <a:p>
            <a:r>
              <a:rPr lang="en-US"/>
              <a:t>Click to edit Master title style</a:t>
            </a:r>
            <a:endParaRPr lang="en-US" dirty="0"/>
          </a:p>
        </p:txBody>
      </p:sp>
      <p:sp>
        <p:nvSpPr>
          <p:cNvPr id="6" name="Footer Placeholder 4"/>
          <p:cNvSpPr>
            <a:spLocks noGrp="1"/>
          </p:cNvSpPr>
          <p:nvPr>
            <p:ph type="ftr" sz="quarter" idx="3"/>
          </p:nvPr>
        </p:nvSpPr>
        <p:spPr>
          <a:xfrm>
            <a:off x="810768" y="4818888"/>
            <a:ext cx="1475232" cy="121444"/>
          </a:xfrm>
          <a:prstGeom prst="rect">
            <a:avLst/>
          </a:prstGeom>
        </p:spPr>
        <p:txBody>
          <a:bodyPr vert="horz" lIns="0" tIns="0" rIns="0" bIns="0" rtlCol="0" anchor="t" anchorCtr="0"/>
          <a:lstStyle>
            <a:lvl1pPr algn="l">
              <a:defRPr sz="600">
                <a:solidFill>
                  <a:schemeClr val="tx1"/>
                </a:solidFill>
                <a:latin typeface="Arial" pitchFamily="34" charset="0"/>
                <a:cs typeface="Arial" pitchFamily="34" charset="0"/>
              </a:defRPr>
            </a:lvl1pPr>
          </a:lstStyle>
          <a:p>
            <a:r>
              <a:rPr lang="en-US" dirty="0"/>
              <a:t>© NetSuite Inc. 2015</a:t>
            </a:r>
          </a:p>
        </p:txBody>
      </p:sp>
      <p:sp>
        <p:nvSpPr>
          <p:cNvPr id="9" name="Slide Number Placeholder 5"/>
          <p:cNvSpPr>
            <a:spLocks noGrp="1"/>
          </p:cNvSpPr>
          <p:nvPr>
            <p:ph type="sldNum" sz="quarter" idx="4"/>
          </p:nvPr>
        </p:nvSpPr>
        <p:spPr>
          <a:xfrm>
            <a:off x="502920" y="4709160"/>
            <a:ext cx="335280" cy="273844"/>
          </a:xfrm>
          <a:prstGeom prst="rect">
            <a:avLst/>
          </a:prstGeom>
        </p:spPr>
        <p:txBody>
          <a:bodyPr vert="horz" lIns="0" tIns="45720" rIns="0" bIns="45720" rtlCol="0" anchor="ctr"/>
          <a:lstStyle>
            <a:lvl1pPr algn="l">
              <a:defRPr sz="1000">
                <a:solidFill>
                  <a:srgbClr val="F15D22"/>
                </a:solidFill>
                <a:latin typeface="Arial" pitchFamily="34" charset="0"/>
                <a:cs typeface="Arial" pitchFamily="34" charset="0"/>
              </a:defRPr>
            </a:lvl1pPr>
          </a:lstStyle>
          <a:p>
            <a:fld id="{ACFA1838-D446-4BAD-9C64-5AE915A130CE}" type="slidenum">
              <a:rPr lang="en-US" smtClean="0"/>
              <a:pPr/>
              <a:t>‹#›</a:t>
            </a:fld>
            <a:endParaRPr lang="en-US" dirty="0"/>
          </a:p>
        </p:txBody>
      </p:sp>
    </p:spTree>
    <p:extLst>
      <p:ext uri="{BB962C8B-B14F-4D97-AF65-F5344CB8AC3E}">
        <p14:creationId xmlns:p14="http://schemas.microsoft.com/office/powerpoint/2010/main" val="82514059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381000" y="742950"/>
            <a:ext cx="8382000"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3"/>
          </p:nvPr>
        </p:nvSpPr>
        <p:spPr>
          <a:xfrm>
            <a:off x="810768" y="4818888"/>
            <a:ext cx="1475232" cy="121444"/>
          </a:xfrm>
          <a:prstGeom prst="rect">
            <a:avLst/>
          </a:prstGeom>
        </p:spPr>
        <p:txBody>
          <a:bodyPr vert="horz" lIns="0" tIns="0" rIns="0" bIns="0" rtlCol="0" anchor="t" anchorCtr="0"/>
          <a:lstStyle>
            <a:lvl1pPr algn="l">
              <a:defRPr sz="600">
                <a:solidFill>
                  <a:schemeClr val="tx1"/>
                </a:solidFill>
                <a:latin typeface="Arial" pitchFamily="34" charset="0"/>
                <a:cs typeface="Arial" pitchFamily="34" charset="0"/>
              </a:defRPr>
            </a:lvl1pPr>
          </a:lstStyle>
          <a:p>
            <a:r>
              <a:rPr lang="en-US" dirty="0"/>
              <a:t>© NetSuite Inc. 2015</a:t>
            </a:r>
          </a:p>
        </p:txBody>
      </p:sp>
      <p:sp>
        <p:nvSpPr>
          <p:cNvPr id="11" name="Slide Number Placeholder 5"/>
          <p:cNvSpPr>
            <a:spLocks noGrp="1"/>
          </p:cNvSpPr>
          <p:nvPr>
            <p:ph type="sldNum" sz="quarter" idx="4"/>
          </p:nvPr>
        </p:nvSpPr>
        <p:spPr>
          <a:xfrm>
            <a:off x="502920" y="4709160"/>
            <a:ext cx="335280" cy="273844"/>
          </a:xfrm>
          <a:prstGeom prst="rect">
            <a:avLst/>
          </a:prstGeom>
        </p:spPr>
        <p:txBody>
          <a:bodyPr vert="horz" lIns="0" tIns="45720" rIns="0" bIns="45720" rtlCol="0" anchor="ctr"/>
          <a:lstStyle>
            <a:lvl1pPr algn="l">
              <a:defRPr sz="1000">
                <a:solidFill>
                  <a:srgbClr val="F15D22"/>
                </a:solidFill>
                <a:latin typeface="Arial" pitchFamily="34" charset="0"/>
                <a:cs typeface="Arial" pitchFamily="34" charset="0"/>
              </a:defRPr>
            </a:lvl1pPr>
          </a:lstStyle>
          <a:p>
            <a:fld id="{ACFA1838-D446-4BAD-9C64-5AE915A130CE}" type="slidenum">
              <a:rPr lang="en-US" smtClean="0"/>
              <a:pPr/>
              <a:t>‹#›</a:t>
            </a:fld>
            <a:endParaRPr lang="en-US" dirty="0"/>
          </a:p>
        </p:txBody>
      </p:sp>
    </p:spTree>
    <p:extLst>
      <p:ext uri="{BB962C8B-B14F-4D97-AF65-F5344CB8AC3E}">
        <p14:creationId xmlns:p14="http://schemas.microsoft.com/office/powerpoint/2010/main" val="156878438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011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Footer Placeholder 4"/>
          <p:cNvSpPr>
            <a:spLocks noGrp="1"/>
          </p:cNvSpPr>
          <p:nvPr>
            <p:ph type="ftr" sz="quarter" idx="10"/>
          </p:nvPr>
        </p:nvSpPr>
        <p:spPr/>
        <p:txBody>
          <a:bodyPr/>
          <a:lstStyle>
            <a:lvl1pPr>
              <a:defRPr/>
            </a:lvl1pPr>
          </a:lstStyle>
          <a:p>
            <a:pPr>
              <a:defRPr/>
            </a:pPr>
            <a:r>
              <a:rPr lang="en-US"/>
              <a:t>© NetSuite Inc. 2011			Confidential</a:t>
            </a:r>
          </a:p>
        </p:txBody>
      </p:sp>
      <p:sp>
        <p:nvSpPr>
          <p:cNvPr id="5" name="Slide Number Placeholder 5"/>
          <p:cNvSpPr>
            <a:spLocks noGrp="1"/>
          </p:cNvSpPr>
          <p:nvPr>
            <p:ph type="sldNum" sz="quarter" idx="11"/>
          </p:nvPr>
        </p:nvSpPr>
        <p:spPr/>
        <p:txBody>
          <a:bodyPr/>
          <a:lstStyle>
            <a:lvl1pPr>
              <a:defRPr/>
            </a:lvl1pPr>
          </a:lstStyle>
          <a:p>
            <a:fld id="{B0902CCB-BAD3-4346-89DF-7DC2E1475173}" type="slidenum">
              <a:rPr lang="en-US" altLang="bg-BG"/>
              <a:pPr/>
              <a:t>‹#›</a:t>
            </a:fld>
            <a:endParaRPr lang="en-US" altLang="bg-BG"/>
          </a:p>
        </p:txBody>
      </p:sp>
    </p:spTree>
    <p:extLst>
      <p:ext uri="{BB962C8B-B14F-4D97-AF65-F5344CB8AC3E}">
        <p14:creationId xmlns:p14="http://schemas.microsoft.com/office/powerpoint/2010/main" val="127373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2011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 NetSuite Inc. 2011			Confidential</a:t>
            </a:r>
          </a:p>
        </p:txBody>
      </p:sp>
      <p:sp>
        <p:nvSpPr>
          <p:cNvPr id="4" name="Slide Number Placeholder 5"/>
          <p:cNvSpPr>
            <a:spLocks noGrp="1"/>
          </p:cNvSpPr>
          <p:nvPr>
            <p:ph type="sldNum" sz="quarter" idx="11"/>
          </p:nvPr>
        </p:nvSpPr>
        <p:spPr/>
        <p:txBody>
          <a:bodyPr/>
          <a:lstStyle>
            <a:lvl1pPr>
              <a:defRPr/>
            </a:lvl1pPr>
          </a:lstStyle>
          <a:p>
            <a:fld id="{5931521F-8F7F-491D-99AC-735AD3D5B0C2}" type="slidenum">
              <a:rPr lang="en-US" altLang="bg-BG"/>
              <a:pPr/>
              <a:t>‹#›</a:t>
            </a:fld>
            <a:endParaRPr lang="en-US" altLang="bg-BG"/>
          </a:p>
        </p:txBody>
      </p:sp>
    </p:spTree>
    <p:extLst>
      <p:ext uri="{BB962C8B-B14F-4D97-AF65-F5344CB8AC3E}">
        <p14:creationId xmlns:p14="http://schemas.microsoft.com/office/powerpoint/2010/main" val="1030590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2857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02920" y="285750"/>
            <a:ext cx="8183880" cy="633222"/>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02920" y="1225296"/>
            <a:ext cx="6583680" cy="3255264"/>
          </a:xfrm>
          <a:prstGeom prst="rect">
            <a:avLst/>
          </a:prstGeom>
        </p:spPr>
        <p:txBody>
          <a:bodyPr vert="horz" lIns="0" tIns="0" rIns="0" bIns="0" rtlCol="0">
            <a:normAutofit/>
          </a:bodyPr>
          <a:lstStyle/>
          <a:p>
            <a:pPr>
              <a:buClr>
                <a:schemeClr val="tx1"/>
              </a:buClr>
            </a:pPr>
            <a:r>
              <a:rPr lang="en-US" dirty="0"/>
              <a:t>First Level</a:t>
            </a:r>
          </a:p>
          <a:p>
            <a:pPr lvl="3">
              <a:buClr>
                <a:schemeClr val="tx1"/>
              </a:buClr>
            </a:pPr>
            <a:r>
              <a:rPr lang="en-US" dirty="0"/>
              <a:t>Second Level</a:t>
            </a:r>
          </a:p>
          <a:p>
            <a:pPr lvl="4">
              <a:buClr>
                <a:schemeClr val="tx1"/>
              </a:buClr>
            </a:pPr>
            <a:r>
              <a:rPr lang="en-US" dirty="0"/>
              <a:t>Third Level</a:t>
            </a:r>
          </a:p>
        </p:txBody>
      </p:sp>
      <p:sp>
        <p:nvSpPr>
          <p:cNvPr id="5" name="Footer Placeholder 4"/>
          <p:cNvSpPr>
            <a:spLocks noGrp="1"/>
          </p:cNvSpPr>
          <p:nvPr>
            <p:ph type="ftr" sz="quarter" idx="3"/>
          </p:nvPr>
        </p:nvSpPr>
        <p:spPr>
          <a:xfrm>
            <a:off x="810768" y="4818888"/>
            <a:ext cx="1475232" cy="121444"/>
          </a:xfrm>
          <a:prstGeom prst="rect">
            <a:avLst/>
          </a:prstGeom>
        </p:spPr>
        <p:txBody>
          <a:bodyPr vert="horz" lIns="0" tIns="0" rIns="0" bIns="0" rtlCol="0" anchor="t" anchorCtr="0"/>
          <a:lstStyle>
            <a:lvl1pPr algn="l">
              <a:defRPr sz="600">
                <a:solidFill>
                  <a:schemeClr val="tx1"/>
                </a:solidFill>
                <a:latin typeface="Arial" pitchFamily="34" charset="0"/>
                <a:cs typeface="Arial" pitchFamily="34" charset="0"/>
              </a:defRPr>
            </a:lvl1pPr>
          </a:lstStyle>
          <a:p>
            <a:r>
              <a:rPr lang="en-US" dirty="0">
                <a:solidFill>
                  <a:prstClr val="black"/>
                </a:solidFill>
              </a:rPr>
              <a:t>© NetSuite Inc. 2015</a:t>
            </a:r>
          </a:p>
        </p:txBody>
      </p:sp>
      <p:sp>
        <p:nvSpPr>
          <p:cNvPr id="6" name="Slide Number Placeholder 5"/>
          <p:cNvSpPr>
            <a:spLocks noGrp="1"/>
          </p:cNvSpPr>
          <p:nvPr>
            <p:ph type="sldNum" sz="quarter" idx="4"/>
          </p:nvPr>
        </p:nvSpPr>
        <p:spPr>
          <a:xfrm>
            <a:off x="502920" y="4709160"/>
            <a:ext cx="335280" cy="273844"/>
          </a:xfrm>
          <a:prstGeom prst="rect">
            <a:avLst/>
          </a:prstGeom>
        </p:spPr>
        <p:txBody>
          <a:bodyPr vert="horz" lIns="0" tIns="45720" rIns="0" bIns="45720" rtlCol="0" anchor="ctr"/>
          <a:lstStyle>
            <a:lvl1pPr algn="l">
              <a:defRPr sz="1000">
                <a:solidFill>
                  <a:srgbClr val="F15D22"/>
                </a:solidFill>
                <a:latin typeface="Arial" pitchFamily="34" charset="0"/>
                <a:cs typeface="Arial" pitchFamily="34" charset="0"/>
              </a:defRPr>
            </a:lvl1pPr>
          </a:lstStyle>
          <a:p>
            <a:fld id="{ACFA1838-D446-4BAD-9C64-5AE915A130CE}" type="slidenum">
              <a:rPr lang="en-US" smtClean="0"/>
              <a:pPr/>
              <a:t>‹#›</a:t>
            </a:fld>
            <a:endParaRPr lang="en-US" dirty="0"/>
          </a:p>
        </p:txBody>
      </p:sp>
      <p:cxnSp>
        <p:nvCxnSpPr>
          <p:cNvPr id="7" name="Straight Connector 6"/>
          <p:cNvCxnSpPr/>
          <p:nvPr/>
        </p:nvCxnSpPr>
        <p:spPr>
          <a:xfrm>
            <a:off x="502920" y="950976"/>
            <a:ext cx="810768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9144000" cy="175564"/>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Rectangle 8"/>
          <p:cNvSpPr/>
          <p:nvPr userDrawn="1"/>
        </p:nvSpPr>
        <p:spPr>
          <a:xfrm>
            <a:off x="0" y="0"/>
            <a:ext cx="9144000" cy="195071"/>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latin typeface="Arial" panose="020B0604020202020204" pitchFamily="34" charset="0"/>
            </a:endParaRPr>
          </a:p>
        </p:txBody>
      </p:sp>
    </p:spTree>
    <p:extLst>
      <p:ext uri="{BB962C8B-B14F-4D97-AF65-F5344CB8AC3E}">
        <p14:creationId xmlns:p14="http://schemas.microsoft.com/office/powerpoint/2010/main" val="4200676693"/>
      </p:ext>
    </p:extLst>
  </p:cSld>
  <p:clrMap bg1="lt1" tx1="dk1" bg2="lt2" tx2="dk2" accent1="accent1" accent2="accent2" accent3="accent3" accent4="accent4" accent5="accent5" accent6="accent6" hlink="hlink" folHlink="folHlink"/>
  <p:sldLayoutIdLst>
    <p:sldLayoutId id="2147483715" r:id="rId1"/>
    <p:sldLayoutId id="2147483722" r:id="rId2"/>
    <p:sldLayoutId id="2147483717" r:id="rId3"/>
    <p:sldLayoutId id="2147483718" r:id="rId4"/>
    <p:sldLayoutId id="2147483719" r:id="rId5"/>
    <p:sldLayoutId id="2147483720" r:id="rId6"/>
    <p:sldLayoutId id="2147483721" r:id="rId7"/>
    <p:sldLayoutId id="2147483723" r:id="rId8"/>
    <p:sldLayoutId id="2147483724" r:id="rId9"/>
  </p:sldLayoutIdLst>
  <p:hf hdr="0" dt="0"/>
  <p:txStyles>
    <p:titleStyle>
      <a:lvl1pPr algn="l" defTabSz="914400" rtl="0" eaLnBrk="1" latinLnBrk="0" hangingPunct="1">
        <a:lnSpc>
          <a:spcPct val="90000"/>
        </a:lnSpc>
        <a:spcBef>
          <a:spcPct val="0"/>
        </a:spcBef>
        <a:buNone/>
        <a:defRPr sz="2200" kern="1200">
          <a:solidFill>
            <a:schemeClr val="tx2"/>
          </a:solidFill>
          <a:latin typeface="Arial" pitchFamily="34" charset="0"/>
          <a:ea typeface="+mj-ea"/>
          <a:cs typeface="Arial" pitchFamily="34" charset="0"/>
        </a:defRPr>
      </a:lvl1pPr>
    </p:titleStyle>
    <p:bodyStyle>
      <a:lvl1pPr marL="173038" indent="-173038" algn="l" defTabSz="914400" rtl="0" eaLnBrk="1" latinLnBrk="0" hangingPunct="1">
        <a:lnSpc>
          <a:spcPct val="90000"/>
        </a:lnSpc>
        <a:spcBef>
          <a:spcPts val="1200"/>
        </a:spcBef>
        <a:buFont typeface="Arial" pitchFamily="34" charset="0"/>
        <a:buChar char="•"/>
        <a:defRPr sz="2000" b="0" kern="1200">
          <a:solidFill>
            <a:srgbClr val="000000"/>
          </a:solidFill>
          <a:latin typeface="Arial" pitchFamily="34" charset="0"/>
          <a:ea typeface="+mn-ea"/>
          <a:cs typeface="Arial" pitchFamily="34" charset="0"/>
        </a:defRPr>
      </a:lvl1pPr>
      <a:lvl2pPr marL="0" indent="0" algn="l" defTabSz="914400" rtl="0" eaLnBrk="1" latinLnBrk="0" hangingPunct="1">
        <a:lnSpc>
          <a:spcPct val="90000"/>
        </a:lnSpc>
        <a:spcBef>
          <a:spcPct val="20000"/>
        </a:spcBef>
        <a:buFont typeface="Arial" pitchFamily="34" charset="0"/>
        <a:buNone/>
        <a:defRPr sz="1600" kern="1200">
          <a:solidFill>
            <a:schemeClr val="tx1"/>
          </a:solidFill>
          <a:latin typeface="Arial" pitchFamily="34" charset="0"/>
          <a:ea typeface="+mn-ea"/>
          <a:cs typeface="Arial" pitchFamily="34" charset="0"/>
        </a:defRPr>
      </a:lvl2pPr>
      <a:lvl3pPr marL="137160" indent="-137160" algn="l" defTabSz="914400" rtl="0" eaLnBrk="1" latinLnBrk="0" hangingPunct="1">
        <a:lnSpc>
          <a:spcPct val="90000"/>
        </a:lnSpc>
        <a:spcBef>
          <a:spcPts val="400"/>
        </a:spcBef>
        <a:buClr>
          <a:schemeClr val="bg1"/>
        </a:buClr>
        <a:buFont typeface="Arial" pitchFamily="34" charset="0"/>
        <a:buChar char="•"/>
        <a:defRPr sz="1500" kern="1200">
          <a:solidFill>
            <a:schemeClr val="tx1"/>
          </a:solidFill>
          <a:latin typeface="Arial" pitchFamily="34" charset="0"/>
          <a:ea typeface="+mn-ea"/>
          <a:cs typeface="Arial" pitchFamily="34" charset="0"/>
        </a:defRPr>
      </a:lvl3pPr>
      <a:lvl4pPr marL="398463" indent="-115888" algn="l" defTabSz="914400" rtl="0" eaLnBrk="1" latinLnBrk="0" hangingPunct="1">
        <a:lnSpc>
          <a:spcPct val="90000"/>
        </a:lnSpc>
        <a:spcBef>
          <a:spcPts val="600"/>
        </a:spcBef>
        <a:buClr>
          <a:schemeClr val="accent1"/>
        </a:buClr>
        <a:buFont typeface="Arial" pitchFamily="34" charset="0"/>
        <a:buChar char="-"/>
        <a:defRPr sz="1600" kern="1200">
          <a:solidFill>
            <a:schemeClr val="accent1"/>
          </a:solidFill>
          <a:latin typeface="Arial" pitchFamily="34" charset="0"/>
          <a:ea typeface="+mn-ea"/>
          <a:cs typeface="Arial" pitchFamily="34" charset="0"/>
        </a:defRPr>
      </a:lvl4pPr>
      <a:lvl5pPr marL="574675" indent="-117475" algn="l" defTabSz="914400" rtl="0" eaLnBrk="1" latinLnBrk="0" hangingPunct="1">
        <a:lnSpc>
          <a:spcPct val="100000"/>
        </a:lnSpc>
        <a:spcBef>
          <a:spcPts val="600"/>
        </a:spcBef>
        <a:buClr>
          <a:schemeClr val="accent1"/>
        </a:buClr>
        <a:buFont typeface="Arial" panose="020B0604020202020204" pitchFamily="34" charset="0"/>
        <a:buChar char="-"/>
        <a:tabLst/>
        <a:defRPr sz="1400" kern="1200">
          <a:solidFill>
            <a:schemeClr val="accent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1.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notesSlide" Target="../notesSlides/notesSlide11.xml"/><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19.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48.png"/><Relationship Id="rId18" Type="http://schemas.openxmlformats.org/officeDocument/2006/relationships/oleObject" Target="../embeddings/oleObject6.bin"/><Relationship Id="rId3" Type="http://schemas.openxmlformats.org/officeDocument/2006/relationships/notesSlide" Target="../notesSlides/notesSlide12.xml"/><Relationship Id="rId21" Type="http://schemas.openxmlformats.org/officeDocument/2006/relationships/image" Target="../media/image52.png"/><Relationship Id="rId7" Type="http://schemas.openxmlformats.org/officeDocument/2006/relationships/image" Target="../media/image55.jpeg"/><Relationship Id="rId12" Type="http://schemas.openxmlformats.org/officeDocument/2006/relationships/oleObject" Target="../embeddings/oleObject3.bin"/><Relationship Id="rId17" Type="http://schemas.openxmlformats.org/officeDocument/2006/relationships/image" Target="../media/image50.png"/><Relationship Id="rId2" Type="http://schemas.openxmlformats.org/officeDocument/2006/relationships/slideLayout" Target="../slideLayouts/slideLayout4.xml"/><Relationship Id="rId16" Type="http://schemas.openxmlformats.org/officeDocument/2006/relationships/oleObject" Target="../embeddings/oleObject5.bin"/><Relationship Id="rId20"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image" Target="../media/image54.jpeg"/><Relationship Id="rId11" Type="http://schemas.openxmlformats.org/officeDocument/2006/relationships/image" Target="../media/image47.png"/><Relationship Id="rId24" Type="http://schemas.openxmlformats.org/officeDocument/2006/relationships/image" Target="../media/image56.gif"/><Relationship Id="rId5" Type="http://schemas.openxmlformats.org/officeDocument/2006/relationships/image" Target="../media/image21.png"/><Relationship Id="rId15" Type="http://schemas.openxmlformats.org/officeDocument/2006/relationships/image" Target="../media/image49.png"/><Relationship Id="rId23" Type="http://schemas.openxmlformats.org/officeDocument/2006/relationships/image" Target="../media/image53.png"/><Relationship Id="rId10" Type="http://schemas.openxmlformats.org/officeDocument/2006/relationships/oleObject" Target="../embeddings/oleObject2.bin"/><Relationship Id="rId19" Type="http://schemas.openxmlformats.org/officeDocument/2006/relationships/image" Target="../media/image51.png"/><Relationship Id="rId4" Type="http://schemas.openxmlformats.org/officeDocument/2006/relationships/image" Target="../media/image5.png"/><Relationship Id="rId9" Type="http://schemas.openxmlformats.org/officeDocument/2006/relationships/image" Target="../media/image46.png"/><Relationship Id="rId14" Type="http://schemas.openxmlformats.org/officeDocument/2006/relationships/oleObject" Target="../embeddings/oleObject4.bin"/><Relationship Id="rId22"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image" Target="../media/image58.tiff"/><Relationship Id="rId2" Type="http://schemas.openxmlformats.org/officeDocument/2006/relationships/image" Target="../media/image57.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9.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0.jp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5.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5.png"/><Relationship Id="rId4" Type="http://schemas.openxmlformats.org/officeDocument/2006/relationships/image" Target="../media/image73.jpeg"/><Relationship Id="rId9"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914400" y="3537381"/>
            <a:ext cx="3276600" cy="249299"/>
          </a:xfrm>
        </p:spPr>
        <p:txBody>
          <a:bodyPr/>
          <a:lstStyle/>
          <a:p>
            <a:r>
              <a:rPr lang="bg-BG" dirty="0"/>
              <a:t>Владислав Живков</a:t>
            </a:r>
            <a:endParaRPr lang="en-US" dirty="0"/>
          </a:p>
        </p:txBody>
      </p:sp>
      <p:sp>
        <p:nvSpPr>
          <p:cNvPr id="8" name="Text Placeholder 7"/>
          <p:cNvSpPr>
            <a:spLocks noGrp="1"/>
          </p:cNvSpPr>
          <p:nvPr>
            <p:ph type="body" sz="quarter" idx="15"/>
          </p:nvPr>
        </p:nvSpPr>
        <p:spPr>
          <a:xfrm>
            <a:off x="914400" y="3900823"/>
            <a:ext cx="3276600" cy="605861"/>
          </a:xfrm>
        </p:spPr>
        <p:txBody>
          <a:bodyPr/>
          <a:lstStyle/>
          <a:p>
            <a:r>
              <a:rPr lang="en-US" b="1" dirty="0"/>
              <a:t>Cloud Forum Bulgaria 2016</a:t>
            </a:r>
            <a:endParaRPr lang="bg-BG" b="1" dirty="0"/>
          </a:p>
          <a:p>
            <a:r>
              <a:rPr lang="bg-BG" b="1" dirty="0"/>
              <a:t>14.04.2016</a:t>
            </a:r>
            <a:endParaRPr lang="en-US" b="1" dirty="0"/>
          </a:p>
          <a:p>
            <a:endParaRPr lang="en-US" b="1" dirty="0"/>
          </a:p>
        </p:txBody>
      </p:sp>
      <p:sp>
        <p:nvSpPr>
          <p:cNvPr id="4" name="Title 3"/>
          <p:cNvSpPr>
            <a:spLocks noGrp="1"/>
          </p:cNvSpPr>
          <p:nvPr>
            <p:ph type="ctrTitle"/>
          </p:nvPr>
        </p:nvSpPr>
        <p:spPr>
          <a:xfrm>
            <a:off x="914400" y="1847087"/>
            <a:ext cx="7772400" cy="1083681"/>
          </a:xfrm>
        </p:spPr>
        <p:txBody>
          <a:bodyPr>
            <a:normAutofit/>
          </a:bodyPr>
          <a:lstStyle/>
          <a:p>
            <a:r>
              <a:rPr lang="ru-RU" dirty="0"/>
              <a:t>NetSuite – </a:t>
            </a:r>
            <a:r>
              <a:rPr lang="bg-BG" dirty="0"/>
              <a:t>най-бързо растящата облачна платформа за управление на бизнеса.</a:t>
            </a:r>
          </a:p>
        </p:txBody>
      </p:sp>
      <p:pic>
        <p:nvPicPr>
          <p:cNvPr id="9" name="Picture Placeholder 13"/>
          <p:cNvPicPr>
            <a:picLocks noChangeAspect="1"/>
          </p:cNvPicPr>
          <p:nvPr/>
        </p:nvPicPr>
        <p:blipFill>
          <a:blip r:embed="rId3" cstate="print">
            <a:extLst>
              <a:ext uri="{28A0092B-C50C-407E-A947-70E740481C1C}">
                <a14:useLocalDpi xmlns:a14="http://schemas.microsoft.com/office/drawing/2010/main" val="0"/>
              </a:ext>
            </a:extLst>
          </a:blip>
          <a:srcRect t="10" b="10"/>
          <a:stretch>
            <a:fillRect/>
          </a:stretch>
        </p:blipFill>
        <p:spPr>
          <a:xfrm>
            <a:off x="0" y="0"/>
            <a:ext cx="9144000" cy="1554480"/>
          </a:xfrm>
          <a:prstGeom prst="rect">
            <a:avLst/>
          </a:prstGeom>
        </p:spPr>
      </p:pic>
      <p:sp>
        <p:nvSpPr>
          <p:cNvPr id="10" name="Rectangle 9"/>
          <p:cNvSpPr/>
          <p:nvPr/>
        </p:nvSpPr>
        <p:spPr>
          <a:xfrm>
            <a:off x="0" y="1261873"/>
            <a:ext cx="9144000" cy="293084"/>
          </a:xfrm>
          <a:prstGeom prst="rect">
            <a:avLst/>
          </a:prstGeom>
          <a:solidFill>
            <a:srgbClr val="0069A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926" y="4632974"/>
            <a:ext cx="2124021" cy="303623"/>
          </a:xfrm>
          <a:prstGeom prst="rect">
            <a:avLst/>
          </a:prstGeom>
        </p:spPr>
      </p:pic>
    </p:spTree>
    <p:extLst>
      <p:ext uri="{BB962C8B-B14F-4D97-AF65-F5344CB8AC3E}">
        <p14:creationId xmlns:p14="http://schemas.microsoft.com/office/powerpoint/2010/main" val="258006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en-US" dirty="0"/>
              <a:t>Balkan Services and NetSuite</a:t>
            </a:r>
          </a:p>
        </p:txBody>
      </p:sp>
      <p:sp>
        <p:nvSpPr>
          <p:cNvPr id="12" name="Slide Number Placeholder 11"/>
          <p:cNvSpPr>
            <a:spLocks noGrp="1"/>
          </p:cNvSpPr>
          <p:nvPr>
            <p:ph type="sldNum" sz="quarter" idx="4"/>
          </p:nvPr>
        </p:nvSpPr>
        <p:spPr/>
        <p:txBody>
          <a:bodyPr/>
          <a:lstStyle/>
          <a:p>
            <a:fld id="{ACFA1838-D446-4BAD-9C64-5AE915A130CE}" type="slidenum">
              <a:rPr lang="en-US" smtClean="0"/>
              <a:pPr/>
              <a:t>10</a:t>
            </a:fld>
            <a:endParaRPr lang="en-US" dirty="0"/>
          </a:p>
        </p:txBody>
      </p:sp>
      <p:sp>
        <p:nvSpPr>
          <p:cNvPr id="26" name="Text Placeholder 1"/>
          <p:cNvSpPr txBox="1">
            <a:spLocks/>
          </p:cNvSpPr>
          <p:nvPr/>
        </p:nvSpPr>
        <p:spPr>
          <a:xfrm>
            <a:off x="386634" y="1261537"/>
            <a:ext cx="5971032" cy="3044249"/>
          </a:xfrm>
          <a:prstGeom prst="rect">
            <a:avLst/>
          </a:prstGeom>
        </p:spPr>
        <p:txBody>
          <a:bodyPr/>
          <a:lstStyle>
            <a:lvl1pPr marL="0" indent="0" algn="l" defTabSz="914400" rtl="0" eaLnBrk="1" latinLnBrk="0" hangingPunct="1">
              <a:lnSpc>
                <a:spcPct val="90000"/>
              </a:lnSpc>
              <a:spcBef>
                <a:spcPts val="2300"/>
              </a:spcBef>
              <a:buFont typeface="Arial" pitchFamily="34" charset="0"/>
              <a:buNone/>
              <a:defRPr sz="1600" b="1" kern="1200">
                <a:solidFill>
                  <a:schemeClr val="tx2"/>
                </a:solidFill>
                <a:latin typeface="Arial" pitchFamily="34" charset="0"/>
                <a:ea typeface="+mn-ea"/>
                <a:cs typeface="Arial" pitchFamily="34" charset="0"/>
              </a:defRPr>
            </a:lvl1pPr>
            <a:lvl2pPr marL="0" indent="0" algn="l" defTabSz="914400" rtl="0" eaLnBrk="1" latinLnBrk="0" hangingPunct="1">
              <a:lnSpc>
                <a:spcPct val="90000"/>
              </a:lnSpc>
              <a:spcBef>
                <a:spcPct val="20000"/>
              </a:spcBef>
              <a:buFont typeface="Arial" pitchFamily="34" charset="0"/>
              <a:buNone/>
              <a:defRPr sz="1500" kern="1200">
                <a:solidFill>
                  <a:schemeClr val="tx1"/>
                </a:solidFill>
                <a:latin typeface="Arial" pitchFamily="34" charset="0"/>
                <a:ea typeface="+mn-ea"/>
                <a:cs typeface="Arial" pitchFamily="34" charset="0"/>
              </a:defRPr>
            </a:lvl2pPr>
            <a:lvl3pPr marL="137160" indent="-137160" algn="l" defTabSz="914400" rtl="0" eaLnBrk="1" latinLnBrk="0" hangingPunct="1">
              <a:lnSpc>
                <a:spcPct val="90000"/>
              </a:lnSpc>
              <a:spcBef>
                <a:spcPts val="400"/>
              </a:spcBef>
              <a:buClr>
                <a:schemeClr val="bg1"/>
              </a:buClr>
              <a:buFont typeface="Arial" pitchFamily="34" charset="0"/>
              <a:buChar char="•"/>
              <a:defRPr sz="1500" kern="1200">
                <a:solidFill>
                  <a:schemeClr val="tx1"/>
                </a:solidFill>
                <a:latin typeface="Arial" pitchFamily="34" charset="0"/>
                <a:ea typeface="+mn-ea"/>
                <a:cs typeface="Arial" pitchFamily="34" charset="0"/>
              </a:defRPr>
            </a:lvl3pPr>
            <a:lvl4pPr marL="398463" indent="-115888" algn="l" defTabSz="914400" rtl="0" eaLnBrk="1" latinLnBrk="0" hangingPunct="1">
              <a:lnSpc>
                <a:spcPct val="90000"/>
              </a:lnSpc>
              <a:spcBef>
                <a:spcPts val="500"/>
              </a:spcBef>
              <a:buClr>
                <a:schemeClr val="bg1"/>
              </a:buClr>
              <a:buFont typeface="Arial" pitchFamily="34" charset="0"/>
              <a:buChar char="–"/>
              <a:defRPr sz="1300" kern="1200">
                <a:solidFill>
                  <a:schemeClr val="tx1"/>
                </a:solidFill>
                <a:latin typeface="Arial" pitchFamily="34" charset="0"/>
                <a:ea typeface="+mn-ea"/>
                <a:cs typeface="Arial" pitchFamily="34" charset="0"/>
              </a:defRPr>
            </a:lvl4pPr>
            <a:lvl5pPr marL="631825" indent="-174625" algn="l" defTabSz="914400" rtl="0" eaLnBrk="1" latinLnBrk="0" hangingPunct="1">
              <a:lnSpc>
                <a:spcPct val="90000"/>
              </a:lnSpc>
              <a:spcBef>
                <a:spcPts val="500"/>
              </a:spcBef>
              <a:buClr>
                <a:schemeClr val="bg1"/>
              </a:buClr>
              <a:buFont typeface="Arial" pitchFamily="34" charset="0"/>
              <a:buChar char="»"/>
              <a:tabLst/>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b="0" dirty="0">
                <a:solidFill>
                  <a:schemeClr val="tx1"/>
                </a:solidFill>
              </a:rPr>
              <a:t>Native cloud platform</a:t>
            </a:r>
          </a:p>
          <a:p>
            <a:pPr marL="285750" indent="-285750">
              <a:buFont typeface="Arial" panose="020B0604020202020204" pitchFamily="34" charset="0"/>
              <a:buChar char="•"/>
            </a:pPr>
            <a:r>
              <a:rPr lang="en-US" b="0" dirty="0">
                <a:solidFill>
                  <a:schemeClr val="tx1"/>
                </a:solidFill>
              </a:rPr>
              <a:t>Modern approach, cutting edge technologies</a:t>
            </a:r>
          </a:p>
          <a:p>
            <a:pPr marL="285750" indent="-285750">
              <a:buFont typeface="Arial" panose="020B0604020202020204" pitchFamily="34" charset="0"/>
              <a:buChar char="•"/>
            </a:pPr>
            <a:r>
              <a:rPr lang="en-US" b="0" dirty="0">
                <a:solidFill>
                  <a:schemeClr val="tx1"/>
                </a:solidFill>
              </a:rPr>
              <a:t>Rich set of functionalities, flexibility and adaptability</a:t>
            </a:r>
          </a:p>
          <a:p>
            <a:pPr marL="285750" indent="-285750">
              <a:buFont typeface="Arial" panose="020B0604020202020204" pitchFamily="34" charset="0"/>
              <a:buChar char="•"/>
            </a:pPr>
            <a:r>
              <a:rPr lang="en-US" b="0" dirty="0">
                <a:solidFill>
                  <a:schemeClr val="tx1"/>
                </a:solidFill>
              </a:rPr>
              <a:t>Fast growing platform and well adapted</a:t>
            </a:r>
          </a:p>
          <a:p>
            <a:pPr marL="285750" indent="-285750">
              <a:buFont typeface="Arial" panose="020B0604020202020204" pitchFamily="34" charset="0"/>
              <a:buChar char="•"/>
            </a:pPr>
            <a:r>
              <a:rPr lang="en-US" b="0" dirty="0">
                <a:solidFill>
                  <a:schemeClr val="tx1"/>
                </a:solidFill>
              </a:rPr>
              <a:t>Further development devotion</a:t>
            </a:r>
          </a:p>
          <a:p>
            <a:pPr marL="285750" indent="-285750">
              <a:buFont typeface="Arial" panose="020B0604020202020204" pitchFamily="34" charset="0"/>
              <a:buChar char="•"/>
            </a:pPr>
            <a:r>
              <a:rPr lang="en-US" b="0" dirty="0">
                <a:solidFill>
                  <a:schemeClr val="tx1"/>
                </a:solidFill>
              </a:rPr>
              <a:t>Permanent availability and strong security</a:t>
            </a:r>
          </a:p>
          <a:p>
            <a:pPr marL="285750" indent="-285750">
              <a:buFont typeface="Arial" panose="020B0604020202020204" pitchFamily="34" charset="0"/>
              <a:buChar char="•"/>
            </a:pPr>
            <a:endParaRPr lang="en-US" b="0" dirty="0">
              <a:solidFill>
                <a:schemeClr val="tx1"/>
              </a:solidFill>
            </a:endParaRPr>
          </a:p>
          <a:p>
            <a:pPr marL="285750" indent="-285750">
              <a:buFont typeface="Arial" panose="020B0604020202020204" pitchFamily="34" charset="0"/>
              <a:buChar char="•"/>
            </a:pPr>
            <a:endParaRPr lang="en-US" b="0" dirty="0">
              <a:solidFill>
                <a:schemeClr val="tx1"/>
              </a:solidFill>
            </a:endParaRPr>
          </a:p>
          <a:p>
            <a:pPr marL="285750" indent="-285750">
              <a:buFont typeface="Arial" panose="020B0604020202020204" pitchFamily="34" charset="0"/>
              <a:buChar char="•"/>
            </a:pPr>
            <a:endParaRPr lang="en-US" b="0" dirty="0">
              <a:solidFill>
                <a:schemeClr val="tx1"/>
              </a:solidFill>
            </a:endParaRPr>
          </a:p>
          <a:p>
            <a:endParaRPr lang="en-US" b="0" dirty="0">
              <a:solidFill>
                <a:schemeClr val="tx1"/>
              </a:solidFill>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575626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en-US" dirty="0"/>
              <a:t>NetSuite</a:t>
            </a:r>
          </a:p>
        </p:txBody>
      </p:sp>
      <p:sp>
        <p:nvSpPr>
          <p:cNvPr id="12" name="Slide Number Placeholder 11"/>
          <p:cNvSpPr>
            <a:spLocks noGrp="1"/>
          </p:cNvSpPr>
          <p:nvPr>
            <p:ph type="sldNum" sz="quarter" idx="4"/>
          </p:nvPr>
        </p:nvSpPr>
        <p:spPr/>
        <p:txBody>
          <a:bodyPr/>
          <a:lstStyle/>
          <a:p>
            <a:fld id="{ACFA1838-D446-4BAD-9C64-5AE915A130CE}" type="slidenum">
              <a:rPr lang="en-US" smtClean="0"/>
              <a:pPr/>
              <a:t>11</a:t>
            </a:fld>
            <a:endParaRPr lang="en-US" dirty="0"/>
          </a:p>
        </p:txBody>
      </p:sp>
      <p:sp>
        <p:nvSpPr>
          <p:cNvPr id="26" name="Text Placeholder 1"/>
          <p:cNvSpPr txBox="1">
            <a:spLocks/>
          </p:cNvSpPr>
          <p:nvPr/>
        </p:nvSpPr>
        <p:spPr>
          <a:xfrm>
            <a:off x="433526" y="1085692"/>
            <a:ext cx="3857119" cy="3044249"/>
          </a:xfrm>
          <a:prstGeom prst="rect">
            <a:avLst/>
          </a:prstGeom>
        </p:spPr>
        <p:txBody>
          <a:bodyPr/>
          <a:lstStyle>
            <a:lvl1pPr marL="0" indent="0" algn="l" defTabSz="914400" rtl="0" eaLnBrk="1" latinLnBrk="0" hangingPunct="1">
              <a:lnSpc>
                <a:spcPct val="90000"/>
              </a:lnSpc>
              <a:spcBef>
                <a:spcPts val="2300"/>
              </a:spcBef>
              <a:buFont typeface="Arial" pitchFamily="34" charset="0"/>
              <a:buNone/>
              <a:defRPr sz="1600" b="1" kern="1200">
                <a:solidFill>
                  <a:schemeClr val="tx2"/>
                </a:solidFill>
                <a:latin typeface="Arial" pitchFamily="34" charset="0"/>
                <a:ea typeface="+mn-ea"/>
                <a:cs typeface="Arial" pitchFamily="34" charset="0"/>
              </a:defRPr>
            </a:lvl1pPr>
            <a:lvl2pPr marL="0" indent="0" algn="l" defTabSz="914400" rtl="0" eaLnBrk="1" latinLnBrk="0" hangingPunct="1">
              <a:lnSpc>
                <a:spcPct val="90000"/>
              </a:lnSpc>
              <a:spcBef>
                <a:spcPct val="20000"/>
              </a:spcBef>
              <a:buFont typeface="Arial" pitchFamily="34" charset="0"/>
              <a:buNone/>
              <a:defRPr sz="1500" kern="1200">
                <a:solidFill>
                  <a:schemeClr val="tx1"/>
                </a:solidFill>
                <a:latin typeface="Arial" pitchFamily="34" charset="0"/>
                <a:ea typeface="+mn-ea"/>
                <a:cs typeface="Arial" pitchFamily="34" charset="0"/>
              </a:defRPr>
            </a:lvl2pPr>
            <a:lvl3pPr marL="137160" indent="-137160" algn="l" defTabSz="914400" rtl="0" eaLnBrk="1" latinLnBrk="0" hangingPunct="1">
              <a:lnSpc>
                <a:spcPct val="90000"/>
              </a:lnSpc>
              <a:spcBef>
                <a:spcPts val="400"/>
              </a:spcBef>
              <a:buClr>
                <a:schemeClr val="bg1"/>
              </a:buClr>
              <a:buFont typeface="Arial" pitchFamily="34" charset="0"/>
              <a:buChar char="•"/>
              <a:defRPr sz="1500" kern="1200">
                <a:solidFill>
                  <a:schemeClr val="tx1"/>
                </a:solidFill>
                <a:latin typeface="Arial" pitchFamily="34" charset="0"/>
                <a:ea typeface="+mn-ea"/>
                <a:cs typeface="Arial" pitchFamily="34" charset="0"/>
              </a:defRPr>
            </a:lvl3pPr>
            <a:lvl4pPr marL="398463" indent="-115888" algn="l" defTabSz="914400" rtl="0" eaLnBrk="1" latinLnBrk="0" hangingPunct="1">
              <a:lnSpc>
                <a:spcPct val="90000"/>
              </a:lnSpc>
              <a:spcBef>
                <a:spcPts val="500"/>
              </a:spcBef>
              <a:buClr>
                <a:schemeClr val="bg1"/>
              </a:buClr>
              <a:buFont typeface="Arial" pitchFamily="34" charset="0"/>
              <a:buChar char="–"/>
              <a:defRPr sz="1300" kern="1200">
                <a:solidFill>
                  <a:schemeClr val="tx1"/>
                </a:solidFill>
                <a:latin typeface="Arial" pitchFamily="34" charset="0"/>
                <a:ea typeface="+mn-ea"/>
                <a:cs typeface="Arial" pitchFamily="34" charset="0"/>
              </a:defRPr>
            </a:lvl4pPr>
            <a:lvl5pPr marL="631825" indent="-174625" algn="l" defTabSz="914400" rtl="0" eaLnBrk="1" latinLnBrk="0" hangingPunct="1">
              <a:lnSpc>
                <a:spcPct val="90000"/>
              </a:lnSpc>
              <a:spcBef>
                <a:spcPts val="500"/>
              </a:spcBef>
              <a:buClr>
                <a:schemeClr val="bg1"/>
              </a:buClr>
              <a:buFont typeface="Arial" pitchFamily="34" charset="0"/>
              <a:buChar char="»"/>
              <a:tabLst/>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u="sng" dirty="0">
                <a:solidFill>
                  <a:schemeClr val="tx1"/>
                </a:solidFill>
              </a:rPr>
              <a:t>Functionalities:</a:t>
            </a:r>
          </a:p>
          <a:p>
            <a:pPr>
              <a:spcBef>
                <a:spcPts val="600"/>
              </a:spcBef>
            </a:pPr>
            <a:endParaRPr lang="en-US" u="sng" dirty="0">
              <a:solidFill>
                <a:schemeClr val="tx1"/>
              </a:solidFill>
            </a:endParaRPr>
          </a:p>
          <a:p>
            <a:pPr marL="216000" indent="-285750">
              <a:lnSpc>
                <a:spcPct val="150000"/>
              </a:lnSpc>
              <a:spcBef>
                <a:spcPts val="0"/>
              </a:spcBef>
              <a:buFont typeface="Arial" panose="020B0604020202020204" pitchFamily="34" charset="0"/>
              <a:buChar char="•"/>
            </a:pPr>
            <a:r>
              <a:rPr lang="en-US" b="0" dirty="0">
                <a:solidFill>
                  <a:schemeClr val="tx1"/>
                </a:solidFill>
              </a:rPr>
              <a:t>ERP, SRP, CRM, BI</a:t>
            </a:r>
          </a:p>
          <a:p>
            <a:pPr marL="216000" indent="-285750">
              <a:lnSpc>
                <a:spcPct val="150000"/>
              </a:lnSpc>
              <a:spcBef>
                <a:spcPts val="0"/>
              </a:spcBef>
              <a:buFont typeface="Arial" panose="020B0604020202020204" pitchFamily="34" charset="0"/>
              <a:buChar char="•"/>
            </a:pPr>
            <a:r>
              <a:rPr lang="en-US" b="0" dirty="0">
                <a:solidFill>
                  <a:schemeClr val="tx1"/>
                </a:solidFill>
              </a:rPr>
              <a:t>eCommerce</a:t>
            </a:r>
          </a:p>
          <a:p>
            <a:pPr marL="216000" indent="-285750">
              <a:lnSpc>
                <a:spcPct val="150000"/>
              </a:lnSpc>
              <a:spcBef>
                <a:spcPts val="0"/>
              </a:spcBef>
              <a:buFont typeface="Arial" panose="020B0604020202020204" pitchFamily="34" charset="0"/>
              <a:buChar char="•"/>
            </a:pPr>
            <a:r>
              <a:rPr lang="en-US" b="0" dirty="0">
                <a:solidFill>
                  <a:schemeClr val="tx1"/>
                </a:solidFill>
              </a:rPr>
              <a:t>Manufacturing</a:t>
            </a:r>
          </a:p>
          <a:p>
            <a:pPr marL="216000" indent="-285750">
              <a:lnSpc>
                <a:spcPct val="150000"/>
              </a:lnSpc>
              <a:spcBef>
                <a:spcPts val="0"/>
              </a:spcBef>
              <a:buFont typeface="Arial" panose="020B0604020202020204" pitchFamily="34" charset="0"/>
              <a:buChar char="•"/>
            </a:pPr>
            <a:r>
              <a:rPr lang="en-US" b="0" dirty="0">
                <a:solidFill>
                  <a:schemeClr val="tx1"/>
                </a:solidFill>
              </a:rPr>
              <a:t>WMS</a:t>
            </a:r>
          </a:p>
          <a:p>
            <a:pPr marL="216000" indent="-285750">
              <a:lnSpc>
                <a:spcPct val="150000"/>
              </a:lnSpc>
              <a:spcBef>
                <a:spcPts val="0"/>
              </a:spcBef>
              <a:buFont typeface="Arial" panose="020B0604020202020204" pitchFamily="34" charset="0"/>
              <a:buChar char="•"/>
            </a:pPr>
            <a:r>
              <a:rPr lang="en-US" b="0" dirty="0">
                <a:solidFill>
                  <a:schemeClr val="tx1"/>
                </a:solidFill>
              </a:rPr>
              <a:t>APC</a:t>
            </a:r>
          </a:p>
          <a:p>
            <a:pPr marL="216000" indent="-285750">
              <a:lnSpc>
                <a:spcPct val="150000"/>
              </a:lnSpc>
              <a:spcBef>
                <a:spcPts val="0"/>
              </a:spcBef>
              <a:buFont typeface="Arial" panose="020B0604020202020204" pitchFamily="34" charset="0"/>
              <a:buChar char="•"/>
            </a:pPr>
            <a:r>
              <a:rPr lang="en-US" b="0" dirty="0">
                <a:solidFill>
                  <a:schemeClr val="tx1"/>
                </a:solidFill>
              </a:rPr>
              <a:t>OneWorld</a:t>
            </a:r>
          </a:p>
          <a:p>
            <a:pPr marL="216000" indent="-285750">
              <a:lnSpc>
                <a:spcPct val="150000"/>
              </a:lnSpc>
              <a:spcBef>
                <a:spcPts val="0"/>
              </a:spcBef>
              <a:buFont typeface="Arial" panose="020B0604020202020204" pitchFamily="34" charset="0"/>
              <a:buChar char="•"/>
            </a:pPr>
            <a:r>
              <a:rPr lang="en-US" b="0" dirty="0">
                <a:solidFill>
                  <a:schemeClr val="tx1"/>
                </a:solidFill>
              </a:rPr>
              <a:t>HR</a:t>
            </a:r>
          </a:p>
          <a:p>
            <a:pPr marL="216000" indent="-285750">
              <a:lnSpc>
                <a:spcPct val="150000"/>
              </a:lnSpc>
              <a:spcBef>
                <a:spcPts val="0"/>
              </a:spcBef>
              <a:buFont typeface="Arial" panose="020B0604020202020204" pitchFamily="34" charset="0"/>
              <a:buChar char="•"/>
            </a:pPr>
            <a:r>
              <a:rPr lang="en-US" b="0" dirty="0">
                <a:solidFill>
                  <a:schemeClr val="tx1"/>
                </a:solidFill>
              </a:rPr>
              <a:t>Marketing campaigns</a:t>
            </a:r>
          </a:p>
          <a:p>
            <a:pPr marL="285750" indent="-285750">
              <a:buFont typeface="Arial" panose="020B0604020202020204" pitchFamily="34" charset="0"/>
              <a:buChar char="•"/>
            </a:pPr>
            <a:endParaRPr lang="en-US" b="0" dirty="0">
              <a:solidFill>
                <a:schemeClr val="tx1"/>
              </a:solidFill>
            </a:endParaRPr>
          </a:p>
          <a:p>
            <a:pPr marL="285750" indent="-285750">
              <a:buFont typeface="Arial" panose="020B0604020202020204" pitchFamily="34" charset="0"/>
              <a:buChar char="•"/>
            </a:pPr>
            <a:endParaRPr lang="en-US" b="0" dirty="0">
              <a:solidFill>
                <a:schemeClr val="tx1"/>
              </a:solidFill>
            </a:endParaRPr>
          </a:p>
          <a:p>
            <a:pPr marL="285750" indent="-285750">
              <a:buFont typeface="Arial" panose="020B0604020202020204" pitchFamily="34" charset="0"/>
              <a:buChar char="•"/>
            </a:pPr>
            <a:endParaRPr lang="en-US" b="0" dirty="0">
              <a:solidFill>
                <a:schemeClr val="tx1"/>
              </a:solidFill>
            </a:endParaRPr>
          </a:p>
          <a:p>
            <a:pPr marL="285750" indent="-285750">
              <a:buFont typeface="Arial" panose="020B0604020202020204" pitchFamily="34" charset="0"/>
              <a:buChar char="•"/>
            </a:pPr>
            <a:endParaRPr lang="en-US" b="0" dirty="0">
              <a:solidFill>
                <a:schemeClr val="tx1"/>
              </a:solidFill>
            </a:endParaRPr>
          </a:p>
          <a:p>
            <a:endParaRPr lang="en-US" b="0" dirty="0">
              <a:solidFill>
                <a:schemeClr val="tx1"/>
              </a:solidFill>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
        <p:nvSpPr>
          <p:cNvPr id="6" name="Text Placeholder 1"/>
          <p:cNvSpPr txBox="1">
            <a:spLocks/>
          </p:cNvSpPr>
          <p:nvPr/>
        </p:nvSpPr>
        <p:spPr>
          <a:xfrm>
            <a:off x="4325814" y="1087886"/>
            <a:ext cx="3962401" cy="3445429"/>
          </a:xfrm>
          <a:prstGeom prst="rect">
            <a:avLst/>
          </a:prstGeom>
        </p:spPr>
        <p:txBody>
          <a:bodyPr/>
          <a:lstStyle>
            <a:lvl1pPr marL="0" indent="0" algn="l" defTabSz="914400" rtl="0" eaLnBrk="1" latinLnBrk="0" hangingPunct="1">
              <a:lnSpc>
                <a:spcPct val="90000"/>
              </a:lnSpc>
              <a:spcBef>
                <a:spcPts val="2300"/>
              </a:spcBef>
              <a:buFont typeface="Arial" pitchFamily="34" charset="0"/>
              <a:buNone/>
              <a:defRPr sz="1600" b="1" kern="1200">
                <a:solidFill>
                  <a:schemeClr val="tx2"/>
                </a:solidFill>
                <a:latin typeface="Arial" pitchFamily="34" charset="0"/>
                <a:ea typeface="+mn-ea"/>
                <a:cs typeface="Arial" pitchFamily="34" charset="0"/>
              </a:defRPr>
            </a:lvl1pPr>
            <a:lvl2pPr marL="0" indent="0" algn="l" defTabSz="914400" rtl="0" eaLnBrk="1" latinLnBrk="0" hangingPunct="1">
              <a:lnSpc>
                <a:spcPct val="90000"/>
              </a:lnSpc>
              <a:spcBef>
                <a:spcPct val="20000"/>
              </a:spcBef>
              <a:buFont typeface="Arial" pitchFamily="34" charset="0"/>
              <a:buNone/>
              <a:defRPr sz="1500" kern="1200">
                <a:solidFill>
                  <a:schemeClr val="tx1"/>
                </a:solidFill>
                <a:latin typeface="Arial" pitchFamily="34" charset="0"/>
                <a:ea typeface="+mn-ea"/>
                <a:cs typeface="Arial" pitchFamily="34" charset="0"/>
              </a:defRPr>
            </a:lvl2pPr>
            <a:lvl3pPr marL="137160" indent="-137160" algn="l" defTabSz="914400" rtl="0" eaLnBrk="1" latinLnBrk="0" hangingPunct="1">
              <a:lnSpc>
                <a:spcPct val="90000"/>
              </a:lnSpc>
              <a:spcBef>
                <a:spcPts val="400"/>
              </a:spcBef>
              <a:buClr>
                <a:schemeClr val="bg1"/>
              </a:buClr>
              <a:buFont typeface="Arial" pitchFamily="34" charset="0"/>
              <a:buChar char="•"/>
              <a:defRPr sz="1500" kern="1200">
                <a:solidFill>
                  <a:schemeClr val="tx1"/>
                </a:solidFill>
                <a:latin typeface="Arial" pitchFamily="34" charset="0"/>
                <a:ea typeface="+mn-ea"/>
                <a:cs typeface="Arial" pitchFamily="34" charset="0"/>
              </a:defRPr>
            </a:lvl3pPr>
            <a:lvl4pPr marL="398463" indent="-115888" algn="l" defTabSz="914400" rtl="0" eaLnBrk="1" latinLnBrk="0" hangingPunct="1">
              <a:lnSpc>
                <a:spcPct val="90000"/>
              </a:lnSpc>
              <a:spcBef>
                <a:spcPts val="500"/>
              </a:spcBef>
              <a:buClr>
                <a:schemeClr val="bg1"/>
              </a:buClr>
              <a:buFont typeface="Arial" pitchFamily="34" charset="0"/>
              <a:buChar char="–"/>
              <a:defRPr sz="1300" kern="1200">
                <a:solidFill>
                  <a:schemeClr val="tx1"/>
                </a:solidFill>
                <a:latin typeface="Arial" pitchFamily="34" charset="0"/>
                <a:ea typeface="+mn-ea"/>
                <a:cs typeface="Arial" pitchFamily="34" charset="0"/>
              </a:defRPr>
            </a:lvl4pPr>
            <a:lvl5pPr marL="631825" indent="-174625" algn="l" defTabSz="914400" rtl="0" eaLnBrk="1" latinLnBrk="0" hangingPunct="1">
              <a:lnSpc>
                <a:spcPct val="90000"/>
              </a:lnSpc>
              <a:spcBef>
                <a:spcPts val="500"/>
              </a:spcBef>
              <a:buClr>
                <a:schemeClr val="bg1"/>
              </a:buClr>
              <a:buFont typeface="Arial" pitchFamily="34" charset="0"/>
              <a:buChar char="»"/>
              <a:tabLst/>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u="sng" dirty="0">
                <a:solidFill>
                  <a:schemeClr val="tx1"/>
                </a:solidFill>
              </a:rPr>
              <a:t>Verticals:</a:t>
            </a:r>
          </a:p>
          <a:p>
            <a:pPr>
              <a:spcBef>
                <a:spcPts val="600"/>
              </a:spcBef>
            </a:pPr>
            <a:endParaRPr lang="en-US" u="sng" dirty="0">
              <a:solidFill>
                <a:schemeClr val="tx1"/>
              </a:solidFill>
            </a:endParaRPr>
          </a:p>
          <a:p>
            <a:pPr marL="216000" indent="-285750">
              <a:lnSpc>
                <a:spcPct val="150000"/>
              </a:lnSpc>
              <a:spcBef>
                <a:spcPts val="0"/>
              </a:spcBef>
              <a:buFont typeface="Arial" panose="020B0604020202020204" pitchFamily="34" charset="0"/>
              <a:buChar char="•"/>
            </a:pPr>
            <a:r>
              <a:rPr lang="en-US" b="0" dirty="0">
                <a:solidFill>
                  <a:schemeClr val="tx1"/>
                </a:solidFill>
              </a:rPr>
              <a:t>Retail</a:t>
            </a:r>
          </a:p>
          <a:p>
            <a:pPr marL="216000" indent="-285750">
              <a:lnSpc>
                <a:spcPct val="150000"/>
              </a:lnSpc>
              <a:spcBef>
                <a:spcPts val="0"/>
              </a:spcBef>
              <a:buFont typeface="Arial" panose="020B0604020202020204" pitchFamily="34" charset="0"/>
              <a:buChar char="•"/>
            </a:pPr>
            <a:r>
              <a:rPr lang="en-US" b="0" dirty="0">
                <a:solidFill>
                  <a:schemeClr val="tx1"/>
                </a:solidFill>
              </a:rPr>
              <a:t>Services</a:t>
            </a:r>
          </a:p>
          <a:p>
            <a:pPr marL="216000" indent="-285750">
              <a:lnSpc>
                <a:spcPct val="150000"/>
              </a:lnSpc>
              <a:spcBef>
                <a:spcPts val="0"/>
              </a:spcBef>
              <a:buFont typeface="Arial" panose="020B0604020202020204" pitchFamily="34" charset="0"/>
              <a:buChar char="•"/>
            </a:pPr>
            <a:r>
              <a:rPr lang="en-US" b="0" dirty="0">
                <a:solidFill>
                  <a:schemeClr val="tx1"/>
                </a:solidFill>
              </a:rPr>
              <a:t>SRP</a:t>
            </a:r>
          </a:p>
          <a:p>
            <a:pPr marL="216000" indent="-285750">
              <a:lnSpc>
                <a:spcPct val="150000"/>
              </a:lnSpc>
              <a:spcBef>
                <a:spcPts val="0"/>
              </a:spcBef>
              <a:buFont typeface="Arial" panose="020B0604020202020204" pitchFamily="34" charset="0"/>
              <a:buChar char="•"/>
            </a:pPr>
            <a:r>
              <a:rPr lang="en-US" b="0" dirty="0">
                <a:solidFill>
                  <a:schemeClr val="tx1"/>
                </a:solidFill>
              </a:rPr>
              <a:t>Advertising</a:t>
            </a:r>
          </a:p>
          <a:p>
            <a:pPr marL="216000" indent="-285750">
              <a:lnSpc>
                <a:spcPct val="150000"/>
              </a:lnSpc>
              <a:spcBef>
                <a:spcPts val="0"/>
              </a:spcBef>
              <a:buFont typeface="Arial" panose="020B0604020202020204" pitchFamily="34" charset="0"/>
              <a:buChar char="•"/>
            </a:pPr>
            <a:r>
              <a:rPr lang="en-US" b="0" dirty="0">
                <a:solidFill>
                  <a:schemeClr val="tx1"/>
                </a:solidFill>
              </a:rPr>
              <a:t>Software</a:t>
            </a:r>
          </a:p>
          <a:p>
            <a:pPr marL="216000" indent="-285750">
              <a:lnSpc>
                <a:spcPct val="150000"/>
              </a:lnSpc>
              <a:spcBef>
                <a:spcPts val="0"/>
              </a:spcBef>
              <a:buFont typeface="Arial" panose="020B0604020202020204" pitchFamily="34" charset="0"/>
              <a:buChar char="•"/>
            </a:pPr>
            <a:r>
              <a:rPr lang="en-US" b="0" dirty="0">
                <a:solidFill>
                  <a:schemeClr val="tx1"/>
                </a:solidFill>
              </a:rPr>
              <a:t>Wholesale and Distribution</a:t>
            </a:r>
          </a:p>
          <a:p>
            <a:pPr marL="216000" indent="-285750">
              <a:lnSpc>
                <a:spcPct val="150000"/>
              </a:lnSpc>
              <a:spcBef>
                <a:spcPts val="0"/>
              </a:spcBef>
              <a:buFont typeface="Arial" panose="020B0604020202020204" pitchFamily="34" charset="0"/>
              <a:buChar char="•"/>
            </a:pPr>
            <a:r>
              <a:rPr lang="en-US" b="0" dirty="0">
                <a:solidFill>
                  <a:schemeClr val="tx1"/>
                </a:solidFill>
              </a:rPr>
              <a:t>Manufacturing</a:t>
            </a:r>
          </a:p>
          <a:p>
            <a:pPr marL="216000" indent="-285750">
              <a:lnSpc>
                <a:spcPct val="150000"/>
              </a:lnSpc>
              <a:spcBef>
                <a:spcPts val="0"/>
              </a:spcBef>
              <a:buFont typeface="Arial" panose="020B0604020202020204" pitchFamily="34" charset="0"/>
              <a:buChar char="•"/>
            </a:pPr>
            <a:r>
              <a:rPr lang="en-US" b="0" dirty="0">
                <a:solidFill>
                  <a:schemeClr val="tx1"/>
                </a:solidFill>
              </a:rPr>
              <a:t>NGO</a:t>
            </a:r>
          </a:p>
          <a:p>
            <a:pPr marL="216000" indent="-285750">
              <a:spcBef>
                <a:spcPts val="0"/>
              </a:spcBef>
              <a:buFont typeface="Arial" panose="020B0604020202020204" pitchFamily="34" charset="0"/>
              <a:buChar char="•"/>
            </a:pPr>
            <a:endParaRPr lang="en-US" b="0" dirty="0">
              <a:solidFill>
                <a:schemeClr val="tx1"/>
              </a:solidFill>
            </a:endParaRPr>
          </a:p>
          <a:p>
            <a:pPr marL="285750" indent="-285750">
              <a:buFont typeface="Arial" panose="020B0604020202020204" pitchFamily="34" charset="0"/>
              <a:buChar char="•"/>
            </a:pPr>
            <a:endParaRPr lang="en-US" b="0" dirty="0">
              <a:solidFill>
                <a:schemeClr val="tx1"/>
              </a:solidFill>
            </a:endParaRPr>
          </a:p>
          <a:p>
            <a:pPr marL="285750" indent="-285750">
              <a:buFont typeface="Arial" panose="020B0604020202020204" pitchFamily="34" charset="0"/>
              <a:buChar char="•"/>
            </a:pPr>
            <a:endParaRPr lang="en-US" b="0" dirty="0">
              <a:solidFill>
                <a:schemeClr val="tx1"/>
              </a:solidFill>
            </a:endParaRPr>
          </a:p>
          <a:p>
            <a:pPr marL="285750" indent="-285750">
              <a:buFont typeface="Arial" panose="020B0604020202020204" pitchFamily="34" charset="0"/>
              <a:buChar char="•"/>
            </a:pPr>
            <a:endParaRPr lang="en-US" b="0" dirty="0">
              <a:solidFill>
                <a:schemeClr val="tx1"/>
              </a:solidFill>
            </a:endParaRPr>
          </a:p>
          <a:p>
            <a:pPr marL="285750" indent="-285750">
              <a:buFont typeface="Arial" panose="020B0604020202020204" pitchFamily="34" charset="0"/>
              <a:buChar char="•"/>
            </a:pPr>
            <a:endParaRPr lang="en-US" b="0" dirty="0">
              <a:solidFill>
                <a:schemeClr val="tx1"/>
              </a:solidFill>
            </a:endParaRPr>
          </a:p>
          <a:p>
            <a:endParaRPr lang="en-US" b="0" dirty="0">
              <a:solidFill>
                <a:schemeClr val="tx1"/>
              </a:solidFill>
            </a:endParaRPr>
          </a:p>
        </p:txBody>
      </p:sp>
    </p:spTree>
    <p:extLst>
      <p:ext uri="{BB962C8B-B14F-4D97-AF65-F5344CB8AC3E}">
        <p14:creationId xmlns:p14="http://schemas.microsoft.com/office/powerpoint/2010/main" val="3979517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a:t>Cloud or</a:t>
            </a:r>
            <a:br>
              <a:rPr lang="en-US" sz="3600" dirty="0"/>
            </a:br>
            <a:r>
              <a:rPr lang="en-US" sz="3600" dirty="0"/>
              <a:t>On-premise?</a:t>
            </a:r>
          </a:p>
        </p:txBody>
      </p:sp>
      <p:sp>
        <p:nvSpPr>
          <p:cNvPr id="7" name="Freeform 6"/>
          <p:cNvSpPr>
            <a:spLocks noEditPoints="1"/>
          </p:cNvSpPr>
          <p:nvPr/>
        </p:nvSpPr>
        <p:spPr bwMode="auto">
          <a:xfrm>
            <a:off x="4370423" y="-272955"/>
            <a:ext cx="4282256" cy="4449171"/>
          </a:xfrm>
          <a:custGeom>
            <a:avLst/>
            <a:gdLst>
              <a:gd name="T0" fmla="*/ 506 w 627"/>
              <a:gd name="T1" fmla="*/ 493 h 652"/>
              <a:gd name="T2" fmla="*/ 610 w 627"/>
              <a:gd name="T3" fmla="*/ 389 h 652"/>
              <a:gd name="T4" fmla="*/ 506 w 627"/>
              <a:gd name="T5" fmla="*/ 285 h 652"/>
              <a:gd name="T6" fmla="*/ 486 w 627"/>
              <a:gd name="T7" fmla="*/ 279 h 652"/>
              <a:gd name="T8" fmla="*/ 357 w 627"/>
              <a:gd name="T9" fmla="*/ 165 h 652"/>
              <a:gd name="T10" fmla="*/ 237 w 627"/>
              <a:gd name="T11" fmla="*/ 246 h 652"/>
              <a:gd name="T12" fmla="*/ 211 w 627"/>
              <a:gd name="T13" fmla="*/ 249 h 652"/>
              <a:gd name="T14" fmla="*/ 132 w 627"/>
              <a:gd name="T15" fmla="*/ 328 h 652"/>
              <a:gd name="T16" fmla="*/ 69 w 627"/>
              <a:gd name="T17" fmla="*/ 415 h 652"/>
              <a:gd name="T18" fmla="*/ 148 w 627"/>
              <a:gd name="T19" fmla="*/ 493 h 652"/>
              <a:gd name="T20" fmla="*/ 506 w 627"/>
              <a:gd name="T21" fmla="*/ 493 h 652"/>
              <a:gd name="T22" fmla="*/ 46 w 627"/>
              <a:gd name="T23" fmla="*/ 145 h 652"/>
              <a:gd name="T24" fmla="*/ 17 w 627"/>
              <a:gd name="T25" fmla="*/ 174 h 652"/>
              <a:gd name="T26" fmla="*/ 46 w 627"/>
              <a:gd name="T27" fmla="*/ 203 h 652"/>
              <a:gd name="T28" fmla="*/ 75 w 627"/>
              <a:gd name="T29" fmla="*/ 174 h 652"/>
              <a:gd name="T30" fmla="*/ 46 w 627"/>
              <a:gd name="T31" fmla="*/ 145 h 652"/>
              <a:gd name="T32" fmla="*/ 486 w 627"/>
              <a:gd name="T33" fmla="*/ 17 h 652"/>
              <a:gd name="T34" fmla="*/ 457 w 627"/>
              <a:gd name="T35" fmla="*/ 46 h 652"/>
              <a:gd name="T36" fmla="*/ 486 w 627"/>
              <a:gd name="T37" fmla="*/ 75 h 652"/>
              <a:gd name="T38" fmla="*/ 515 w 627"/>
              <a:gd name="T39" fmla="*/ 46 h 652"/>
              <a:gd name="T40" fmla="*/ 486 w 627"/>
              <a:gd name="T41" fmla="*/ 17 h 652"/>
              <a:gd name="T42" fmla="*/ 458 w 627"/>
              <a:gd name="T43" fmla="*/ 577 h 652"/>
              <a:gd name="T44" fmla="*/ 429 w 627"/>
              <a:gd name="T45" fmla="*/ 606 h 652"/>
              <a:gd name="T46" fmla="*/ 458 w 627"/>
              <a:gd name="T47" fmla="*/ 635 h 652"/>
              <a:gd name="T48" fmla="*/ 487 w 627"/>
              <a:gd name="T49" fmla="*/ 606 h 652"/>
              <a:gd name="T50" fmla="*/ 458 w 627"/>
              <a:gd name="T51" fmla="*/ 577 h 652"/>
              <a:gd name="T52" fmla="*/ 417 w 627"/>
              <a:gd name="T53" fmla="*/ 510 h 652"/>
              <a:gd name="T54" fmla="*/ 445 w 627"/>
              <a:gd name="T55" fmla="*/ 562 h 652"/>
              <a:gd name="T56" fmla="*/ 458 w 627"/>
              <a:gd name="T57" fmla="*/ 560 h 652"/>
              <a:gd name="T58" fmla="*/ 504 w 627"/>
              <a:gd name="T59" fmla="*/ 606 h 652"/>
              <a:gd name="T60" fmla="*/ 458 w 627"/>
              <a:gd name="T61" fmla="*/ 652 h 652"/>
              <a:gd name="T62" fmla="*/ 412 w 627"/>
              <a:gd name="T63" fmla="*/ 606 h 652"/>
              <a:gd name="T64" fmla="*/ 430 w 627"/>
              <a:gd name="T65" fmla="*/ 570 h 652"/>
              <a:gd name="T66" fmla="*/ 398 w 627"/>
              <a:gd name="T67" fmla="*/ 510 h 652"/>
              <a:gd name="T68" fmla="*/ 148 w 627"/>
              <a:gd name="T69" fmla="*/ 510 h 652"/>
              <a:gd name="T70" fmla="*/ 52 w 627"/>
              <a:gd name="T71" fmla="*/ 415 h 652"/>
              <a:gd name="T72" fmla="*/ 115 w 627"/>
              <a:gd name="T73" fmla="*/ 325 h 652"/>
              <a:gd name="T74" fmla="*/ 133 w 627"/>
              <a:gd name="T75" fmla="*/ 272 h 652"/>
              <a:gd name="T76" fmla="*/ 72 w 627"/>
              <a:gd name="T77" fmla="*/ 212 h 652"/>
              <a:gd name="T78" fmla="*/ 46 w 627"/>
              <a:gd name="T79" fmla="*/ 220 h 652"/>
              <a:gd name="T80" fmla="*/ 0 w 627"/>
              <a:gd name="T81" fmla="*/ 174 h 652"/>
              <a:gd name="T82" fmla="*/ 46 w 627"/>
              <a:gd name="T83" fmla="*/ 128 h 652"/>
              <a:gd name="T84" fmla="*/ 92 w 627"/>
              <a:gd name="T85" fmla="*/ 174 h 652"/>
              <a:gd name="T86" fmla="*/ 84 w 627"/>
              <a:gd name="T87" fmla="*/ 200 h 652"/>
              <a:gd name="T88" fmla="*/ 144 w 627"/>
              <a:gd name="T89" fmla="*/ 259 h 652"/>
              <a:gd name="T90" fmla="*/ 211 w 627"/>
              <a:gd name="T91" fmla="*/ 232 h 652"/>
              <a:gd name="T92" fmla="*/ 224 w 627"/>
              <a:gd name="T93" fmla="*/ 233 h 652"/>
              <a:gd name="T94" fmla="*/ 357 w 627"/>
              <a:gd name="T95" fmla="*/ 148 h 652"/>
              <a:gd name="T96" fmla="*/ 428 w 627"/>
              <a:gd name="T97" fmla="*/ 166 h 652"/>
              <a:gd name="T98" fmla="*/ 461 w 627"/>
              <a:gd name="T99" fmla="*/ 84 h 652"/>
              <a:gd name="T100" fmla="*/ 440 w 627"/>
              <a:gd name="T101" fmla="*/ 46 h 652"/>
              <a:gd name="T102" fmla="*/ 486 w 627"/>
              <a:gd name="T103" fmla="*/ 0 h 652"/>
              <a:gd name="T104" fmla="*/ 532 w 627"/>
              <a:gd name="T105" fmla="*/ 46 h 652"/>
              <a:gd name="T106" fmla="*/ 486 w 627"/>
              <a:gd name="T107" fmla="*/ 92 h 652"/>
              <a:gd name="T108" fmla="*/ 477 w 627"/>
              <a:gd name="T109" fmla="*/ 91 h 652"/>
              <a:gd name="T110" fmla="*/ 443 w 627"/>
              <a:gd name="T111" fmla="*/ 175 h 652"/>
              <a:gd name="T112" fmla="*/ 502 w 627"/>
              <a:gd name="T113" fmla="*/ 269 h 652"/>
              <a:gd name="T114" fmla="*/ 506 w 627"/>
              <a:gd name="T115" fmla="*/ 268 h 652"/>
              <a:gd name="T116" fmla="*/ 627 w 627"/>
              <a:gd name="T117" fmla="*/ 389 h 652"/>
              <a:gd name="T118" fmla="*/ 506 w 627"/>
              <a:gd name="T119" fmla="*/ 510 h 652"/>
              <a:gd name="T120" fmla="*/ 417 w 627"/>
              <a:gd name="T121" fmla="*/ 51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7" h="652">
                <a:moveTo>
                  <a:pt x="506" y="493"/>
                </a:moveTo>
                <a:cubicBezTo>
                  <a:pt x="564" y="493"/>
                  <a:pt x="610" y="447"/>
                  <a:pt x="610" y="389"/>
                </a:cubicBezTo>
                <a:cubicBezTo>
                  <a:pt x="610" y="332"/>
                  <a:pt x="564" y="285"/>
                  <a:pt x="506" y="285"/>
                </a:cubicBezTo>
                <a:cubicBezTo>
                  <a:pt x="500" y="285"/>
                  <a:pt x="487" y="288"/>
                  <a:pt x="486" y="279"/>
                </a:cubicBezTo>
                <a:cubicBezTo>
                  <a:pt x="478" y="214"/>
                  <a:pt x="423" y="165"/>
                  <a:pt x="357" y="165"/>
                </a:cubicBezTo>
                <a:cubicBezTo>
                  <a:pt x="303" y="165"/>
                  <a:pt x="256" y="198"/>
                  <a:pt x="237" y="246"/>
                </a:cubicBezTo>
                <a:cubicBezTo>
                  <a:pt x="233" y="255"/>
                  <a:pt x="217" y="249"/>
                  <a:pt x="211" y="249"/>
                </a:cubicBezTo>
                <a:cubicBezTo>
                  <a:pt x="167" y="249"/>
                  <a:pt x="132" y="285"/>
                  <a:pt x="132" y="328"/>
                </a:cubicBezTo>
                <a:cubicBezTo>
                  <a:pt x="133" y="353"/>
                  <a:pt x="69" y="345"/>
                  <a:pt x="69" y="415"/>
                </a:cubicBezTo>
                <a:cubicBezTo>
                  <a:pt x="69" y="458"/>
                  <a:pt x="104" y="493"/>
                  <a:pt x="148" y="493"/>
                </a:cubicBezTo>
                <a:lnTo>
                  <a:pt x="506" y="493"/>
                </a:lnTo>
                <a:close/>
                <a:moveTo>
                  <a:pt x="46" y="145"/>
                </a:moveTo>
                <a:cubicBezTo>
                  <a:pt x="30" y="145"/>
                  <a:pt x="17" y="158"/>
                  <a:pt x="17" y="174"/>
                </a:cubicBezTo>
                <a:cubicBezTo>
                  <a:pt x="17" y="190"/>
                  <a:pt x="30" y="203"/>
                  <a:pt x="46" y="203"/>
                </a:cubicBezTo>
                <a:cubicBezTo>
                  <a:pt x="62" y="203"/>
                  <a:pt x="75" y="190"/>
                  <a:pt x="75" y="174"/>
                </a:cubicBezTo>
                <a:cubicBezTo>
                  <a:pt x="75" y="158"/>
                  <a:pt x="62" y="145"/>
                  <a:pt x="46" y="145"/>
                </a:cubicBezTo>
                <a:close/>
                <a:moveTo>
                  <a:pt x="486" y="17"/>
                </a:moveTo>
                <a:cubicBezTo>
                  <a:pt x="470" y="17"/>
                  <a:pt x="457" y="30"/>
                  <a:pt x="457" y="46"/>
                </a:cubicBezTo>
                <a:cubicBezTo>
                  <a:pt x="457" y="62"/>
                  <a:pt x="470" y="75"/>
                  <a:pt x="486" y="75"/>
                </a:cubicBezTo>
                <a:cubicBezTo>
                  <a:pt x="502" y="75"/>
                  <a:pt x="515" y="62"/>
                  <a:pt x="515" y="46"/>
                </a:cubicBezTo>
                <a:cubicBezTo>
                  <a:pt x="515" y="30"/>
                  <a:pt x="502" y="17"/>
                  <a:pt x="486" y="17"/>
                </a:cubicBezTo>
                <a:close/>
                <a:moveTo>
                  <a:pt x="458" y="577"/>
                </a:moveTo>
                <a:cubicBezTo>
                  <a:pt x="442" y="577"/>
                  <a:pt x="429" y="590"/>
                  <a:pt x="429" y="606"/>
                </a:cubicBezTo>
                <a:cubicBezTo>
                  <a:pt x="429" y="622"/>
                  <a:pt x="442" y="635"/>
                  <a:pt x="458" y="635"/>
                </a:cubicBezTo>
                <a:cubicBezTo>
                  <a:pt x="474" y="635"/>
                  <a:pt x="487" y="622"/>
                  <a:pt x="487" y="606"/>
                </a:cubicBezTo>
                <a:cubicBezTo>
                  <a:pt x="487" y="590"/>
                  <a:pt x="474" y="577"/>
                  <a:pt x="458" y="577"/>
                </a:cubicBezTo>
                <a:close/>
                <a:moveTo>
                  <a:pt x="417" y="510"/>
                </a:moveTo>
                <a:cubicBezTo>
                  <a:pt x="445" y="562"/>
                  <a:pt x="445" y="562"/>
                  <a:pt x="445" y="562"/>
                </a:cubicBezTo>
                <a:cubicBezTo>
                  <a:pt x="449" y="560"/>
                  <a:pt x="454" y="560"/>
                  <a:pt x="458" y="560"/>
                </a:cubicBezTo>
                <a:cubicBezTo>
                  <a:pt x="484" y="560"/>
                  <a:pt x="504" y="580"/>
                  <a:pt x="504" y="606"/>
                </a:cubicBezTo>
                <a:cubicBezTo>
                  <a:pt x="504" y="631"/>
                  <a:pt x="484" y="652"/>
                  <a:pt x="458" y="652"/>
                </a:cubicBezTo>
                <a:cubicBezTo>
                  <a:pt x="433" y="652"/>
                  <a:pt x="412" y="631"/>
                  <a:pt x="412" y="606"/>
                </a:cubicBezTo>
                <a:cubicBezTo>
                  <a:pt x="412" y="591"/>
                  <a:pt x="419" y="578"/>
                  <a:pt x="430" y="570"/>
                </a:cubicBezTo>
                <a:cubicBezTo>
                  <a:pt x="398" y="510"/>
                  <a:pt x="398" y="510"/>
                  <a:pt x="398" y="510"/>
                </a:cubicBezTo>
                <a:cubicBezTo>
                  <a:pt x="148" y="510"/>
                  <a:pt x="148" y="510"/>
                  <a:pt x="148" y="510"/>
                </a:cubicBezTo>
                <a:cubicBezTo>
                  <a:pt x="95" y="510"/>
                  <a:pt x="52" y="468"/>
                  <a:pt x="52" y="415"/>
                </a:cubicBezTo>
                <a:cubicBezTo>
                  <a:pt x="52" y="373"/>
                  <a:pt x="78" y="338"/>
                  <a:pt x="115" y="325"/>
                </a:cubicBezTo>
                <a:cubicBezTo>
                  <a:pt x="116" y="305"/>
                  <a:pt x="122" y="287"/>
                  <a:pt x="133" y="272"/>
                </a:cubicBezTo>
                <a:cubicBezTo>
                  <a:pt x="72" y="212"/>
                  <a:pt x="72" y="212"/>
                  <a:pt x="72" y="212"/>
                </a:cubicBezTo>
                <a:cubicBezTo>
                  <a:pt x="65" y="217"/>
                  <a:pt x="56" y="220"/>
                  <a:pt x="46" y="220"/>
                </a:cubicBezTo>
                <a:cubicBezTo>
                  <a:pt x="21" y="220"/>
                  <a:pt x="0" y="199"/>
                  <a:pt x="0" y="174"/>
                </a:cubicBezTo>
                <a:cubicBezTo>
                  <a:pt x="0" y="148"/>
                  <a:pt x="21" y="128"/>
                  <a:pt x="46" y="128"/>
                </a:cubicBezTo>
                <a:cubicBezTo>
                  <a:pt x="72" y="128"/>
                  <a:pt x="92" y="148"/>
                  <a:pt x="92" y="174"/>
                </a:cubicBezTo>
                <a:cubicBezTo>
                  <a:pt x="92" y="183"/>
                  <a:pt x="89" y="192"/>
                  <a:pt x="84" y="200"/>
                </a:cubicBezTo>
                <a:cubicBezTo>
                  <a:pt x="144" y="259"/>
                  <a:pt x="144" y="259"/>
                  <a:pt x="144" y="259"/>
                </a:cubicBezTo>
                <a:cubicBezTo>
                  <a:pt x="161" y="243"/>
                  <a:pt x="185" y="232"/>
                  <a:pt x="211" y="232"/>
                </a:cubicBezTo>
                <a:cubicBezTo>
                  <a:pt x="215" y="232"/>
                  <a:pt x="219" y="233"/>
                  <a:pt x="224" y="233"/>
                </a:cubicBezTo>
                <a:cubicBezTo>
                  <a:pt x="247" y="183"/>
                  <a:pt x="298" y="148"/>
                  <a:pt x="357" y="148"/>
                </a:cubicBezTo>
                <a:cubicBezTo>
                  <a:pt x="383" y="148"/>
                  <a:pt x="407" y="154"/>
                  <a:pt x="428" y="166"/>
                </a:cubicBezTo>
                <a:cubicBezTo>
                  <a:pt x="461" y="84"/>
                  <a:pt x="461" y="84"/>
                  <a:pt x="461" y="84"/>
                </a:cubicBezTo>
                <a:cubicBezTo>
                  <a:pt x="449" y="76"/>
                  <a:pt x="440" y="62"/>
                  <a:pt x="440" y="46"/>
                </a:cubicBezTo>
                <a:cubicBezTo>
                  <a:pt x="440" y="20"/>
                  <a:pt x="461" y="0"/>
                  <a:pt x="486" y="0"/>
                </a:cubicBezTo>
                <a:cubicBezTo>
                  <a:pt x="512" y="0"/>
                  <a:pt x="532" y="20"/>
                  <a:pt x="532" y="46"/>
                </a:cubicBezTo>
                <a:cubicBezTo>
                  <a:pt x="532" y="71"/>
                  <a:pt x="512" y="92"/>
                  <a:pt x="486" y="92"/>
                </a:cubicBezTo>
                <a:cubicBezTo>
                  <a:pt x="483" y="92"/>
                  <a:pt x="480" y="91"/>
                  <a:pt x="477" y="91"/>
                </a:cubicBezTo>
                <a:cubicBezTo>
                  <a:pt x="443" y="175"/>
                  <a:pt x="443" y="175"/>
                  <a:pt x="443" y="175"/>
                </a:cubicBezTo>
                <a:cubicBezTo>
                  <a:pt x="473" y="197"/>
                  <a:pt x="495" y="230"/>
                  <a:pt x="502" y="269"/>
                </a:cubicBezTo>
                <a:cubicBezTo>
                  <a:pt x="506" y="268"/>
                  <a:pt x="506" y="268"/>
                  <a:pt x="506" y="268"/>
                </a:cubicBezTo>
                <a:cubicBezTo>
                  <a:pt x="573" y="268"/>
                  <a:pt x="627" y="323"/>
                  <a:pt x="627" y="389"/>
                </a:cubicBezTo>
                <a:cubicBezTo>
                  <a:pt x="627" y="456"/>
                  <a:pt x="573" y="510"/>
                  <a:pt x="506" y="510"/>
                </a:cubicBezTo>
                <a:lnTo>
                  <a:pt x="417" y="510"/>
                </a:lnTo>
                <a:close/>
              </a:path>
            </a:pathLst>
          </a:custGeom>
          <a:solidFill>
            <a:srgbClr val="FFFFFF">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39562002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2"/>
          <p:cNvSpPr>
            <a:spLocks noGrp="1"/>
          </p:cNvSpPr>
          <p:nvPr>
            <p:ph type="title"/>
          </p:nvPr>
        </p:nvSpPr>
        <p:spPr/>
        <p:txBody>
          <a:bodyPr/>
          <a:lstStyle/>
          <a:p>
            <a:r>
              <a:rPr lang="en-US" dirty="0"/>
              <a:t>On-premise vs. Cloud</a:t>
            </a:r>
          </a:p>
        </p:txBody>
      </p:sp>
      <p:sp>
        <p:nvSpPr>
          <p:cNvPr id="3" name="Slide Number Placeholder 2"/>
          <p:cNvSpPr>
            <a:spLocks noGrp="1"/>
          </p:cNvSpPr>
          <p:nvPr>
            <p:ph type="sldNum" sz="quarter" idx="4"/>
          </p:nvPr>
        </p:nvSpPr>
        <p:spPr/>
        <p:txBody>
          <a:bodyPr/>
          <a:lstStyle/>
          <a:p>
            <a:fld id="{BC37CC0D-42ED-4F3B-A31C-42944E6B6338}" type="slidenum">
              <a:rPr lang="en-US" smtClean="0"/>
              <a:pPr/>
              <a:t>13</a:t>
            </a:fld>
            <a:endParaRPr lang="en-US" dirty="0"/>
          </a:p>
        </p:txBody>
      </p:sp>
      <p:sp>
        <p:nvSpPr>
          <p:cNvPr id="2" name="Rectangle 1"/>
          <p:cNvSpPr/>
          <p:nvPr/>
        </p:nvSpPr>
        <p:spPr>
          <a:xfrm>
            <a:off x="838200" y="1398136"/>
            <a:ext cx="6731643" cy="2462213"/>
          </a:xfrm>
          <a:prstGeom prst="rect">
            <a:avLst/>
          </a:prstGeom>
        </p:spPr>
        <p:txBody>
          <a:bodyPr wrap="square">
            <a:spAutoFit/>
          </a:bodyPr>
          <a:lstStyle/>
          <a:p>
            <a:endParaRPr lang="en-GB" dirty="0"/>
          </a:p>
          <a:p>
            <a:r>
              <a:rPr lang="en-GB" dirty="0"/>
              <a:t>•</a:t>
            </a:r>
            <a:r>
              <a:rPr lang="en-GB" b="1" dirty="0"/>
              <a:t>“On-premise”</a:t>
            </a:r>
            <a:endParaRPr lang="en-GB" dirty="0"/>
          </a:p>
          <a:p>
            <a:endParaRPr lang="bg-BG" dirty="0"/>
          </a:p>
          <a:p>
            <a:endParaRPr lang="en-US" dirty="0"/>
          </a:p>
          <a:p>
            <a:endParaRPr lang="en-US" sz="1200" dirty="0"/>
          </a:p>
          <a:p>
            <a:endParaRPr lang="en-US" dirty="0"/>
          </a:p>
          <a:p>
            <a:endParaRPr lang="en-GB" dirty="0"/>
          </a:p>
          <a:p>
            <a:r>
              <a:rPr lang="en-GB" dirty="0"/>
              <a:t>•</a:t>
            </a:r>
            <a:r>
              <a:rPr lang="en-GB" b="1" dirty="0"/>
              <a:t>“Cloud” </a:t>
            </a:r>
            <a:endParaRPr lang="en-GB" dirty="0"/>
          </a:p>
          <a:p>
            <a:r>
              <a:rPr lang="en-US" sz="1600" dirty="0">
                <a:solidFill>
                  <a:srgbClr val="FFFFFF"/>
                </a:solidFill>
                <a:latin typeface="Arial" panose="020B0604020202020204" pitchFamily="34" charset="0"/>
                <a:cs typeface="Arial" panose="020B0604020202020204" pitchFamily="34" charset="0"/>
              </a:rPr>
              <a:t>e Constantly Evolving</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7689" y="2928203"/>
            <a:ext cx="4153653" cy="132542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7689" y="1582498"/>
            <a:ext cx="4165945" cy="1030069"/>
          </a:xfrm>
          <a:prstGeom prst="rect">
            <a:avLst/>
          </a:prstGeom>
        </p:spPr>
      </p:pic>
    </p:spTree>
    <p:extLst>
      <p:ext uri="{BB962C8B-B14F-4D97-AF65-F5344CB8AC3E}">
        <p14:creationId xmlns:p14="http://schemas.microsoft.com/office/powerpoint/2010/main" val="2669667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2"/>
          <p:cNvSpPr>
            <a:spLocks noGrp="1"/>
          </p:cNvSpPr>
          <p:nvPr>
            <p:ph type="title"/>
          </p:nvPr>
        </p:nvSpPr>
        <p:spPr/>
        <p:txBody>
          <a:bodyPr/>
          <a:lstStyle/>
          <a:p>
            <a:r>
              <a:rPr lang="en-US" dirty="0"/>
              <a:t>How Fragmented Business Systems might look like today</a:t>
            </a:r>
          </a:p>
        </p:txBody>
      </p:sp>
      <p:sp>
        <p:nvSpPr>
          <p:cNvPr id="3" name="Slide Number Placeholder 2"/>
          <p:cNvSpPr>
            <a:spLocks noGrp="1"/>
          </p:cNvSpPr>
          <p:nvPr>
            <p:ph type="sldNum" sz="quarter" idx="4"/>
          </p:nvPr>
        </p:nvSpPr>
        <p:spPr/>
        <p:txBody>
          <a:bodyPr/>
          <a:lstStyle/>
          <a:p>
            <a:fld id="{BC37CC0D-42ED-4F3B-A31C-42944E6B6338}" type="slidenum">
              <a:rPr lang="en-US" smtClean="0">
                <a:solidFill>
                  <a:schemeClr val="accent2"/>
                </a:solidFill>
              </a:rPr>
              <a:pPr/>
              <a:t>14</a:t>
            </a:fld>
            <a:endParaRPr lang="en-US" dirty="0">
              <a:solidFill>
                <a:schemeClr val="accent2"/>
              </a:solidFil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155" y="1093083"/>
            <a:ext cx="7401813" cy="3497043"/>
          </a:xfrm>
          <a:prstGeom prst="rect">
            <a:avLst/>
          </a:prstGeom>
        </p:spPr>
      </p:pic>
    </p:spTree>
    <p:extLst>
      <p:ext uri="{BB962C8B-B14F-4D97-AF65-F5344CB8AC3E}">
        <p14:creationId xmlns:p14="http://schemas.microsoft.com/office/powerpoint/2010/main" val="3488660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Grp="1" noChangeArrowheads="1"/>
          </p:cNvSpPr>
          <p:nvPr>
            <p:ph type="title"/>
          </p:nvPr>
        </p:nvSpPr>
        <p:spPr/>
        <p:txBody>
          <a:bodyPr/>
          <a:lstStyle/>
          <a:p>
            <a:r>
              <a:rPr lang="en-US" altLang="en-US" dirty="0"/>
              <a:t>The global challenges are even greater </a:t>
            </a:r>
          </a:p>
        </p:txBody>
      </p:sp>
      <p:sp>
        <p:nvSpPr>
          <p:cNvPr id="3" name="Slide Number Placeholder 2"/>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F34A2C-739A-4DE6-987C-CC391FC4FD13}" type="slidenum">
              <a:rPr lang="en-US" altLang="bg-BG">
                <a:solidFill>
                  <a:schemeClr val="accent2"/>
                </a:solidFill>
              </a:rPr>
              <a:pPr eaLnBrk="1" hangingPunct="1"/>
              <a:t>15</a:t>
            </a:fld>
            <a:endParaRPr lang="en-US" altLang="bg-BG" dirty="0">
              <a:solidFill>
                <a:schemeClr val="accent2"/>
              </a:solidFill>
            </a:endParaRPr>
          </a:p>
        </p:txBody>
      </p:sp>
      <p:grpSp>
        <p:nvGrpSpPr>
          <p:cNvPr id="4" name="Group 3"/>
          <p:cNvGrpSpPr>
            <a:grpSpLocks/>
          </p:cNvGrpSpPr>
          <p:nvPr/>
        </p:nvGrpSpPr>
        <p:grpSpPr bwMode="auto">
          <a:xfrm>
            <a:off x="1527572" y="1368029"/>
            <a:ext cx="6085284" cy="2701528"/>
            <a:chOff x="512763" y="1824038"/>
            <a:chExt cx="8113712" cy="3602037"/>
          </a:xfrm>
        </p:grpSpPr>
        <p:pic>
          <p:nvPicPr>
            <p:cNvPr id="34828" name="Picture 2"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1824038"/>
              <a:ext cx="8113712"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9" name="Group 7"/>
            <p:cNvGrpSpPr>
              <a:grpSpLocks/>
            </p:cNvGrpSpPr>
            <p:nvPr/>
          </p:nvGrpSpPr>
          <p:grpSpPr bwMode="auto">
            <a:xfrm>
              <a:off x="1263285" y="2815355"/>
              <a:ext cx="1389063" cy="565150"/>
              <a:chOff x="696842" y="2831539"/>
              <a:chExt cx="1389063" cy="565150"/>
            </a:xfrm>
          </p:grpSpPr>
          <p:pic>
            <p:nvPicPr>
              <p:cNvPr id="34830" name="Picture 67" descr="fr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842" y="2831539"/>
                <a:ext cx="13890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Picture 4" descr="http://www.gilbarcorsuc.com/images/RP-Logo_2in.gif"/>
              <p:cNvPicPr>
                <a:picLocks noChangeAspect="1" noChangeArrowheads="1"/>
              </p:cNvPicPr>
              <p:nvPr/>
            </p:nvPicPr>
            <p:blipFill>
              <a:blip r:embed="rId5" cstate="print">
                <a:extLst>
                  <a:ext uri="{28A0092B-C50C-407E-A947-70E740481C1C}">
                    <a14:useLocalDpi xmlns:a14="http://schemas.microsoft.com/office/drawing/2010/main" val="0"/>
                  </a:ext>
                </a:extLst>
              </a:blip>
              <a:srcRect l="6688" t="22626" r="6645" b="24278"/>
              <a:stretch>
                <a:fillRect/>
              </a:stretch>
            </p:blipFill>
            <p:spPr bwMode="auto">
              <a:xfrm>
                <a:off x="793019" y="2961352"/>
                <a:ext cx="1205714" cy="21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 name="Group 1"/>
          <p:cNvGrpSpPr>
            <a:grpSpLocks/>
          </p:cNvGrpSpPr>
          <p:nvPr/>
        </p:nvGrpSpPr>
        <p:grpSpPr bwMode="auto">
          <a:xfrm>
            <a:off x="3083719" y="1997869"/>
            <a:ext cx="2917031" cy="1294210"/>
            <a:chOff x="2587625" y="2663825"/>
            <a:chExt cx="3889375" cy="1725613"/>
          </a:xfrm>
        </p:grpSpPr>
        <p:pic>
          <p:nvPicPr>
            <p:cNvPr id="34824" name="Picture 6" descr="Pictur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7625" y="2663825"/>
              <a:ext cx="388937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5" name="Group 10"/>
            <p:cNvGrpSpPr>
              <a:grpSpLocks/>
            </p:cNvGrpSpPr>
            <p:nvPr/>
          </p:nvGrpSpPr>
          <p:grpSpPr bwMode="auto">
            <a:xfrm>
              <a:off x="2925922" y="3131618"/>
              <a:ext cx="696122" cy="283222"/>
              <a:chOff x="696842" y="2831539"/>
              <a:chExt cx="1389063" cy="565150"/>
            </a:xfrm>
          </p:grpSpPr>
          <p:pic>
            <p:nvPicPr>
              <p:cNvPr id="34826" name="Picture 67" descr="fram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842" y="2831539"/>
                <a:ext cx="13890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4" descr="http://www.gilbarcorsuc.com/images/RP-Logo_2in.gif"/>
              <p:cNvPicPr>
                <a:picLocks noChangeAspect="1" noChangeArrowheads="1"/>
              </p:cNvPicPr>
              <p:nvPr/>
            </p:nvPicPr>
            <p:blipFill>
              <a:blip r:embed="rId5" cstate="print">
                <a:extLst>
                  <a:ext uri="{28A0092B-C50C-407E-A947-70E740481C1C}">
                    <a14:useLocalDpi xmlns:a14="http://schemas.microsoft.com/office/drawing/2010/main" val="0"/>
                  </a:ext>
                </a:extLst>
              </a:blip>
              <a:srcRect l="6688" t="22626" r="6645" b="24278"/>
              <a:stretch>
                <a:fillRect/>
              </a:stretch>
            </p:blipFill>
            <p:spPr bwMode="auto">
              <a:xfrm>
                <a:off x="793019" y="2961352"/>
                <a:ext cx="1205714" cy="21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24568596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xit" presetSubtype="32" fill="hold" nodeType="withEffect">
                                  <p:stCondLst>
                                    <p:cond delay="0"/>
                                  </p:stCondLst>
                                  <p:childTnLst>
                                    <p:anim calcmode="lin" valueType="num">
                                      <p:cBhvr>
                                        <p:cTn id="6" dur="1100"/>
                                        <p:tgtEl>
                                          <p:spTgt spid="4"/>
                                        </p:tgtEl>
                                        <p:attrNameLst>
                                          <p:attrName>ppt_w</p:attrName>
                                        </p:attrNameLst>
                                      </p:cBhvr>
                                      <p:tavLst>
                                        <p:tav tm="0">
                                          <p:val>
                                            <p:strVal val="ppt_w"/>
                                          </p:val>
                                        </p:tav>
                                        <p:tav tm="100000">
                                          <p:val>
                                            <p:fltVal val="0"/>
                                          </p:val>
                                        </p:tav>
                                      </p:tavLst>
                                    </p:anim>
                                    <p:anim calcmode="lin" valueType="num">
                                      <p:cBhvr>
                                        <p:cTn id="7" dur="1100"/>
                                        <p:tgtEl>
                                          <p:spTgt spid="4"/>
                                        </p:tgtEl>
                                        <p:attrNameLst>
                                          <p:attrName>ppt_h</p:attrName>
                                        </p:attrNameLst>
                                      </p:cBhvr>
                                      <p:tavLst>
                                        <p:tav tm="0">
                                          <p:val>
                                            <p:strVal val="ppt_h"/>
                                          </p:val>
                                        </p:tav>
                                        <p:tav tm="100000">
                                          <p:val>
                                            <p:fltVal val="0"/>
                                          </p:val>
                                        </p:tav>
                                      </p:tavLst>
                                    </p:anim>
                                    <p:animEffect transition="out" filter="fade">
                                      <p:cBhvr>
                                        <p:cTn id="8" dur="1100"/>
                                        <p:tgtEl>
                                          <p:spTgt spid="4"/>
                                        </p:tgtEl>
                                      </p:cBhvr>
                                    </p:animEffect>
                                    <p:set>
                                      <p:cBhvr>
                                        <p:cTn id="9" dur="1" fill="hold">
                                          <p:stCondLst>
                                            <p:cond delay="1099"/>
                                          </p:stCondLst>
                                        </p:cTn>
                                        <p:tgtEl>
                                          <p:spTgt spid="4"/>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42" presetClass="path" presetSubtype="0" accel="50000" decel="50000" fill="hold" nodeType="withEffect">
                                  <p:stCondLst>
                                    <p:cond delay="0"/>
                                  </p:stCondLst>
                                  <p:childTnLst>
                                    <p:animMotion origin="layout" path="M 2.77778E-7 -3.5901E-6 L 0.04878 -0.12815 " pathEditMode="relative" rAng="0" ptsTypes="AA">
                                      <p:cBhvr>
                                        <p:cTn id="14" dur="2000" fill="hold"/>
                                        <p:tgtEl>
                                          <p:spTgt spid="2"/>
                                        </p:tgtEl>
                                        <p:attrNameLst>
                                          <p:attrName>ppt_x</p:attrName>
                                          <p:attrName>ppt_y</p:attrName>
                                        </p:attrNameLst>
                                      </p:cBhvr>
                                      <p:rCtr x="2431" y="-64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1260567" y="722676"/>
            <a:ext cx="6858000" cy="1543050"/>
          </a:xfrm>
          <a:prstGeom prst="rect">
            <a:avLst/>
          </a:prstGeom>
          <a:gradFill rotWithShape="1">
            <a:gsLst>
              <a:gs pos="0">
                <a:srgbClr val="7BA7D3">
                  <a:alpha val="54999"/>
                </a:srgbClr>
              </a:gs>
              <a:gs pos="100000">
                <a:srgbClr val="FFFFF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68493" tIns="34245" rIns="68493" bIns="34245" anchor="ctr"/>
          <a:lstStyle>
            <a:lvl1pPr marL="341313" indent="-341313" eaLnBrk="0" hangingPunct="0">
              <a:spcBef>
                <a:spcPts val="3000"/>
              </a:spcBef>
              <a:buBlip>
                <a:blip r:embed="rId3"/>
              </a:buBlip>
              <a:defRPr sz="2200">
                <a:solidFill>
                  <a:schemeClr val="tx1"/>
                </a:solidFill>
                <a:latin typeface="Arial" panose="020B0604020202020204" pitchFamily="34" charset="0"/>
                <a:cs typeface="Arial" panose="020B0604020202020204" pitchFamily="34" charset="0"/>
              </a:defRPr>
            </a:lvl1pPr>
            <a:lvl2pPr marL="742950" indent="-28575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20000"/>
              </a:spcBef>
              <a:buSzPct val="85000"/>
              <a:buFontTx/>
              <a:buNone/>
            </a:pPr>
            <a:endParaRPr lang="en-US" altLang="en-US" sz="675" b="1">
              <a:latin typeface="Verdana" panose="020B0604030504040204" pitchFamily="34" charset="0"/>
            </a:endParaRPr>
          </a:p>
        </p:txBody>
      </p:sp>
      <p:pic>
        <p:nvPicPr>
          <p:cNvPr id="35843" name="Picture 97"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9899" y="1335848"/>
            <a:ext cx="2917031" cy="129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5"/>
          <p:cNvSpPr>
            <a:spLocks noChangeArrowheads="1"/>
          </p:cNvSpPr>
          <p:nvPr/>
        </p:nvSpPr>
        <p:spPr bwMode="auto">
          <a:xfrm>
            <a:off x="1260567" y="2658632"/>
            <a:ext cx="6858000" cy="1254919"/>
          </a:xfrm>
          <a:prstGeom prst="rect">
            <a:avLst/>
          </a:prstGeom>
          <a:gradFill rotWithShape="1">
            <a:gsLst>
              <a:gs pos="0">
                <a:srgbClr val="7BA7D3">
                  <a:alpha val="54999"/>
                </a:srgbClr>
              </a:gs>
              <a:gs pos="100000">
                <a:srgbClr val="FFFFF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68493" tIns="34245" rIns="68493" bIns="34245" anchor="ctr"/>
          <a:lstStyle>
            <a:lvl1pPr marL="341313" indent="-341313" eaLnBrk="0" hangingPunct="0">
              <a:spcBef>
                <a:spcPts val="3000"/>
              </a:spcBef>
              <a:buBlip>
                <a:blip r:embed="rId3"/>
              </a:buBlip>
              <a:defRPr sz="2200">
                <a:solidFill>
                  <a:schemeClr val="tx1"/>
                </a:solidFill>
                <a:latin typeface="Arial" panose="020B0604020202020204" pitchFamily="34" charset="0"/>
                <a:cs typeface="Arial" panose="020B0604020202020204" pitchFamily="34" charset="0"/>
              </a:defRPr>
            </a:lvl1pPr>
            <a:lvl2pPr marL="742950" indent="-28575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20000"/>
              </a:spcBef>
              <a:buSzPct val="85000"/>
              <a:buFontTx/>
              <a:buNone/>
            </a:pPr>
            <a:endParaRPr lang="en-US" altLang="en-US" sz="675" b="1">
              <a:latin typeface="Verdana" panose="020B0604030504040204" pitchFamily="34" charset="0"/>
            </a:endParaRPr>
          </a:p>
        </p:txBody>
      </p:sp>
      <p:grpSp>
        <p:nvGrpSpPr>
          <p:cNvPr id="35847" name="Group 6"/>
          <p:cNvGrpSpPr>
            <a:grpSpLocks/>
          </p:cNvGrpSpPr>
          <p:nvPr/>
        </p:nvGrpSpPr>
        <p:grpSpPr bwMode="auto">
          <a:xfrm>
            <a:off x="6716011" y="4168344"/>
            <a:ext cx="754856" cy="648891"/>
            <a:chOff x="4582" y="3045"/>
            <a:chExt cx="634" cy="545"/>
          </a:xfrm>
        </p:grpSpPr>
        <p:sp>
          <p:nvSpPr>
            <p:cNvPr id="35938" name="AutoShape 7"/>
            <p:cNvSpPr>
              <a:spLocks noChangeArrowheads="1"/>
            </p:cNvSpPr>
            <p:nvPr/>
          </p:nvSpPr>
          <p:spPr bwMode="auto">
            <a:xfrm>
              <a:off x="4675" y="3045"/>
              <a:ext cx="447" cy="187"/>
            </a:xfrm>
            <a:prstGeom prst="flowChartAlternateProcess">
              <a:avLst/>
            </a:prstGeom>
            <a:gradFill rotWithShape="1">
              <a:gsLst>
                <a:gs pos="0">
                  <a:srgbClr val="5E97BA"/>
                </a:gs>
                <a:gs pos="100000">
                  <a:srgbClr val="22456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3000"/>
                </a:spcBef>
                <a:buBlip>
                  <a:blip r:embed="rId3"/>
                </a:buBlip>
                <a:defRPr sz="2200">
                  <a:solidFill>
                    <a:schemeClr val="tx1"/>
                  </a:solidFill>
                  <a:latin typeface="Arial" panose="020B0604020202020204" pitchFamily="34" charset="0"/>
                  <a:cs typeface="Arial" panose="020B0604020202020204" pitchFamily="34" charset="0"/>
                </a:defRPr>
              </a:lvl1pPr>
              <a:lvl2pPr marL="742950" indent="-28575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825" b="1">
                  <a:solidFill>
                    <a:schemeClr val="bg1"/>
                  </a:solidFill>
                </a:rPr>
                <a:t>Australia</a:t>
              </a:r>
            </a:p>
          </p:txBody>
        </p:sp>
        <p:pic>
          <p:nvPicPr>
            <p:cNvPr id="35939" name="Picture 8" descr="wheel-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2" y="3308"/>
              <a:ext cx="63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848" name="Picture 9" descr="Pictur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3534" y="3082494"/>
            <a:ext cx="1869281"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10" descr="wheel-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0946" y="3133692"/>
            <a:ext cx="1788319" cy="79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5671" y="3111070"/>
            <a:ext cx="1570434" cy="76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Rectangle 13"/>
          <p:cNvSpPr>
            <a:spLocks noChangeArrowheads="1"/>
          </p:cNvSpPr>
          <p:nvPr/>
        </p:nvSpPr>
        <p:spPr bwMode="auto">
          <a:xfrm>
            <a:off x="1143000" y="542925"/>
            <a:ext cx="448866" cy="460057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68493" tIns="34245" rIns="68493" bIns="34245" anchor="ctr"/>
          <a:lstStyle>
            <a:lvl1pPr eaLnBrk="0" hangingPunct="0">
              <a:spcBef>
                <a:spcPts val="3000"/>
              </a:spcBef>
              <a:buBlip>
                <a:blip r:embed="rId3"/>
              </a:buBlip>
              <a:defRPr sz="2200">
                <a:solidFill>
                  <a:schemeClr val="tx1"/>
                </a:solidFill>
                <a:latin typeface="Arial" panose="020B0604020202020204" pitchFamily="34" charset="0"/>
                <a:cs typeface="Arial" panose="020B0604020202020204" pitchFamily="34" charset="0"/>
              </a:defRPr>
            </a:lvl1pPr>
            <a:lvl2pPr marL="742950" indent="-28575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35852" name="Text Box 14"/>
          <p:cNvSpPr txBox="1">
            <a:spLocks noChangeArrowheads="1"/>
          </p:cNvSpPr>
          <p:nvPr/>
        </p:nvSpPr>
        <p:spPr bwMode="auto">
          <a:xfrm rot="16200000">
            <a:off x="1053104" y="3169894"/>
            <a:ext cx="834027" cy="25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68493" tIns="34245" rIns="68493" bIns="34245">
            <a:spAutoFit/>
          </a:bodyPr>
          <a:lstStyle>
            <a:lvl1pPr marL="342900" indent="-342900" eaLnBrk="0" hangingPunct="0">
              <a:spcBef>
                <a:spcPts val="3000"/>
              </a:spcBef>
              <a:buBlip>
                <a:blip r:embed="rId3"/>
              </a:buBlip>
              <a:defRPr sz="2200">
                <a:solidFill>
                  <a:schemeClr val="tx1"/>
                </a:solidFill>
                <a:latin typeface="Arial" panose="020B0604020202020204" pitchFamily="34" charset="0"/>
                <a:cs typeface="Arial" panose="020B0604020202020204" pitchFamily="34" charset="0"/>
              </a:defRPr>
            </a:lvl1pPr>
            <a:lvl2pPr marL="742950" indent="-28575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20000"/>
              </a:spcBef>
              <a:buSzPct val="85000"/>
              <a:buFontTx/>
              <a:buNone/>
            </a:pPr>
            <a:r>
              <a:rPr lang="en-US" altLang="en-US" sz="1200" b="1">
                <a:solidFill>
                  <a:srgbClr val="364E60"/>
                </a:solidFill>
                <a:latin typeface="Verdana" panose="020B0604030504040204" pitchFamily="34" charset="0"/>
              </a:rPr>
              <a:t>REGION</a:t>
            </a:r>
          </a:p>
        </p:txBody>
      </p:sp>
      <p:sp>
        <p:nvSpPr>
          <p:cNvPr id="35853" name="Text Box 15"/>
          <p:cNvSpPr txBox="1">
            <a:spLocks noChangeArrowheads="1"/>
          </p:cNvSpPr>
          <p:nvPr/>
        </p:nvSpPr>
        <p:spPr bwMode="auto">
          <a:xfrm rot="16200000">
            <a:off x="1056311" y="1647085"/>
            <a:ext cx="827615" cy="25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68493" tIns="34245" rIns="68493" bIns="34245">
            <a:spAutoFit/>
          </a:bodyPr>
          <a:lstStyle>
            <a:lvl1pPr marL="342900" indent="-342900" eaLnBrk="0" hangingPunct="0">
              <a:spcBef>
                <a:spcPts val="3000"/>
              </a:spcBef>
              <a:buBlip>
                <a:blip r:embed="rId3"/>
              </a:buBlip>
              <a:defRPr sz="2200">
                <a:solidFill>
                  <a:schemeClr val="tx1"/>
                </a:solidFill>
                <a:latin typeface="Arial" panose="020B0604020202020204" pitchFamily="34" charset="0"/>
                <a:cs typeface="Arial" panose="020B0604020202020204" pitchFamily="34" charset="0"/>
              </a:defRPr>
            </a:lvl1pPr>
            <a:lvl2pPr marL="742950" indent="-28575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20000"/>
              </a:spcBef>
              <a:buSzPct val="85000"/>
              <a:buFontTx/>
              <a:buNone/>
            </a:pPr>
            <a:r>
              <a:rPr lang="en-US" altLang="en-US" sz="1200" b="1">
                <a:solidFill>
                  <a:srgbClr val="364E60"/>
                </a:solidFill>
                <a:latin typeface="Verdana" panose="020B0604030504040204" pitchFamily="34" charset="0"/>
              </a:rPr>
              <a:t>GLOBAL</a:t>
            </a:r>
          </a:p>
        </p:txBody>
      </p:sp>
      <p:sp>
        <p:nvSpPr>
          <p:cNvPr id="35854" name="AutoShape 17"/>
          <p:cNvSpPr>
            <a:spLocks noChangeArrowheads="1"/>
          </p:cNvSpPr>
          <p:nvPr/>
        </p:nvSpPr>
        <p:spPr bwMode="auto">
          <a:xfrm>
            <a:off x="2367848" y="2830082"/>
            <a:ext cx="1001316" cy="207169"/>
          </a:xfrm>
          <a:prstGeom prst="flowChartAlternateProcess">
            <a:avLst/>
          </a:prstGeom>
          <a:gradFill rotWithShape="1">
            <a:gsLst>
              <a:gs pos="0">
                <a:srgbClr val="5E97BA"/>
              </a:gs>
              <a:gs pos="100000">
                <a:srgbClr val="22456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493" tIns="34245" rIns="68493" bIns="34245" anchor="ctr"/>
          <a:lstStyle>
            <a:lvl1pPr eaLnBrk="0" hangingPunct="0">
              <a:spcBef>
                <a:spcPts val="3000"/>
              </a:spcBef>
              <a:buBlip>
                <a:blip r:embed="rId3"/>
              </a:buBlip>
              <a:defRPr sz="2200">
                <a:solidFill>
                  <a:schemeClr val="tx1"/>
                </a:solidFill>
                <a:latin typeface="Arial" panose="020B0604020202020204" pitchFamily="34" charset="0"/>
                <a:cs typeface="Arial" panose="020B0604020202020204" pitchFamily="34" charset="0"/>
              </a:defRPr>
            </a:lvl1pPr>
            <a:lvl2pPr marL="742950" indent="-28575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50" b="1">
                <a:solidFill>
                  <a:schemeClr val="bg1"/>
                </a:solidFill>
              </a:rPr>
              <a:t>AMERICAS</a:t>
            </a:r>
          </a:p>
        </p:txBody>
      </p:sp>
      <p:sp>
        <p:nvSpPr>
          <p:cNvPr id="35855" name="AutoShape 18"/>
          <p:cNvSpPr>
            <a:spLocks noChangeArrowheads="1"/>
          </p:cNvSpPr>
          <p:nvPr/>
        </p:nvSpPr>
        <p:spPr bwMode="auto">
          <a:xfrm>
            <a:off x="4474065" y="2830082"/>
            <a:ext cx="1001315" cy="207169"/>
          </a:xfrm>
          <a:prstGeom prst="flowChartAlternateProcess">
            <a:avLst/>
          </a:prstGeom>
          <a:gradFill rotWithShape="1">
            <a:gsLst>
              <a:gs pos="0">
                <a:srgbClr val="5E97BA"/>
              </a:gs>
              <a:gs pos="100000">
                <a:srgbClr val="22456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493" tIns="34245" rIns="68493" bIns="34245" anchor="ctr"/>
          <a:lstStyle>
            <a:lvl1pPr eaLnBrk="0" hangingPunct="0">
              <a:spcBef>
                <a:spcPts val="3000"/>
              </a:spcBef>
              <a:buBlip>
                <a:blip r:embed="rId3"/>
              </a:buBlip>
              <a:defRPr sz="2200">
                <a:solidFill>
                  <a:schemeClr val="tx1"/>
                </a:solidFill>
                <a:latin typeface="Arial" panose="020B0604020202020204" pitchFamily="34" charset="0"/>
                <a:cs typeface="Arial" panose="020B0604020202020204" pitchFamily="34" charset="0"/>
              </a:defRPr>
            </a:lvl1pPr>
            <a:lvl2pPr marL="742950" indent="-28575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50" b="1">
                <a:solidFill>
                  <a:schemeClr val="bg1"/>
                </a:solidFill>
              </a:rPr>
              <a:t>EMEA</a:t>
            </a:r>
          </a:p>
        </p:txBody>
      </p:sp>
      <p:sp>
        <p:nvSpPr>
          <p:cNvPr id="35856" name="AutoShape 19"/>
          <p:cNvSpPr>
            <a:spLocks noChangeArrowheads="1"/>
          </p:cNvSpPr>
          <p:nvPr/>
        </p:nvSpPr>
        <p:spPr bwMode="auto">
          <a:xfrm>
            <a:off x="6583852" y="2830082"/>
            <a:ext cx="1001315" cy="207169"/>
          </a:xfrm>
          <a:prstGeom prst="flowChartAlternateProcess">
            <a:avLst/>
          </a:prstGeom>
          <a:gradFill rotWithShape="1">
            <a:gsLst>
              <a:gs pos="0">
                <a:srgbClr val="5E97BA"/>
              </a:gs>
              <a:gs pos="100000">
                <a:srgbClr val="22456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493" tIns="34245" rIns="68493" bIns="34245" anchor="ctr"/>
          <a:lstStyle>
            <a:lvl1pPr eaLnBrk="0" hangingPunct="0">
              <a:spcBef>
                <a:spcPts val="3000"/>
              </a:spcBef>
              <a:buBlip>
                <a:blip r:embed="rId3"/>
              </a:buBlip>
              <a:defRPr sz="2200">
                <a:solidFill>
                  <a:schemeClr val="tx1"/>
                </a:solidFill>
                <a:latin typeface="Arial" panose="020B0604020202020204" pitchFamily="34" charset="0"/>
                <a:cs typeface="Arial" panose="020B0604020202020204" pitchFamily="34" charset="0"/>
              </a:defRPr>
            </a:lvl1pPr>
            <a:lvl2pPr marL="742950" indent="-28575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50" b="1">
                <a:solidFill>
                  <a:schemeClr val="bg1"/>
                </a:solidFill>
              </a:rPr>
              <a:t>APAC</a:t>
            </a:r>
          </a:p>
        </p:txBody>
      </p:sp>
      <p:sp>
        <p:nvSpPr>
          <p:cNvPr id="35857" name="AutoShape 20"/>
          <p:cNvSpPr>
            <a:spLocks noChangeArrowheads="1"/>
          </p:cNvSpPr>
          <p:nvPr/>
        </p:nvSpPr>
        <p:spPr bwMode="auto">
          <a:xfrm>
            <a:off x="4315711" y="891745"/>
            <a:ext cx="1303735" cy="222647"/>
          </a:xfrm>
          <a:prstGeom prst="flowChartAlternateProcess">
            <a:avLst/>
          </a:prstGeom>
          <a:gradFill rotWithShape="1">
            <a:gsLst>
              <a:gs pos="0">
                <a:srgbClr val="5E97BA"/>
              </a:gs>
              <a:gs pos="100000">
                <a:srgbClr val="22456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493" tIns="34245" rIns="68493" bIns="34245" anchor="ctr"/>
          <a:lstStyle>
            <a:lvl1pPr eaLnBrk="0" hangingPunct="0">
              <a:spcBef>
                <a:spcPts val="3000"/>
              </a:spcBef>
              <a:buBlip>
                <a:blip r:embed="rId3"/>
              </a:buBlip>
              <a:defRPr sz="2200">
                <a:solidFill>
                  <a:schemeClr val="tx1"/>
                </a:solidFill>
                <a:latin typeface="Arial" panose="020B0604020202020204" pitchFamily="34" charset="0"/>
                <a:cs typeface="Arial" panose="020B0604020202020204" pitchFamily="34" charset="0"/>
              </a:defRPr>
            </a:lvl1pPr>
            <a:lvl2pPr marL="742950" indent="-28575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50" b="1">
                <a:solidFill>
                  <a:schemeClr val="bg1"/>
                </a:solidFill>
              </a:rPr>
              <a:t>Worldwide HQ</a:t>
            </a:r>
          </a:p>
        </p:txBody>
      </p:sp>
      <p:grpSp>
        <p:nvGrpSpPr>
          <p:cNvPr id="35858" name="Group 21"/>
          <p:cNvGrpSpPr>
            <a:grpSpLocks/>
          </p:cNvGrpSpPr>
          <p:nvPr/>
        </p:nvGrpSpPr>
        <p:grpSpPr bwMode="auto">
          <a:xfrm>
            <a:off x="1859452" y="4167154"/>
            <a:ext cx="653653" cy="635794"/>
            <a:chOff x="487" y="3489"/>
            <a:chExt cx="549" cy="534"/>
          </a:xfrm>
        </p:grpSpPr>
        <p:sp>
          <p:nvSpPr>
            <p:cNvPr id="35936" name="AutoShape 22"/>
            <p:cNvSpPr>
              <a:spLocks noChangeArrowheads="1"/>
            </p:cNvSpPr>
            <p:nvPr/>
          </p:nvSpPr>
          <p:spPr bwMode="auto">
            <a:xfrm>
              <a:off x="539" y="3489"/>
              <a:ext cx="447" cy="187"/>
            </a:xfrm>
            <a:prstGeom prst="flowChartAlternateProcess">
              <a:avLst/>
            </a:prstGeom>
            <a:gradFill rotWithShape="1">
              <a:gsLst>
                <a:gs pos="0">
                  <a:srgbClr val="5E97BA"/>
                </a:gs>
                <a:gs pos="100000">
                  <a:srgbClr val="22456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3000"/>
                </a:spcBef>
                <a:buBlip>
                  <a:blip r:embed="rId3"/>
                </a:buBlip>
                <a:defRPr sz="2200">
                  <a:solidFill>
                    <a:schemeClr val="tx1"/>
                  </a:solidFill>
                  <a:latin typeface="Arial" panose="020B0604020202020204" pitchFamily="34" charset="0"/>
                  <a:cs typeface="Arial" panose="020B0604020202020204" pitchFamily="34" charset="0"/>
                </a:defRPr>
              </a:lvl1pPr>
              <a:lvl2pPr marL="742950" indent="-28575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825" b="1">
                  <a:solidFill>
                    <a:schemeClr val="bg1"/>
                  </a:solidFill>
                </a:rPr>
                <a:t>Canada</a:t>
              </a:r>
            </a:p>
          </p:txBody>
        </p:sp>
        <p:pic>
          <p:nvPicPr>
            <p:cNvPr id="35937"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 y="3755"/>
              <a:ext cx="54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9" name="Group 24"/>
          <p:cNvGrpSpPr>
            <a:grpSpLocks/>
          </p:cNvGrpSpPr>
          <p:nvPr/>
        </p:nvGrpSpPr>
        <p:grpSpPr bwMode="auto">
          <a:xfrm>
            <a:off x="2501198" y="4167154"/>
            <a:ext cx="647700" cy="634603"/>
            <a:chOff x="1042" y="3489"/>
            <a:chExt cx="544" cy="533"/>
          </a:xfrm>
        </p:grpSpPr>
        <p:sp>
          <p:nvSpPr>
            <p:cNvPr id="35934" name="AutoShape 25"/>
            <p:cNvSpPr>
              <a:spLocks noChangeArrowheads="1"/>
            </p:cNvSpPr>
            <p:nvPr/>
          </p:nvSpPr>
          <p:spPr bwMode="auto">
            <a:xfrm>
              <a:off x="1091" y="3489"/>
              <a:ext cx="447" cy="187"/>
            </a:xfrm>
            <a:prstGeom prst="flowChartAlternateProcess">
              <a:avLst/>
            </a:prstGeom>
            <a:gradFill rotWithShape="1">
              <a:gsLst>
                <a:gs pos="0">
                  <a:srgbClr val="5E97BA"/>
                </a:gs>
                <a:gs pos="100000">
                  <a:srgbClr val="22456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3000"/>
                </a:spcBef>
                <a:buBlip>
                  <a:blip r:embed="rId3"/>
                </a:buBlip>
                <a:defRPr sz="2200">
                  <a:solidFill>
                    <a:schemeClr val="tx1"/>
                  </a:solidFill>
                  <a:latin typeface="Arial" panose="020B0604020202020204" pitchFamily="34" charset="0"/>
                  <a:cs typeface="Arial" panose="020B0604020202020204" pitchFamily="34" charset="0"/>
                </a:defRPr>
              </a:lvl1pPr>
              <a:lvl2pPr marL="742950" indent="-28575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825" b="1">
                  <a:solidFill>
                    <a:schemeClr val="bg1"/>
                  </a:solidFill>
                </a:rPr>
                <a:t>USA</a:t>
              </a:r>
            </a:p>
          </p:txBody>
        </p:sp>
        <p:pic>
          <p:nvPicPr>
            <p:cNvPr id="35935"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2" y="3755"/>
              <a:ext cx="544"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60" name="Group 27"/>
          <p:cNvGrpSpPr>
            <a:grpSpLocks/>
          </p:cNvGrpSpPr>
          <p:nvPr/>
        </p:nvGrpSpPr>
        <p:grpSpPr bwMode="auto">
          <a:xfrm>
            <a:off x="3139373" y="4167155"/>
            <a:ext cx="658416" cy="639365"/>
            <a:chOff x="1614" y="3489"/>
            <a:chExt cx="553" cy="537"/>
          </a:xfrm>
        </p:grpSpPr>
        <p:sp>
          <p:nvSpPr>
            <p:cNvPr id="35932" name="AutoShape 28"/>
            <p:cNvSpPr>
              <a:spLocks noChangeArrowheads="1"/>
            </p:cNvSpPr>
            <p:nvPr/>
          </p:nvSpPr>
          <p:spPr bwMode="auto">
            <a:xfrm>
              <a:off x="1667" y="3489"/>
              <a:ext cx="447" cy="187"/>
            </a:xfrm>
            <a:prstGeom prst="flowChartAlternateProcess">
              <a:avLst/>
            </a:prstGeom>
            <a:gradFill rotWithShape="1">
              <a:gsLst>
                <a:gs pos="0">
                  <a:srgbClr val="5E97BA"/>
                </a:gs>
                <a:gs pos="100000">
                  <a:srgbClr val="22456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3000"/>
                </a:spcBef>
                <a:buBlip>
                  <a:blip r:embed="rId3"/>
                </a:buBlip>
                <a:defRPr sz="2200">
                  <a:solidFill>
                    <a:schemeClr val="tx1"/>
                  </a:solidFill>
                  <a:latin typeface="Arial" panose="020B0604020202020204" pitchFamily="34" charset="0"/>
                  <a:cs typeface="Arial" panose="020B0604020202020204" pitchFamily="34" charset="0"/>
                </a:defRPr>
              </a:lvl1pPr>
              <a:lvl2pPr marL="742950" indent="-28575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825" b="1">
                  <a:solidFill>
                    <a:schemeClr val="bg1"/>
                  </a:solidFill>
                </a:rPr>
                <a:t>Brazil</a:t>
              </a:r>
            </a:p>
          </p:txBody>
        </p:sp>
        <p:pic>
          <p:nvPicPr>
            <p:cNvPr id="35933" name="Picture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4" y="3755"/>
              <a:ext cx="55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61" name="Group 30"/>
          <p:cNvGrpSpPr>
            <a:grpSpLocks/>
          </p:cNvGrpSpPr>
          <p:nvPr/>
        </p:nvGrpSpPr>
        <p:grpSpPr bwMode="auto">
          <a:xfrm>
            <a:off x="3982336" y="4167155"/>
            <a:ext cx="658416" cy="639365"/>
            <a:chOff x="2286" y="3489"/>
            <a:chExt cx="553" cy="537"/>
          </a:xfrm>
        </p:grpSpPr>
        <p:sp>
          <p:nvSpPr>
            <p:cNvPr id="35930" name="AutoShape 31"/>
            <p:cNvSpPr>
              <a:spLocks noChangeArrowheads="1"/>
            </p:cNvSpPr>
            <p:nvPr/>
          </p:nvSpPr>
          <p:spPr bwMode="auto">
            <a:xfrm>
              <a:off x="2339" y="3489"/>
              <a:ext cx="447" cy="187"/>
            </a:xfrm>
            <a:prstGeom prst="flowChartAlternateProcess">
              <a:avLst/>
            </a:prstGeom>
            <a:gradFill rotWithShape="1">
              <a:gsLst>
                <a:gs pos="0">
                  <a:srgbClr val="5E97BA"/>
                </a:gs>
                <a:gs pos="100000">
                  <a:srgbClr val="22456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3000"/>
                </a:spcBef>
                <a:buBlip>
                  <a:blip r:embed="rId3"/>
                </a:buBlip>
                <a:defRPr sz="2200">
                  <a:solidFill>
                    <a:schemeClr val="tx1"/>
                  </a:solidFill>
                  <a:latin typeface="Arial" panose="020B0604020202020204" pitchFamily="34" charset="0"/>
                  <a:cs typeface="Arial" panose="020B0604020202020204" pitchFamily="34" charset="0"/>
                </a:defRPr>
              </a:lvl1pPr>
              <a:lvl2pPr marL="742950" indent="-28575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825" b="1">
                  <a:solidFill>
                    <a:schemeClr val="bg1"/>
                  </a:solidFill>
                </a:rPr>
                <a:t>France</a:t>
              </a:r>
            </a:p>
          </p:txBody>
        </p:sp>
        <p:pic>
          <p:nvPicPr>
            <p:cNvPr id="35931" name="Picture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 y="3755"/>
              <a:ext cx="55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62" name="Group 33"/>
          <p:cNvGrpSpPr>
            <a:grpSpLocks/>
          </p:cNvGrpSpPr>
          <p:nvPr/>
        </p:nvGrpSpPr>
        <p:grpSpPr bwMode="auto">
          <a:xfrm>
            <a:off x="5294405" y="4167155"/>
            <a:ext cx="658416" cy="639365"/>
            <a:chOff x="3388" y="3489"/>
            <a:chExt cx="553" cy="537"/>
          </a:xfrm>
        </p:grpSpPr>
        <p:sp>
          <p:nvSpPr>
            <p:cNvPr id="35928" name="AutoShape 34"/>
            <p:cNvSpPr>
              <a:spLocks noChangeArrowheads="1"/>
            </p:cNvSpPr>
            <p:nvPr/>
          </p:nvSpPr>
          <p:spPr bwMode="auto">
            <a:xfrm>
              <a:off x="3440" y="3489"/>
              <a:ext cx="447" cy="187"/>
            </a:xfrm>
            <a:prstGeom prst="flowChartAlternateProcess">
              <a:avLst/>
            </a:prstGeom>
            <a:gradFill rotWithShape="1">
              <a:gsLst>
                <a:gs pos="0">
                  <a:srgbClr val="5E97BA"/>
                </a:gs>
                <a:gs pos="100000">
                  <a:srgbClr val="22456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3000"/>
                </a:spcBef>
                <a:buBlip>
                  <a:blip r:embed="rId3"/>
                </a:buBlip>
                <a:defRPr sz="2200">
                  <a:solidFill>
                    <a:schemeClr val="tx1"/>
                  </a:solidFill>
                  <a:latin typeface="Arial" panose="020B0604020202020204" pitchFamily="34" charset="0"/>
                  <a:cs typeface="Arial" panose="020B0604020202020204" pitchFamily="34" charset="0"/>
                </a:defRPr>
              </a:lvl1pPr>
              <a:lvl2pPr marL="742950" indent="-28575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825" b="1">
                  <a:solidFill>
                    <a:schemeClr val="bg1"/>
                  </a:solidFill>
                </a:rPr>
                <a:t>Germany</a:t>
              </a:r>
            </a:p>
          </p:txBody>
        </p:sp>
        <p:pic>
          <p:nvPicPr>
            <p:cNvPr id="35929" name="Picture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88" y="3755"/>
              <a:ext cx="55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63" name="Group 36"/>
          <p:cNvGrpSpPr>
            <a:grpSpLocks/>
          </p:cNvGrpSpPr>
          <p:nvPr/>
        </p:nvGrpSpPr>
        <p:grpSpPr bwMode="auto">
          <a:xfrm>
            <a:off x="6111173" y="4167155"/>
            <a:ext cx="658416" cy="639365"/>
            <a:chOff x="4082" y="3489"/>
            <a:chExt cx="553" cy="537"/>
          </a:xfrm>
        </p:grpSpPr>
        <p:sp>
          <p:nvSpPr>
            <p:cNvPr id="35926" name="AutoShape 37"/>
            <p:cNvSpPr>
              <a:spLocks noChangeArrowheads="1"/>
            </p:cNvSpPr>
            <p:nvPr/>
          </p:nvSpPr>
          <p:spPr bwMode="auto">
            <a:xfrm>
              <a:off x="4135" y="3489"/>
              <a:ext cx="447" cy="187"/>
            </a:xfrm>
            <a:prstGeom prst="flowChartAlternateProcess">
              <a:avLst/>
            </a:prstGeom>
            <a:gradFill rotWithShape="1">
              <a:gsLst>
                <a:gs pos="0">
                  <a:srgbClr val="5E97BA"/>
                </a:gs>
                <a:gs pos="100000">
                  <a:srgbClr val="22456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3000"/>
                </a:spcBef>
                <a:buBlip>
                  <a:blip r:embed="rId3"/>
                </a:buBlip>
                <a:defRPr sz="2200">
                  <a:solidFill>
                    <a:schemeClr val="tx1"/>
                  </a:solidFill>
                  <a:latin typeface="Arial" panose="020B0604020202020204" pitchFamily="34" charset="0"/>
                  <a:cs typeface="Arial" panose="020B0604020202020204" pitchFamily="34" charset="0"/>
                </a:defRPr>
              </a:lvl1pPr>
              <a:lvl2pPr marL="742950" indent="-28575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825" b="1">
                  <a:solidFill>
                    <a:schemeClr val="bg1"/>
                  </a:solidFill>
                </a:rPr>
                <a:t>Japan</a:t>
              </a:r>
            </a:p>
          </p:txBody>
        </p:sp>
        <p:pic>
          <p:nvPicPr>
            <p:cNvPr id="35927" name="Picture 3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82" y="3756"/>
              <a:ext cx="553"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64" name="Group 39"/>
          <p:cNvGrpSpPr>
            <a:grpSpLocks/>
          </p:cNvGrpSpPr>
          <p:nvPr/>
        </p:nvGrpSpPr>
        <p:grpSpPr bwMode="auto">
          <a:xfrm>
            <a:off x="7420861" y="4167155"/>
            <a:ext cx="658416" cy="639365"/>
            <a:chOff x="5098" y="3489"/>
            <a:chExt cx="553" cy="537"/>
          </a:xfrm>
        </p:grpSpPr>
        <p:sp>
          <p:nvSpPr>
            <p:cNvPr id="35924" name="AutoShape 40"/>
            <p:cNvSpPr>
              <a:spLocks noChangeArrowheads="1"/>
            </p:cNvSpPr>
            <p:nvPr/>
          </p:nvSpPr>
          <p:spPr bwMode="auto">
            <a:xfrm>
              <a:off x="5151" y="3489"/>
              <a:ext cx="447" cy="187"/>
            </a:xfrm>
            <a:prstGeom prst="flowChartAlternateProcess">
              <a:avLst/>
            </a:prstGeom>
            <a:gradFill rotWithShape="1">
              <a:gsLst>
                <a:gs pos="0">
                  <a:srgbClr val="5E97BA"/>
                </a:gs>
                <a:gs pos="100000">
                  <a:srgbClr val="22456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3000"/>
                </a:spcBef>
                <a:buBlip>
                  <a:blip r:embed="rId3"/>
                </a:buBlip>
                <a:defRPr sz="2200">
                  <a:solidFill>
                    <a:schemeClr val="tx1"/>
                  </a:solidFill>
                  <a:latin typeface="Arial" panose="020B0604020202020204" pitchFamily="34" charset="0"/>
                  <a:cs typeface="Arial" panose="020B0604020202020204" pitchFamily="34" charset="0"/>
                </a:defRPr>
              </a:lvl1pPr>
              <a:lvl2pPr marL="742950" indent="-28575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825" b="1">
                  <a:solidFill>
                    <a:schemeClr val="bg1"/>
                  </a:solidFill>
                </a:rPr>
                <a:t>China</a:t>
              </a:r>
            </a:p>
          </p:txBody>
        </p:sp>
        <p:pic>
          <p:nvPicPr>
            <p:cNvPr id="35925" name="Picture 4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98" y="3756"/>
              <a:ext cx="553"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88010" name="Freeform 42"/>
          <p:cNvSpPr>
            <a:spLocks/>
          </p:cNvSpPr>
          <p:nvPr/>
        </p:nvSpPr>
        <p:spPr bwMode="auto">
          <a:xfrm>
            <a:off x="1998754" y="3465875"/>
            <a:ext cx="661988" cy="1204913"/>
          </a:xfrm>
          <a:custGeom>
            <a:avLst/>
            <a:gdLst>
              <a:gd name="T0" fmla="*/ 2147483647 w 556"/>
              <a:gd name="T1" fmla="*/ 2147483647 h 1054"/>
              <a:gd name="T2" fmla="*/ 2147483647 w 556"/>
              <a:gd name="T3" fmla="*/ 2147483647 h 1054"/>
              <a:gd name="T4" fmla="*/ 2147483647 w 556"/>
              <a:gd name="T5" fmla="*/ 2147483647 h 1054"/>
              <a:gd name="T6" fmla="*/ 2147483647 w 556"/>
              <a:gd name="T7" fmla="*/ 2147483647 h 1054"/>
              <a:gd name="T8" fmla="*/ 2147483647 w 556"/>
              <a:gd name="T9" fmla="*/ 2147483647 h 1054"/>
              <a:gd name="T10" fmla="*/ 2147483647 w 556"/>
              <a:gd name="T11" fmla="*/ 2147483647 h 1054"/>
              <a:gd name="T12" fmla="*/ 2147483647 w 556"/>
              <a:gd name="T13" fmla="*/ 2147483647 h 1054"/>
              <a:gd name="T14" fmla="*/ 2147483647 w 556"/>
              <a:gd name="T15" fmla="*/ 2147483647 h 1054"/>
              <a:gd name="T16" fmla="*/ 2147483647 w 556"/>
              <a:gd name="T17" fmla="*/ 2147483647 h 10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6"/>
              <a:gd name="T28" fmla="*/ 0 h 1054"/>
              <a:gd name="T29" fmla="*/ 556 w 556"/>
              <a:gd name="T30" fmla="*/ 1054 h 10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6" h="1054">
                <a:moveTo>
                  <a:pt x="556" y="28"/>
                </a:moveTo>
                <a:cubicBezTo>
                  <a:pt x="518" y="14"/>
                  <a:pt x="480" y="0"/>
                  <a:pt x="442" y="34"/>
                </a:cubicBezTo>
                <a:cubicBezTo>
                  <a:pt x="404" y="68"/>
                  <a:pt x="339" y="147"/>
                  <a:pt x="328" y="232"/>
                </a:cubicBezTo>
                <a:cubicBezTo>
                  <a:pt x="317" y="317"/>
                  <a:pt x="360" y="459"/>
                  <a:pt x="376" y="544"/>
                </a:cubicBezTo>
                <a:cubicBezTo>
                  <a:pt x="392" y="629"/>
                  <a:pt x="433" y="688"/>
                  <a:pt x="424" y="742"/>
                </a:cubicBezTo>
                <a:cubicBezTo>
                  <a:pt x="415" y="796"/>
                  <a:pt x="379" y="846"/>
                  <a:pt x="322" y="868"/>
                </a:cubicBezTo>
                <a:cubicBezTo>
                  <a:pt x="265" y="890"/>
                  <a:pt x="135" y="857"/>
                  <a:pt x="82" y="874"/>
                </a:cubicBezTo>
                <a:cubicBezTo>
                  <a:pt x="29" y="891"/>
                  <a:pt x="0" y="940"/>
                  <a:pt x="4" y="970"/>
                </a:cubicBezTo>
                <a:cubicBezTo>
                  <a:pt x="8" y="1000"/>
                  <a:pt x="57" y="1027"/>
                  <a:pt x="106" y="1054"/>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11" name="Freeform 43"/>
          <p:cNvSpPr>
            <a:spLocks/>
          </p:cNvSpPr>
          <p:nvPr/>
        </p:nvSpPr>
        <p:spPr bwMode="auto">
          <a:xfrm>
            <a:off x="2274979" y="3484925"/>
            <a:ext cx="1063229" cy="1185863"/>
          </a:xfrm>
          <a:custGeom>
            <a:avLst/>
            <a:gdLst>
              <a:gd name="T0" fmla="*/ 2147483647 w 893"/>
              <a:gd name="T1" fmla="*/ 2147483647 h 996"/>
              <a:gd name="T2" fmla="*/ 2147483647 w 893"/>
              <a:gd name="T3" fmla="*/ 2147483647 h 996"/>
              <a:gd name="T4" fmla="*/ 2147483647 w 893"/>
              <a:gd name="T5" fmla="*/ 2147483647 h 996"/>
              <a:gd name="T6" fmla="*/ 2147483647 w 893"/>
              <a:gd name="T7" fmla="*/ 2147483647 h 996"/>
              <a:gd name="T8" fmla="*/ 2147483647 w 893"/>
              <a:gd name="T9" fmla="*/ 2147483647 h 996"/>
              <a:gd name="T10" fmla="*/ 2147483647 w 893"/>
              <a:gd name="T11" fmla="*/ 2147483647 h 996"/>
              <a:gd name="T12" fmla="*/ 2147483647 w 893"/>
              <a:gd name="T13" fmla="*/ 2147483647 h 996"/>
              <a:gd name="T14" fmla="*/ 2147483647 w 893"/>
              <a:gd name="T15" fmla="*/ 2147483647 h 996"/>
              <a:gd name="T16" fmla="*/ 0 w 893"/>
              <a:gd name="T17" fmla="*/ 2147483647 h 9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3"/>
              <a:gd name="T28" fmla="*/ 0 h 996"/>
              <a:gd name="T29" fmla="*/ 893 w 893"/>
              <a:gd name="T30" fmla="*/ 996 h 9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3" h="996">
                <a:moveTo>
                  <a:pt x="576" y="36"/>
                </a:moveTo>
                <a:cubicBezTo>
                  <a:pt x="622" y="18"/>
                  <a:pt x="668" y="0"/>
                  <a:pt x="714" y="6"/>
                </a:cubicBezTo>
                <a:cubicBezTo>
                  <a:pt x="760" y="12"/>
                  <a:pt x="828" y="25"/>
                  <a:pt x="852" y="72"/>
                </a:cubicBezTo>
                <a:cubicBezTo>
                  <a:pt x="876" y="119"/>
                  <a:pt x="893" y="222"/>
                  <a:pt x="858" y="288"/>
                </a:cubicBezTo>
                <a:cubicBezTo>
                  <a:pt x="823" y="354"/>
                  <a:pt x="733" y="434"/>
                  <a:pt x="642" y="468"/>
                </a:cubicBezTo>
                <a:cubicBezTo>
                  <a:pt x="551" y="502"/>
                  <a:pt x="388" y="455"/>
                  <a:pt x="312" y="492"/>
                </a:cubicBezTo>
                <a:cubicBezTo>
                  <a:pt x="236" y="529"/>
                  <a:pt x="210" y="617"/>
                  <a:pt x="186" y="690"/>
                </a:cubicBezTo>
                <a:cubicBezTo>
                  <a:pt x="162" y="763"/>
                  <a:pt x="199" y="879"/>
                  <a:pt x="168" y="930"/>
                </a:cubicBezTo>
                <a:cubicBezTo>
                  <a:pt x="137" y="981"/>
                  <a:pt x="68" y="988"/>
                  <a:pt x="0" y="996"/>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12" name="Freeform 44"/>
          <p:cNvSpPr>
            <a:spLocks/>
          </p:cNvSpPr>
          <p:nvPr/>
        </p:nvSpPr>
        <p:spPr bwMode="auto">
          <a:xfrm>
            <a:off x="2203542" y="3313476"/>
            <a:ext cx="614363" cy="1257300"/>
          </a:xfrm>
          <a:custGeom>
            <a:avLst/>
            <a:gdLst>
              <a:gd name="T0" fmla="*/ 2147483647 w 480"/>
              <a:gd name="T1" fmla="*/ 2147483647 h 1134"/>
              <a:gd name="T2" fmla="*/ 2147483647 w 480"/>
              <a:gd name="T3" fmla="*/ 2147483647 h 1134"/>
              <a:gd name="T4" fmla="*/ 2147483647 w 480"/>
              <a:gd name="T5" fmla="*/ 2147483647 h 1134"/>
              <a:gd name="T6" fmla="*/ 2147483647 w 480"/>
              <a:gd name="T7" fmla="*/ 2147483647 h 1134"/>
              <a:gd name="T8" fmla="*/ 2147483647 w 480"/>
              <a:gd name="T9" fmla="*/ 2147483647 h 1134"/>
              <a:gd name="T10" fmla="*/ 0 w 480"/>
              <a:gd name="T11" fmla="*/ 2147483647 h 1134"/>
              <a:gd name="T12" fmla="*/ 0 60000 65536"/>
              <a:gd name="T13" fmla="*/ 0 60000 65536"/>
              <a:gd name="T14" fmla="*/ 0 60000 65536"/>
              <a:gd name="T15" fmla="*/ 0 60000 65536"/>
              <a:gd name="T16" fmla="*/ 0 60000 65536"/>
              <a:gd name="T17" fmla="*/ 0 60000 65536"/>
              <a:gd name="T18" fmla="*/ 0 w 480"/>
              <a:gd name="T19" fmla="*/ 0 h 1134"/>
              <a:gd name="T20" fmla="*/ 480 w 480"/>
              <a:gd name="T21" fmla="*/ 1134 h 1134"/>
            </a:gdLst>
            <a:ahLst/>
            <a:cxnLst>
              <a:cxn ang="T12">
                <a:pos x="T0" y="T1"/>
              </a:cxn>
              <a:cxn ang="T13">
                <a:pos x="T2" y="T3"/>
              </a:cxn>
              <a:cxn ang="T14">
                <a:pos x="T4" y="T5"/>
              </a:cxn>
              <a:cxn ang="T15">
                <a:pos x="T6" y="T7"/>
              </a:cxn>
              <a:cxn ang="T16">
                <a:pos x="T8" y="T9"/>
              </a:cxn>
              <a:cxn ang="T17">
                <a:pos x="T10" y="T11"/>
              </a:cxn>
            </a:cxnLst>
            <a:rect l="T18" t="T19" r="T20" b="T21"/>
            <a:pathLst>
              <a:path w="480" h="1134">
                <a:moveTo>
                  <a:pt x="480" y="18"/>
                </a:moveTo>
                <a:cubicBezTo>
                  <a:pt x="415" y="9"/>
                  <a:pt x="351" y="0"/>
                  <a:pt x="306" y="24"/>
                </a:cubicBezTo>
                <a:cubicBezTo>
                  <a:pt x="261" y="48"/>
                  <a:pt x="218" y="78"/>
                  <a:pt x="210" y="162"/>
                </a:cubicBezTo>
                <a:cubicBezTo>
                  <a:pt x="202" y="246"/>
                  <a:pt x="250" y="413"/>
                  <a:pt x="258" y="528"/>
                </a:cubicBezTo>
                <a:cubicBezTo>
                  <a:pt x="266" y="643"/>
                  <a:pt x="301" y="751"/>
                  <a:pt x="258" y="852"/>
                </a:cubicBezTo>
                <a:cubicBezTo>
                  <a:pt x="215" y="953"/>
                  <a:pt x="107" y="1043"/>
                  <a:pt x="0" y="1134"/>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13" name="Freeform 45"/>
          <p:cNvSpPr>
            <a:spLocks/>
          </p:cNvSpPr>
          <p:nvPr/>
        </p:nvSpPr>
        <p:spPr bwMode="auto">
          <a:xfrm>
            <a:off x="3032217" y="3511119"/>
            <a:ext cx="357188" cy="1166813"/>
          </a:xfrm>
          <a:custGeom>
            <a:avLst/>
            <a:gdLst>
              <a:gd name="T0" fmla="*/ 0 w 450"/>
              <a:gd name="T1" fmla="*/ 2147483647 h 980"/>
              <a:gd name="T2" fmla="*/ 2147483647 w 450"/>
              <a:gd name="T3" fmla="*/ 2147483647 h 980"/>
              <a:gd name="T4" fmla="*/ 2147483647 w 450"/>
              <a:gd name="T5" fmla="*/ 2147483647 h 980"/>
              <a:gd name="T6" fmla="*/ 2147483647 w 450"/>
              <a:gd name="T7" fmla="*/ 2147483647 h 980"/>
              <a:gd name="T8" fmla="*/ 2147483647 w 450"/>
              <a:gd name="T9" fmla="*/ 2147483647 h 980"/>
              <a:gd name="T10" fmla="*/ 2147483647 w 450"/>
              <a:gd name="T11" fmla="*/ 2147483647 h 980"/>
              <a:gd name="T12" fmla="*/ 0 60000 65536"/>
              <a:gd name="T13" fmla="*/ 0 60000 65536"/>
              <a:gd name="T14" fmla="*/ 0 60000 65536"/>
              <a:gd name="T15" fmla="*/ 0 60000 65536"/>
              <a:gd name="T16" fmla="*/ 0 60000 65536"/>
              <a:gd name="T17" fmla="*/ 0 60000 65536"/>
              <a:gd name="T18" fmla="*/ 0 w 450"/>
              <a:gd name="T19" fmla="*/ 0 h 980"/>
              <a:gd name="T20" fmla="*/ 450 w 450"/>
              <a:gd name="T21" fmla="*/ 980 h 980"/>
            </a:gdLst>
            <a:ahLst/>
            <a:cxnLst>
              <a:cxn ang="T12">
                <a:pos x="T0" y="T1"/>
              </a:cxn>
              <a:cxn ang="T13">
                <a:pos x="T2" y="T3"/>
              </a:cxn>
              <a:cxn ang="T14">
                <a:pos x="T4" y="T5"/>
              </a:cxn>
              <a:cxn ang="T15">
                <a:pos x="T6" y="T7"/>
              </a:cxn>
              <a:cxn ang="T16">
                <a:pos x="T8" y="T9"/>
              </a:cxn>
              <a:cxn ang="T17">
                <a:pos x="T10" y="T11"/>
              </a:cxn>
            </a:cxnLst>
            <a:rect l="T18" t="T19" r="T20" b="T21"/>
            <a:pathLst>
              <a:path w="450" h="980">
                <a:moveTo>
                  <a:pt x="0" y="38"/>
                </a:moveTo>
                <a:cubicBezTo>
                  <a:pt x="47" y="19"/>
                  <a:pt x="95" y="0"/>
                  <a:pt x="132" y="26"/>
                </a:cubicBezTo>
                <a:cubicBezTo>
                  <a:pt x="169" y="52"/>
                  <a:pt x="209" y="91"/>
                  <a:pt x="222" y="194"/>
                </a:cubicBezTo>
                <a:cubicBezTo>
                  <a:pt x="235" y="297"/>
                  <a:pt x="211" y="523"/>
                  <a:pt x="210" y="644"/>
                </a:cubicBezTo>
                <a:cubicBezTo>
                  <a:pt x="209" y="765"/>
                  <a:pt x="176" y="864"/>
                  <a:pt x="216" y="920"/>
                </a:cubicBezTo>
                <a:cubicBezTo>
                  <a:pt x="256" y="976"/>
                  <a:pt x="353" y="978"/>
                  <a:pt x="450" y="980"/>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14" name="Freeform 46"/>
          <p:cNvSpPr>
            <a:spLocks/>
          </p:cNvSpPr>
          <p:nvPr/>
        </p:nvSpPr>
        <p:spPr bwMode="auto">
          <a:xfrm>
            <a:off x="2896486" y="3488498"/>
            <a:ext cx="364331" cy="1175147"/>
          </a:xfrm>
          <a:custGeom>
            <a:avLst/>
            <a:gdLst>
              <a:gd name="T0" fmla="*/ 2147483647 w 306"/>
              <a:gd name="T1" fmla="*/ 2147483647 h 987"/>
              <a:gd name="T2" fmla="*/ 2147483647 w 306"/>
              <a:gd name="T3" fmla="*/ 2147483647 h 987"/>
              <a:gd name="T4" fmla="*/ 2147483647 w 306"/>
              <a:gd name="T5" fmla="*/ 2147483647 h 987"/>
              <a:gd name="T6" fmla="*/ 2147483647 w 306"/>
              <a:gd name="T7" fmla="*/ 2147483647 h 987"/>
              <a:gd name="T8" fmla="*/ 2147483647 w 306"/>
              <a:gd name="T9" fmla="*/ 2147483647 h 987"/>
              <a:gd name="T10" fmla="*/ 0 w 306"/>
              <a:gd name="T11" fmla="*/ 2147483647 h 987"/>
              <a:gd name="T12" fmla="*/ 0 60000 65536"/>
              <a:gd name="T13" fmla="*/ 0 60000 65536"/>
              <a:gd name="T14" fmla="*/ 0 60000 65536"/>
              <a:gd name="T15" fmla="*/ 0 60000 65536"/>
              <a:gd name="T16" fmla="*/ 0 60000 65536"/>
              <a:gd name="T17" fmla="*/ 0 60000 65536"/>
              <a:gd name="T18" fmla="*/ 0 w 306"/>
              <a:gd name="T19" fmla="*/ 0 h 987"/>
              <a:gd name="T20" fmla="*/ 306 w 306"/>
              <a:gd name="T21" fmla="*/ 987 h 987"/>
            </a:gdLst>
            <a:ahLst/>
            <a:cxnLst>
              <a:cxn ang="T12">
                <a:pos x="T0" y="T1"/>
              </a:cxn>
              <a:cxn ang="T13">
                <a:pos x="T2" y="T3"/>
              </a:cxn>
              <a:cxn ang="T14">
                <a:pos x="T4" y="T5"/>
              </a:cxn>
              <a:cxn ang="T15">
                <a:pos x="T6" y="T7"/>
              </a:cxn>
              <a:cxn ang="T16">
                <a:pos x="T8" y="T9"/>
              </a:cxn>
              <a:cxn ang="T17">
                <a:pos x="T10" y="T11"/>
              </a:cxn>
            </a:cxnLst>
            <a:rect l="T18" t="T19" r="T20" b="T21"/>
            <a:pathLst>
              <a:path w="306" h="987">
                <a:moveTo>
                  <a:pt x="84" y="45"/>
                </a:moveTo>
                <a:cubicBezTo>
                  <a:pt x="149" y="22"/>
                  <a:pt x="215" y="0"/>
                  <a:pt x="252" y="21"/>
                </a:cubicBezTo>
                <a:cubicBezTo>
                  <a:pt x="289" y="42"/>
                  <a:pt x="306" y="89"/>
                  <a:pt x="306" y="171"/>
                </a:cubicBezTo>
                <a:cubicBezTo>
                  <a:pt x="306" y="253"/>
                  <a:pt x="267" y="392"/>
                  <a:pt x="252" y="513"/>
                </a:cubicBezTo>
                <a:cubicBezTo>
                  <a:pt x="237" y="634"/>
                  <a:pt x="258" y="818"/>
                  <a:pt x="216" y="897"/>
                </a:cubicBezTo>
                <a:cubicBezTo>
                  <a:pt x="174" y="976"/>
                  <a:pt x="87" y="981"/>
                  <a:pt x="0" y="987"/>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15" name="Freeform 47"/>
          <p:cNvSpPr>
            <a:spLocks/>
          </p:cNvSpPr>
          <p:nvPr/>
        </p:nvSpPr>
        <p:spPr bwMode="auto">
          <a:xfrm>
            <a:off x="4099017" y="3461113"/>
            <a:ext cx="661988" cy="1204913"/>
          </a:xfrm>
          <a:custGeom>
            <a:avLst/>
            <a:gdLst>
              <a:gd name="T0" fmla="*/ 2147483647 w 556"/>
              <a:gd name="T1" fmla="*/ 2147483647 h 1054"/>
              <a:gd name="T2" fmla="*/ 2147483647 w 556"/>
              <a:gd name="T3" fmla="*/ 2147483647 h 1054"/>
              <a:gd name="T4" fmla="*/ 2147483647 w 556"/>
              <a:gd name="T5" fmla="*/ 2147483647 h 1054"/>
              <a:gd name="T6" fmla="*/ 2147483647 w 556"/>
              <a:gd name="T7" fmla="*/ 2147483647 h 1054"/>
              <a:gd name="T8" fmla="*/ 2147483647 w 556"/>
              <a:gd name="T9" fmla="*/ 2147483647 h 1054"/>
              <a:gd name="T10" fmla="*/ 2147483647 w 556"/>
              <a:gd name="T11" fmla="*/ 2147483647 h 1054"/>
              <a:gd name="T12" fmla="*/ 2147483647 w 556"/>
              <a:gd name="T13" fmla="*/ 2147483647 h 1054"/>
              <a:gd name="T14" fmla="*/ 2147483647 w 556"/>
              <a:gd name="T15" fmla="*/ 2147483647 h 1054"/>
              <a:gd name="T16" fmla="*/ 2147483647 w 556"/>
              <a:gd name="T17" fmla="*/ 2147483647 h 10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6"/>
              <a:gd name="T28" fmla="*/ 0 h 1054"/>
              <a:gd name="T29" fmla="*/ 556 w 556"/>
              <a:gd name="T30" fmla="*/ 1054 h 10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6" h="1054">
                <a:moveTo>
                  <a:pt x="556" y="28"/>
                </a:moveTo>
                <a:cubicBezTo>
                  <a:pt x="518" y="14"/>
                  <a:pt x="480" y="0"/>
                  <a:pt x="442" y="34"/>
                </a:cubicBezTo>
                <a:cubicBezTo>
                  <a:pt x="404" y="68"/>
                  <a:pt x="339" y="147"/>
                  <a:pt x="328" y="232"/>
                </a:cubicBezTo>
                <a:cubicBezTo>
                  <a:pt x="317" y="317"/>
                  <a:pt x="360" y="459"/>
                  <a:pt x="376" y="544"/>
                </a:cubicBezTo>
                <a:cubicBezTo>
                  <a:pt x="392" y="629"/>
                  <a:pt x="433" y="688"/>
                  <a:pt x="424" y="742"/>
                </a:cubicBezTo>
                <a:cubicBezTo>
                  <a:pt x="415" y="796"/>
                  <a:pt x="379" y="846"/>
                  <a:pt x="322" y="868"/>
                </a:cubicBezTo>
                <a:cubicBezTo>
                  <a:pt x="265" y="890"/>
                  <a:pt x="135" y="857"/>
                  <a:pt x="82" y="874"/>
                </a:cubicBezTo>
                <a:cubicBezTo>
                  <a:pt x="29" y="891"/>
                  <a:pt x="0" y="940"/>
                  <a:pt x="4" y="970"/>
                </a:cubicBezTo>
                <a:cubicBezTo>
                  <a:pt x="8" y="1000"/>
                  <a:pt x="57" y="1027"/>
                  <a:pt x="106" y="1054"/>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16" name="Freeform 48"/>
          <p:cNvSpPr>
            <a:spLocks/>
          </p:cNvSpPr>
          <p:nvPr/>
        </p:nvSpPr>
        <p:spPr bwMode="auto">
          <a:xfrm>
            <a:off x="6232617" y="3456350"/>
            <a:ext cx="661988" cy="1204913"/>
          </a:xfrm>
          <a:custGeom>
            <a:avLst/>
            <a:gdLst>
              <a:gd name="T0" fmla="*/ 2147483647 w 556"/>
              <a:gd name="T1" fmla="*/ 2147483647 h 1054"/>
              <a:gd name="T2" fmla="*/ 2147483647 w 556"/>
              <a:gd name="T3" fmla="*/ 2147483647 h 1054"/>
              <a:gd name="T4" fmla="*/ 2147483647 w 556"/>
              <a:gd name="T5" fmla="*/ 2147483647 h 1054"/>
              <a:gd name="T6" fmla="*/ 2147483647 w 556"/>
              <a:gd name="T7" fmla="*/ 2147483647 h 1054"/>
              <a:gd name="T8" fmla="*/ 2147483647 w 556"/>
              <a:gd name="T9" fmla="*/ 2147483647 h 1054"/>
              <a:gd name="T10" fmla="*/ 2147483647 w 556"/>
              <a:gd name="T11" fmla="*/ 2147483647 h 1054"/>
              <a:gd name="T12" fmla="*/ 2147483647 w 556"/>
              <a:gd name="T13" fmla="*/ 2147483647 h 1054"/>
              <a:gd name="T14" fmla="*/ 2147483647 w 556"/>
              <a:gd name="T15" fmla="*/ 2147483647 h 1054"/>
              <a:gd name="T16" fmla="*/ 2147483647 w 556"/>
              <a:gd name="T17" fmla="*/ 2147483647 h 10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6"/>
              <a:gd name="T28" fmla="*/ 0 h 1054"/>
              <a:gd name="T29" fmla="*/ 556 w 556"/>
              <a:gd name="T30" fmla="*/ 1054 h 10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6" h="1054">
                <a:moveTo>
                  <a:pt x="556" y="28"/>
                </a:moveTo>
                <a:cubicBezTo>
                  <a:pt x="518" y="14"/>
                  <a:pt x="480" y="0"/>
                  <a:pt x="442" y="34"/>
                </a:cubicBezTo>
                <a:cubicBezTo>
                  <a:pt x="404" y="68"/>
                  <a:pt x="339" y="147"/>
                  <a:pt x="328" y="232"/>
                </a:cubicBezTo>
                <a:cubicBezTo>
                  <a:pt x="317" y="317"/>
                  <a:pt x="360" y="459"/>
                  <a:pt x="376" y="544"/>
                </a:cubicBezTo>
                <a:cubicBezTo>
                  <a:pt x="392" y="629"/>
                  <a:pt x="433" y="688"/>
                  <a:pt x="424" y="742"/>
                </a:cubicBezTo>
                <a:cubicBezTo>
                  <a:pt x="415" y="796"/>
                  <a:pt x="379" y="846"/>
                  <a:pt x="322" y="868"/>
                </a:cubicBezTo>
                <a:cubicBezTo>
                  <a:pt x="265" y="890"/>
                  <a:pt x="135" y="857"/>
                  <a:pt x="82" y="874"/>
                </a:cubicBezTo>
                <a:cubicBezTo>
                  <a:pt x="29" y="891"/>
                  <a:pt x="0" y="940"/>
                  <a:pt x="4" y="970"/>
                </a:cubicBezTo>
                <a:cubicBezTo>
                  <a:pt x="8" y="1000"/>
                  <a:pt x="57" y="1027"/>
                  <a:pt x="106" y="1054"/>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17" name="Freeform 49"/>
          <p:cNvSpPr>
            <a:spLocks/>
          </p:cNvSpPr>
          <p:nvPr/>
        </p:nvSpPr>
        <p:spPr bwMode="auto">
          <a:xfrm>
            <a:off x="4318092" y="3332526"/>
            <a:ext cx="614363" cy="1257300"/>
          </a:xfrm>
          <a:custGeom>
            <a:avLst/>
            <a:gdLst>
              <a:gd name="T0" fmla="*/ 2147483647 w 480"/>
              <a:gd name="T1" fmla="*/ 2147483647 h 1134"/>
              <a:gd name="T2" fmla="*/ 2147483647 w 480"/>
              <a:gd name="T3" fmla="*/ 2147483647 h 1134"/>
              <a:gd name="T4" fmla="*/ 2147483647 w 480"/>
              <a:gd name="T5" fmla="*/ 2147483647 h 1134"/>
              <a:gd name="T6" fmla="*/ 2147483647 w 480"/>
              <a:gd name="T7" fmla="*/ 2147483647 h 1134"/>
              <a:gd name="T8" fmla="*/ 2147483647 w 480"/>
              <a:gd name="T9" fmla="*/ 2147483647 h 1134"/>
              <a:gd name="T10" fmla="*/ 0 w 480"/>
              <a:gd name="T11" fmla="*/ 2147483647 h 1134"/>
              <a:gd name="T12" fmla="*/ 0 60000 65536"/>
              <a:gd name="T13" fmla="*/ 0 60000 65536"/>
              <a:gd name="T14" fmla="*/ 0 60000 65536"/>
              <a:gd name="T15" fmla="*/ 0 60000 65536"/>
              <a:gd name="T16" fmla="*/ 0 60000 65536"/>
              <a:gd name="T17" fmla="*/ 0 60000 65536"/>
              <a:gd name="T18" fmla="*/ 0 w 480"/>
              <a:gd name="T19" fmla="*/ 0 h 1134"/>
              <a:gd name="T20" fmla="*/ 480 w 480"/>
              <a:gd name="T21" fmla="*/ 1134 h 1134"/>
            </a:gdLst>
            <a:ahLst/>
            <a:cxnLst>
              <a:cxn ang="T12">
                <a:pos x="T0" y="T1"/>
              </a:cxn>
              <a:cxn ang="T13">
                <a:pos x="T2" y="T3"/>
              </a:cxn>
              <a:cxn ang="T14">
                <a:pos x="T4" y="T5"/>
              </a:cxn>
              <a:cxn ang="T15">
                <a:pos x="T6" y="T7"/>
              </a:cxn>
              <a:cxn ang="T16">
                <a:pos x="T8" y="T9"/>
              </a:cxn>
              <a:cxn ang="T17">
                <a:pos x="T10" y="T11"/>
              </a:cxn>
            </a:cxnLst>
            <a:rect l="T18" t="T19" r="T20" b="T21"/>
            <a:pathLst>
              <a:path w="480" h="1134">
                <a:moveTo>
                  <a:pt x="480" y="18"/>
                </a:moveTo>
                <a:cubicBezTo>
                  <a:pt x="415" y="9"/>
                  <a:pt x="351" y="0"/>
                  <a:pt x="306" y="24"/>
                </a:cubicBezTo>
                <a:cubicBezTo>
                  <a:pt x="261" y="48"/>
                  <a:pt x="218" y="78"/>
                  <a:pt x="210" y="162"/>
                </a:cubicBezTo>
                <a:cubicBezTo>
                  <a:pt x="202" y="246"/>
                  <a:pt x="250" y="413"/>
                  <a:pt x="258" y="528"/>
                </a:cubicBezTo>
                <a:cubicBezTo>
                  <a:pt x="266" y="643"/>
                  <a:pt x="301" y="751"/>
                  <a:pt x="258" y="852"/>
                </a:cubicBezTo>
                <a:cubicBezTo>
                  <a:pt x="215" y="953"/>
                  <a:pt x="107" y="1043"/>
                  <a:pt x="0" y="1134"/>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18" name="Freeform 50"/>
          <p:cNvSpPr>
            <a:spLocks/>
          </p:cNvSpPr>
          <p:nvPr/>
        </p:nvSpPr>
        <p:spPr bwMode="auto">
          <a:xfrm>
            <a:off x="6451692" y="3332526"/>
            <a:ext cx="614363" cy="1257300"/>
          </a:xfrm>
          <a:custGeom>
            <a:avLst/>
            <a:gdLst>
              <a:gd name="T0" fmla="*/ 2147483647 w 480"/>
              <a:gd name="T1" fmla="*/ 2147483647 h 1134"/>
              <a:gd name="T2" fmla="*/ 2147483647 w 480"/>
              <a:gd name="T3" fmla="*/ 2147483647 h 1134"/>
              <a:gd name="T4" fmla="*/ 2147483647 w 480"/>
              <a:gd name="T5" fmla="*/ 2147483647 h 1134"/>
              <a:gd name="T6" fmla="*/ 2147483647 w 480"/>
              <a:gd name="T7" fmla="*/ 2147483647 h 1134"/>
              <a:gd name="T8" fmla="*/ 2147483647 w 480"/>
              <a:gd name="T9" fmla="*/ 2147483647 h 1134"/>
              <a:gd name="T10" fmla="*/ 0 w 480"/>
              <a:gd name="T11" fmla="*/ 2147483647 h 1134"/>
              <a:gd name="T12" fmla="*/ 0 60000 65536"/>
              <a:gd name="T13" fmla="*/ 0 60000 65536"/>
              <a:gd name="T14" fmla="*/ 0 60000 65536"/>
              <a:gd name="T15" fmla="*/ 0 60000 65536"/>
              <a:gd name="T16" fmla="*/ 0 60000 65536"/>
              <a:gd name="T17" fmla="*/ 0 60000 65536"/>
              <a:gd name="T18" fmla="*/ 0 w 480"/>
              <a:gd name="T19" fmla="*/ 0 h 1134"/>
              <a:gd name="T20" fmla="*/ 480 w 480"/>
              <a:gd name="T21" fmla="*/ 1134 h 1134"/>
            </a:gdLst>
            <a:ahLst/>
            <a:cxnLst>
              <a:cxn ang="T12">
                <a:pos x="T0" y="T1"/>
              </a:cxn>
              <a:cxn ang="T13">
                <a:pos x="T2" y="T3"/>
              </a:cxn>
              <a:cxn ang="T14">
                <a:pos x="T4" y="T5"/>
              </a:cxn>
              <a:cxn ang="T15">
                <a:pos x="T6" y="T7"/>
              </a:cxn>
              <a:cxn ang="T16">
                <a:pos x="T8" y="T9"/>
              </a:cxn>
              <a:cxn ang="T17">
                <a:pos x="T10" y="T11"/>
              </a:cxn>
            </a:cxnLst>
            <a:rect l="T18" t="T19" r="T20" b="T21"/>
            <a:pathLst>
              <a:path w="480" h="1134">
                <a:moveTo>
                  <a:pt x="480" y="18"/>
                </a:moveTo>
                <a:cubicBezTo>
                  <a:pt x="415" y="9"/>
                  <a:pt x="351" y="0"/>
                  <a:pt x="306" y="24"/>
                </a:cubicBezTo>
                <a:cubicBezTo>
                  <a:pt x="261" y="48"/>
                  <a:pt x="218" y="78"/>
                  <a:pt x="210" y="162"/>
                </a:cubicBezTo>
                <a:cubicBezTo>
                  <a:pt x="202" y="246"/>
                  <a:pt x="250" y="413"/>
                  <a:pt x="258" y="528"/>
                </a:cubicBezTo>
                <a:cubicBezTo>
                  <a:pt x="266" y="643"/>
                  <a:pt x="301" y="751"/>
                  <a:pt x="258" y="852"/>
                </a:cubicBezTo>
                <a:cubicBezTo>
                  <a:pt x="215" y="953"/>
                  <a:pt x="107" y="1043"/>
                  <a:pt x="0" y="1134"/>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19" name="Freeform 51"/>
          <p:cNvSpPr>
            <a:spLocks/>
          </p:cNvSpPr>
          <p:nvPr/>
        </p:nvSpPr>
        <p:spPr bwMode="auto">
          <a:xfrm>
            <a:off x="4399054" y="3484925"/>
            <a:ext cx="1063229" cy="1185863"/>
          </a:xfrm>
          <a:custGeom>
            <a:avLst/>
            <a:gdLst>
              <a:gd name="T0" fmla="*/ 2147483647 w 893"/>
              <a:gd name="T1" fmla="*/ 2147483647 h 996"/>
              <a:gd name="T2" fmla="*/ 2147483647 w 893"/>
              <a:gd name="T3" fmla="*/ 2147483647 h 996"/>
              <a:gd name="T4" fmla="*/ 2147483647 w 893"/>
              <a:gd name="T5" fmla="*/ 2147483647 h 996"/>
              <a:gd name="T6" fmla="*/ 2147483647 w 893"/>
              <a:gd name="T7" fmla="*/ 2147483647 h 996"/>
              <a:gd name="T8" fmla="*/ 2147483647 w 893"/>
              <a:gd name="T9" fmla="*/ 2147483647 h 996"/>
              <a:gd name="T10" fmla="*/ 2147483647 w 893"/>
              <a:gd name="T11" fmla="*/ 2147483647 h 996"/>
              <a:gd name="T12" fmla="*/ 2147483647 w 893"/>
              <a:gd name="T13" fmla="*/ 2147483647 h 996"/>
              <a:gd name="T14" fmla="*/ 2147483647 w 893"/>
              <a:gd name="T15" fmla="*/ 2147483647 h 996"/>
              <a:gd name="T16" fmla="*/ 0 w 893"/>
              <a:gd name="T17" fmla="*/ 2147483647 h 9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3"/>
              <a:gd name="T28" fmla="*/ 0 h 996"/>
              <a:gd name="T29" fmla="*/ 893 w 893"/>
              <a:gd name="T30" fmla="*/ 996 h 9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3" h="996">
                <a:moveTo>
                  <a:pt x="576" y="36"/>
                </a:moveTo>
                <a:cubicBezTo>
                  <a:pt x="622" y="18"/>
                  <a:pt x="668" y="0"/>
                  <a:pt x="714" y="6"/>
                </a:cubicBezTo>
                <a:cubicBezTo>
                  <a:pt x="760" y="12"/>
                  <a:pt x="828" y="25"/>
                  <a:pt x="852" y="72"/>
                </a:cubicBezTo>
                <a:cubicBezTo>
                  <a:pt x="876" y="119"/>
                  <a:pt x="893" y="222"/>
                  <a:pt x="858" y="288"/>
                </a:cubicBezTo>
                <a:cubicBezTo>
                  <a:pt x="823" y="354"/>
                  <a:pt x="733" y="434"/>
                  <a:pt x="642" y="468"/>
                </a:cubicBezTo>
                <a:cubicBezTo>
                  <a:pt x="551" y="502"/>
                  <a:pt x="388" y="455"/>
                  <a:pt x="312" y="492"/>
                </a:cubicBezTo>
                <a:cubicBezTo>
                  <a:pt x="236" y="529"/>
                  <a:pt x="210" y="617"/>
                  <a:pt x="186" y="690"/>
                </a:cubicBezTo>
                <a:cubicBezTo>
                  <a:pt x="162" y="763"/>
                  <a:pt x="199" y="879"/>
                  <a:pt x="168" y="930"/>
                </a:cubicBezTo>
                <a:cubicBezTo>
                  <a:pt x="137" y="981"/>
                  <a:pt x="68" y="988"/>
                  <a:pt x="0" y="996"/>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20" name="Freeform 52"/>
          <p:cNvSpPr>
            <a:spLocks/>
          </p:cNvSpPr>
          <p:nvPr/>
        </p:nvSpPr>
        <p:spPr bwMode="auto">
          <a:xfrm>
            <a:off x="6523129" y="3484925"/>
            <a:ext cx="1063229" cy="1185863"/>
          </a:xfrm>
          <a:custGeom>
            <a:avLst/>
            <a:gdLst>
              <a:gd name="T0" fmla="*/ 2147483647 w 893"/>
              <a:gd name="T1" fmla="*/ 2147483647 h 996"/>
              <a:gd name="T2" fmla="*/ 2147483647 w 893"/>
              <a:gd name="T3" fmla="*/ 2147483647 h 996"/>
              <a:gd name="T4" fmla="*/ 2147483647 w 893"/>
              <a:gd name="T5" fmla="*/ 2147483647 h 996"/>
              <a:gd name="T6" fmla="*/ 2147483647 w 893"/>
              <a:gd name="T7" fmla="*/ 2147483647 h 996"/>
              <a:gd name="T8" fmla="*/ 2147483647 w 893"/>
              <a:gd name="T9" fmla="*/ 2147483647 h 996"/>
              <a:gd name="T10" fmla="*/ 2147483647 w 893"/>
              <a:gd name="T11" fmla="*/ 2147483647 h 996"/>
              <a:gd name="T12" fmla="*/ 2147483647 w 893"/>
              <a:gd name="T13" fmla="*/ 2147483647 h 996"/>
              <a:gd name="T14" fmla="*/ 2147483647 w 893"/>
              <a:gd name="T15" fmla="*/ 2147483647 h 996"/>
              <a:gd name="T16" fmla="*/ 0 w 893"/>
              <a:gd name="T17" fmla="*/ 2147483647 h 9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3"/>
              <a:gd name="T28" fmla="*/ 0 h 996"/>
              <a:gd name="T29" fmla="*/ 893 w 893"/>
              <a:gd name="T30" fmla="*/ 996 h 9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3" h="996">
                <a:moveTo>
                  <a:pt x="576" y="36"/>
                </a:moveTo>
                <a:cubicBezTo>
                  <a:pt x="622" y="18"/>
                  <a:pt x="668" y="0"/>
                  <a:pt x="714" y="6"/>
                </a:cubicBezTo>
                <a:cubicBezTo>
                  <a:pt x="760" y="12"/>
                  <a:pt x="828" y="25"/>
                  <a:pt x="852" y="72"/>
                </a:cubicBezTo>
                <a:cubicBezTo>
                  <a:pt x="876" y="119"/>
                  <a:pt x="893" y="222"/>
                  <a:pt x="858" y="288"/>
                </a:cubicBezTo>
                <a:cubicBezTo>
                  <a:pt x="823" y="354"/>
                  <a:pt x="733" y="434"/>
                  <a:pt x="642" y="468"/>
                </a:cubicBezTo>
                <a:cubicBezTo>
                  <a:pt x="551" y="502"/>
                  <a:pt x="388" y="455"/>
                  <a:pt x="312" y="492"/>
                </a:cubicBezTo>
                <a:cubicBezTo>
                  <a:pt x="236" y="529"/>
                  <a:pt x="210" y="617"/>
                  <a:pt x="186" y="690"/>
                </a:cubicBezTo>
                <a:cubicBezTo>
                  <a:pt x="162" y="763"/>
                  <a:pt x="199" y="879"/>
                  <a:pt x="168" y="930"/>
                </a:cubicBezTo>
                <a:cubicBezTo>
                  <a:pt x="137" y="981"/>
                  <a:pt x="68" y="988"/>
                  <a:pt x="0" y="996"/>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21" name="Freeform 53"/>
          <p:cNvSpPr>
            <a:spLocks/>
          </p:cNvSpPr>
          <p:nvPr/>
        </p:nvSpPr>
        <p:spPr bwMode="auto">
          <a:xfrm>
            <a:off x="5044374" y="3502785"/>
            <a:ext cx="364331" cy="1175147"/>
          </a:xfrm>
          <a:custGeom>
            <a:avLst/>
            <a:gdLst>
              <a:gd name="T0" fmla="*/ 2147483647 w 306"/>
              <a:gd name="T1" fmla="*/ 2147483647 h 987"/>
              <a:gd name="T2" fmla="*/ 2147483647 w 306"/>
              <a:gd name="T3" fmla="*/ 2147483647 h 987"/>
              <a:gd name="T4" fmla="*/ 2147483647 w 306"/>
              <a:gd name="T5" fmla="*/ 2147483647 h 987"/>
              <a:gd name="T6" fmla="*/ 2147483647 w 306"/>
              <a:gd name="T7" fmla="*/ 2147483647 h 987"/>
              <a:gd name="T8" fmla="*/ 2147483647 w 306"/>
              <a:gd name="T9" fmla="*/ 2147483647 h 987"/>
              <a:gd name="T10" fmla="*/ 0 w 306"/>
              <a:gd name="T11" fmla="*/ 2147483647 h 987"/>
              <a:gd name="T12" fmla="*/ 0 60000 65536"/>
              <a:gd name="T13" fmla="*/ 0 60000 65536"/>
              <a:gd name="T14" fmla="*/ 0 60000 65536"/>
              <a:gd name="T15" fmla="*/ 0 60000 65536"/>
              <a:gd name="T16" fmla="*/ 0 60000 65536"/>
              <a:gd name="T17" fmla="*/ 0 60000 65536"/>
              <a:gd name="T18" fmla="*/ 0 w 306"/>
              <a:gd name="T19" fmla="*/ 0 h 987"/>
              <a:gd name="T20" fmla="*/ 306 w 306"/>
              <a:gd name="T21" fmla="*/ 987 h 987"/>
            </a:gdLst>
            <a:ahLst/>
            <a:cxnLst>
              <a:cxn ang="T12">
                <a:pos x="T0" y="T1"/>
              </a:cxn>
              <a:cxn ang="T13">
                <a:pos x="T2" y="T3"/>
              </a:cxn>
              <a:cxn ang="T14">
                <a:pos x="T4" y="T5"/>
              </a:cxn>
              <a:cxn ang="T15">
                <a:pos x="T6" y="T7"/>
              </a:cxn>
              <a:cxn ang="T16">
                <a:pos x="T8" y="T9"/>
              </a:cxn>
              <a:cxn ang="T17">
                <a:pos x="T10" y="T11"/>
              </a:cxn>
            </a:cxnLst>
            <a:rect l="T18" t="T19" r="T20" b="T21"/>
            <a:pathLst>
              <a:path w="306" h="987">
                <a:moveTo>
                  <a:pt x="84" y="45"/>
                </a:moveTo>
                <a:cubicBezTo>
                  <a:pt x="149" y="22"/>
                  <a:pt x="215" y="0"/>
                  <a:pt x="252" y="21"/>
                </a:cubicBezTo>
                <a:cubicBezTo>
                  <a:pt x="289" y="42"/>
                  <a:pt x="306" y="89"/>
                  <a:pt x="306" y="171"/>
                </a:cubicBezTo>
                <a:cubicBezTo>
                  <a:pt x="306" y="253"/>
                  <a:pt x="267" y="392"/>
                  <a:pt x="252" y="513"/>
                </a:cubicBezTo>
                <a:cubicBezTo>
                  <a:pt x="237" y="634"/>
                  <a:pt x="258" y="818"/>
                  <a:pt x="216" y="897"/>
                </a:cubicBezTo>
                <a:cubicBezTo>
                  <a:pt x="174" y="976"/>
                  <a:pt x="87" y="981"/>
                  <a:pt x="0" y="987"/>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22" name="Freeform 54"/>
          <p:cNvSpPr>
            <a:spLocks/>
          </p:cNvSpPr>
          <p:nvPr/>
        </p:nvSpPr>
        <p:spPr bwMode="auto">
          <a:xfrm>
            <a:off x="7177974" y="3488498"/>
            <a:ext cx="364331" cy="1175147"/>
          </a:xfrm>
          <a:custGeom>
            <a:avLst/>
            <a:gdLst>
              <a:gd name="T0" fmla="*/ 2147483647 w 306"/>
              <a:gd name="T1" fmla="*/ 2147483647 h 987"/>
              <a:gd name="T2" fmla="*/ 2147483647 w 306"/>
              <a:gd name="T3" fmla="*/ 2147483647 h 987"/>
              <a:gd name="T4" fmla="*/ 2147483647 w 306"/>
              <a:gd name="T5" fmla="*/ 2147483647 h 987"/>
              <a:gd name="T6" fmla="*/ 2147483647 w 306"/>
              <a:gd name="T7" fmla="*/ 2147483647 h 987"/>
              <a:gd name="T8" fmla="*/ 2147483647 w 306"/>
              <a:gd name="T9" fmla="*/ 2147483647 h 987"/>
              <a:gd name="T10" fmla="*/ 0 w 306"/>
              <a:gd name="T11" fmla="*/ 2147483647 h 987"/>
              <a:gd name="T12" fmla="*/ 0 60000 65536"/>
              <a:gd name="T13" fmla="*/ 0 60000 65536"/>
              <a:gd name="T14" fmla="*/ 0 60000 65536"/>
              <a:gd name="T15" fmla="*/ 0 60000 65536"/>
              <a:gd name="T16" fmla="*/ 0 60000 65536"/>
              <a:gd name="T17" fmla="*/ 0 60000 65536"/>
              <a:gd name="T18" fmla="*/ 0 w 306"/>
              <a:gd name="T19" fmla="*/ 0 h 987"/>
              <a:gd name="T20" fmla="*/ 306 w 306"/>
              <a:gd name="T21" fmla="*/ 987 h 987"/>
            </a:gdLst>
            <a:ahLst/>
            <a:cxnLst>
              <a:cxn ang="T12">
                <a:pos x="T0" y="T1"/>
              </a:cxn>
              <a:cxn ang="T13">
                <a:pos x="T2" y="T3"/>
              </a:cxn>
              <a:cxn ang="T14">
                <a:pos x="T4" y="T5"/>
              </a:cxn>
              <a:cxn ang="T15">
                <a:pos x="T6" y="T7"/>
              </a:cxn>
              <a:cxn ang="T16">
                <a:pos x="T8" y="T9"/>
              </a:cxn>
              <a:cxn ang="T17">
                <a:pos x="T10" y="T11"/>
              </a:cxn>
            </a:cxnLst>
            <a:rect l="T18" t="T19" r="T20" b="T21"/>
            <a:pathLst>
              <a:path w="306" h="987">
                <a:moveTo>
                  <a:pt x="84" y="45"/>
                </a:moveTo>
                <a:cubicBezTo>
                  <a:pt x="149" y="22"/>
                  <a:pt x="215" y="0"/>
                  <a:pt x="252" y="21"/>
                </a:cubicBezTo>
                <a:cubicBezTo>
                  <a:pt x="289" y="42"/>
                  <a:pt x="306" y="89"/>
                  <a:pt x="306" y="171"/>
                </a:cubicBezTo>
                <a:cubicBezTo>
                  <a:pt x="306" y="253"/>
                  <a:pt x="267" y="392"/>
                  <a:pt x="252" y="513"/>
                </a:cubicBezTo>
                <a:cubicBezTo>
                  <a:pt x="237" y="634"/>
                  <a:pt x="258" y="818"/>
                  <a:pt x="216" y="897"/>
                </a:cubicBezTo>
                <a:cubicBezTo>
                  <a:pt x="174" y="976"/>
                  <a:pt x="87" y="981"/>
                  <a:pt x="0" y="987"/>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23" name="Freeform 55"/>
          <p:cNvSpPr>
            <a:spLocks/>
          </p:cNvSpPr>
          <p:nvPr/>
        </p:nvSpPr>
        <p:spPr bwMode="auto">
          <a:xfrm>
            <a:off x="5180104" y="3515882"/>
            <a:ext cx="357188" cy="1166813"/>
          </a:xfrm>
          <a:custGeom>
            <a:avLst/>
            <a:gdLst>
              <a:gd name="T0" fmla="*/ 0 w 450"/>
              <a:gd name="T1" fmla="*/ 2147483647 h 980"/>
              <a:gd name="T2" fmla="*/ 2147483647 w 450"/>
              <a:gd name="T3" fmla="*/ 2147483647 h 980"/>
              <a:gd name="T4" fmla="*/ 2147483647 w 450"/>
              <a:gd name="T5" fmla="*/ 2147483647 h 980"/>
              <a:gd name="T6" fmla="*/ 2147483647 w 450"/>
              <a:gd name="T7" fmla="*/ 2147483647 h 980"/>
              <a:gd name="T8" fmla="*/ 2147483647 w 450"/>
              <a:gd name="T9" fmla="*/ 2147483647 h 980"/>
              <a:gd name="T10" fmla="*/ 2147483647 w 450"/>
              <a:gd name="T11" fmla="*/ 2147483647 h 980"/>
              <a:gd name="T12" fmla="*/ 0 60000 65536"/>
              <a:gd name="T13" fmla="*/ 0 60000 65536"/>
              <a:gd name="T14" fmla="*/ 0 60000 65536"/>
              <a:gd name="T15" fmla="*/ 0 60000 65536"/>
              <a:gd name="T16" fmla="*/ 0 60000 65536"/>
              <a:gd name="T17" fmla="*/ 0 60000 65536"/>
              <a:gd name="T18" fmla="*/ 0 w 450"/>
              <a:gd name="T19" fmla="*/ 0 h 980"/>
              <a:gd name="T20" fmla="*/ 450 w 450"/>
              <a:gd name="T21" fmla="*/ 980 h 980"/>
            </a:gdLst>
            <a:ahLst/>
            <a:cxnLst>
              <a:cxn ang="T12">
                <a:pos x="T0" y="T1"/>
              </a:cxn>
              <a:cxn ang="T13">
                <a:pos x="T2" y="T3"/>
              </a:cxn>
              <a:cxn ang="T14">
                <a:pos x="T4" y="T5"/>
              </a:cxn>
              <a:cxn ang="T15">
                <a:pos x="T6" y="T7"/>
              </a:cxn>
              <a:cxn ang="T16">
                <a:pos x="T8" y="T9"/>
              </a:cxn>
              <a:cxn ang="T17">
                <a:pos x="T10" y="T11"/>
              </a:cxn>
            </a:cxnLst>
            <a:rect l="T18" t="T19" r="T20" b="T21"/>
            <a:pathLst>
              <a:path w="450" h="980">
                <a:moveTo>
                  <a:pt x="0" y="38"/>
                </a:moveTo>
                <a:cubicBezTo>
                  <a:pt x="47" y="19"/>
                  <a:pt x="95" y="0"/>
                  <a:pt x="132" y="26"/>
                </a:cubicBezTo>
                <a:cubicBezTo>
                  <a:pt x="169" y="52"/>
                  <a:pt x="209" y="91"/>
                  <a:pt x="222" y="194"/>
                </a:cubicBezTo>
                <a:cubicBezTo>
                  <a:pt x="235" y="297"/>
                  <a:pt x="211" y="523"/>
                  <a:pt x="210" y="644"/>
                </a:cubicBezTo>
                <a:cubicBezTo>
                  <a:pt x="209" y="765"/>
                  <a:pt x="176" y="864"/>
                  <a:pt x="216" y="920"/>
                </a:cubicBezTo>
                <a:cubicBezTo>
                  <a:pt x="256" y="976"/>
                  <a:pt x="353" y="978"/>
                  <a:pt x="450" y="980"/>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24" name="Freeform 56"/>
          <p:cNvSpPr>
            <a:spLocks/>
          </p:cNvSpPr>
          <p:nvPr/>
        </p:nvSpPr>
        <p:spPr bwMode="auto">
          <a:xfrm>
            <a:off x="7308942" y="3520644"/>
            <a:ext cx="357188" cy="1166813"/>
          </a:xfrm>
          <a:custGeom>
            <a:avLst/>
            <a:gdLst>
              <a:gd name="T0" fmla="*/ 0 w 450"/>
              <a:gd name="T1" fmla="*/ 2147483647 h 980"/>
              <a:gd name="T2" fmla="*/ 2147483647 w 450"/>
              <a:gd name="T3" fmla="*/ 2147483647 h 980"/>
              <a:gd name="T4" fmla="*/ 2147483647 w 450"/>
              <a:gd name="T5" fmla="*/ 2147483647 h 980"/>
              <a:gd name="T6" fmla="*/ 2147483647 w 450"/>
              <a:gd name="T7" fmla="*/ 2147483647 h 980"/>
              <a:gd name="T8" fmla="*/ 2147483647 w 450"/>
              <a:gd name="T9" fmla="*/ 2147483647 h 980"/>
              <a:gd name="T10" fmla="*/ 2147483647 w 450"/>
              <a:gd name="T11" fmla="*/ 2147483647 h 980"/>
              <a:gd name="T12" fmla="*/ 0 60000 65536"/>
              <a:gd name="T13" fmla="*/ 0 60000 65536"/>
              <a:gd name="T14" fmla="*/ 0 60000 65536"/>
              <a:gd name="T15" fmla="*/ 0 60000 65536"/>
              <a:gd name="T16" fmla="*/ 0 60000 65536"/>
              <a:gd name="T17" fmla="*/ 0 60000 65536"/>
              <a:gd name="T18" fmla="*/ 0 w 450"/>
              <a:gd name="T19" fmla="*/ 0 h 980"/>
              <a:gd name="T20" fmla="*/ 450 w 450"/>
              <a:gd name="T21" fmla="*/ 980 h 980"/>
            </a:gdLst>
            <a:ahLst/>
            <a:cxnLst>
              <a:cxn ang="T12">
                <a:pos x="T0" y="T1"/>
              </a:cxn>
              <a:cxn ang="T13">
                <a:pos x="T2" y="T3"/>
              </a:cxn>
              <a:cxn ang="T14">
                <a:pos x="T4" y="T5"/>
              </a:cxn>
              <a:cxn ang="T15">
                <a:pos x="T6" y="T7"/>
              </a:cxn>
              <a:cxn ang="T16">
                <a:pos x="T8" y="T9"/>
              </a:cxn>
              <a:cxn ang="T17">
                <a:pos x="T10" y="T11"/>
              </a:cxn>
            </a:cxnLst>
            <a:rect l="T18" t="T19" r="T20" b="T21"/>
            <a:pathLst>
              <a:path w="450" h="980">
                <a:moveTo>
                  <a:pt x="0" y="38"/>
                </a:moveTo>
                <a:cubicBezTo>
                  <a:pt x="47" y="19"/>
                  <a:pt x="95" y="0"/>
                  <a:pt x="132" y="26"/>
                </a:cubicBezTo>
                <a:cubicBezTo>
                  <a:pt x="169" y="52"/>
                  <a:pt x="209" y="91"/>
                  <a:pt x="222" y="194"/>
                </a:cubicBezTo>
                <a:cubicBezTo>
                  <a:pt x="235" y="297"/>
                  <a:pt x="211" y="523"/>
                  <a:pt x="210" y="644"/>
                </a:cubicBezTo>
                <a:cubicBezTo>
                  <a:pt x="209" y="765"/>
                  <a:pt x="176" y="864"/>
                  <a:pt x="216" y="920"/>
                </a:cubicBezTo>
                <a:cubicBezTo>
                  <a:pt x="256" y="976"/>
                  <a:pt x="353" y="978"/>
                  <a:pt x="450" y="980"/>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25" name="Freeform 57"/>
          <p:cNvSpPr>
            <a:spLocks/>
          </p:cNvSpPr>
          <p:nvPr/>
        </p:nvSpPr>
        <p:spPr bwMode="auto">
          <a:xfrm>
            <a:off x="2491673" y="3306332"/>
            <a:ext cx="328613" cy="1273969"/>
          </a:xfrm>
          <a:custGeom>
            <a:avLst/>
            <a:gdLst>
              <a:gd name="T0" fmla="*/ 2147483647 w 276"/>
              <a:gd name="T1" fmla="*/ 0 h 1122"/>
              <a:gd name="T2" fmla="*/ 2147483647 w 276"/>
              <a:gd name="T3" fmla="*/ 2147483647 h 1122"/>
              <a:gd name="T4" fmla="*/ 2147483647 w 276"/>
              <a:gd name="T5" fmla="*/ 2147483647 h 1122"/>
              <a:gd name="T6" fmla="*/ 2147483647 w 276"/>
              <a:gd name="T7" fmla="*/ 2147483647 h 1122"/>
              <a:gd name="T8" fmla="*/ 2147483647 w 276"/>
              <a:gd name="T9" fmla="*/ 2147483647 h 1122"/>
              <a:gd name="T10" fmla="*/ 2147483647 w 276"/>
              <a:gd name="T11" fmla="*/ 2147483647 h 1122"/>
              <a:gd name="T12" fmla="*/ 2147483647 w 276"/>
              <a:gd name="T13" fmla="*/ 2147483647 h 1122"/>
              <a:gd name="T14" fmla="*/ 0 60000 65536"/>
              <a:gd name="T15" fmla="*/ 0 60000 65536"/>
              <a:gd name="T16" fmla="*/ 0 60000 65536"/>
              <a:gd name="T17" fmla="*/ 0 60000 65536"/>
              <a:gd name="T18" fmla="*/ 0 60000 65536"/>
              <a:gd name="T19" fmla="*/ 0 60000 65536"/>
              <a:gd name="T20" fmla="*/ 0 60000 65536"/>
              <a:gd name="T21" fmla="*/ 0 w 276"/>
              <a:gd name="T22" fmla="*/ 0 h 1122"/>
              <a:gd name="T23" fmla="*/ 276 w 276"/>
              <a:gd name="T24" fmla="*/ 1122 h 1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6" h="1122">
                <a:moveTo>
                  <a:pt x="234" y="0"/>
                </a:moveTo>
                <a:cubicBezTo>
                  <a:pt x="186" y="0"/>
                  <a:pt x="139" y="1"/>
                  <a:pt x="102" y="24"/>
                </a:cubicBezTo>
                <a:cubicBezTo>
                  <a:pt x="65" y="47"/>
                  <a:pt x="24" y="67"/>
                  <a:pt x="12" y="138"/>
                </a:cubicBezTo>
                <a:cubicBezTo>
                  <a:pt x="0" y="209"/>
                  <a:pt x="19" y="341"/>
                  <a:pt x="30" y="450"/>
                </a:cubicBezTo>
                <a:cubicBezTo>
                  <a:pt x="41" y="559"/>
                  <a:pt x="67" y="690"/>
                  <a:pt x="78" y="792"/>
                </a:cubicBezTo>
                <a:cubicBezTo>
                  <a:pt x="89" y="894"/>
                  <a:pt x="63" y="1007"/>
                  <a:pt x="96" y="1062"/>
                </a:cubicBezTo>
                <a:cubicBezTo>
                  <a:pt x="129" y="1117"/>
                  <a:pt x="202" y="1119"/>
                  <a:pt x="276" y="1122"/>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26" name="Freeform 58"/>
          <p:cNvSpPr>
            <a:spLocks/>
          </p:cNvSpPr>
          <p:nvPr/>
        </p:nvSpPr>
        <p:spPr bwMode="auto">
          <a:xfrm>
            <a:off x="4630036" y="3296807"/>
            <a:ext cx="328613" cy="1273969"/>
          </a:xfrm>
          <a:custGeom>
            <a:avLst/>
            <a:gdLst>
              <a:gd name="T0" fmla="*/ 2147483647 w 276"/>
              <a:gd name="T1" fmla="*/ 0 h 1122"/>
              <a:gd name="T2" fmla="*/ 2147483647 w 276"/>
              <a:gd name="T3" fmla="*/ 2147483647 h 1122"/>
              <a:gd name="T4" fmla="*/ 2147483647 w 276"/>
              <a:gd name="T5" fmla="*/ 2147483647 h 1122"/>
              <a:gd name="T6" fmla="*/ 2147483647 w 276"/>
              <a:gd name="T7" fmla="*/ 2147483647 h 1122"/>
              <a:gd name="T8" fmla="*/ 2147483647 w 276"/>
              <a:gd name="T9" fmla="*/ 2147483647 h 1122"/>
              <a:gd name="T10" fmla="*/ 2147483647 w 276"/>
              <a:gd name="T11" fmla="*/ 2147483647 h 1122"/>
              <a:gd name="T12" fmla="*/ 2147483647 w 276"/>
              <a:gd name="T13" fmla="*/ 2147483647 h 1122"/>
              <a:gd name="T14" fmla="*/ 0 60000 65536"/>
              <a:gd name="T15" fmla="*/ 0 60000 65536"/>
              <a:gd name="T16" fmla="*/ 0 60000 65536"/>
              <a:gd name="T17" fmla="*/ 0 60000 65536"/>
              <a:gd name="T18" fmla="*/ 0 60000 65536"/>
              <a:gd name="T19" fmla="*/ 0 60000 65536"/>
              <a:gd name="T20" fmla="*/ 0 60000 65536"/>
              <a:gd name="T21" fmla="*/ 0 w 276"/>
              <a:gd name="T22" fmla="*/ 0 h 1122"/>
              <a:gd name="T23" fmla="*/ 276 w 276"/>
              <a:gd name="T24" fmla="*/ 1122 h 1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6" h="1122">
                <a:moveTo>
                  <a:pt x="234" y="0"/>
                </a:moveTo>
                <a:cubicBezTo>
                  <a:pt x="186" y="0"/>
                  <a:pt x="139" y="1"/>
                  <a:pt x="102" y="24"/>
                </a:cubicBezTo>
                <a:cubicBezTo>
                  <a:pt x="65" y="47"/>
                  <a:pt x="24" y="67"/>
                  <a:pt x="12" y="138"/>
                </a:cubicBezTo>
                <a:cubicBezTo>
                  <a:pt x="0" y="209"/>
                  <a:pt x="19" y="341"/>
                  <a:pt x="30" y="450"/>
                </a:cubicBezTo>
                <a:cubicBezTo>
                  <a:pt x="41" y="559"/>
                  <a:pt x="67" y="690"/>
                  <a:pt x="78" y="792"/>
                </a:cubicBezTo>
                <a:cubicBezTo>
                  <a:pt x="89" y="894"/>
                  <a:pt x="63" y="1007"/>
                  <a:pt x="96" y="1062"/>
                </a:cubicBezTo>
                <a:cubicBezTo>
                  <a:pt x="129" y="1117"/>
                  <a:pt x="202" y="1119"/>
                  <a:pt x="276" y="1122"/>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27" name="Freeform 59"/>
          <p:cNvSpPr>
            <a:spLocks/>
          </p:cNvSpPr>
          <p:nvPr/>
        </p:nvSpPr>
        <p:spPr bwMode="auto">
          <a:xfrm>
            <a:off x="6768398" y="3292045"/>
            <a:ext cx="328613" cy="1273969"/>
          </a:xfrm>
          <a:custGeom>
            <a:avLst/>
            <a:gdLst>
              <a:gd name="T0" fmla="*/ 2147483647 w 276"/>
              <a:gd name="T1" fmla="*/ 0 h 1122"/>
              <a:gd name="T2" fmla="*/ 2147483647 w 276"/>
              <a:gd name="T3" fmla="*/ 2147483647 h 1122"/>
              <a:gd name="T4" fmla="*/ 2147483647 w 276"/>
              <a:gd name="T5" fmla="*/ 2147483647 h 1122"/>
              <a:gd name="T6" fmla="*/ 2147483647 w 276"/>
              <a:gd name="T7" fmla="*/ 2147483647 h 1122"/>
              <a:gd name="T8" fmla="*/ 2147483647 w 276"/>
              <a:gd name="T9" fmla="*/ 2147483647 h 1122"/>
              <a:gd name="T10" fmla="*/ 2147483647 w 276"/>
              <a:gd name="T11" fmla="*/ 2147483647 h 1122"/>
              <a:gd name="T12" fmla="*/ 2147483647 w 276"/>
              <a:gd name="T13" fmla="*/ 2147483647 h 1122"/>
              <a:gd name="T14" fmla="*/ 0 60000 65536"/>
              <a:gd name="T15" fmla="*/ 0 60000 65536"/>
              <a:gd name="T16" fmla="*/ 0 60000 65536"/>
              <a:gd name="T17" fmla="*/ 0 60000 65536"/>
              <a:gd name="T18" fmla="*/ 0 60000 65536"/>
              <a:gd name="T19" fmla="*/ 0 60000 65536"/>
              <a:gd name="T20" fmla="*/ 0 60000 65536"/>
              <a:gd name="T21" fmla="*/ 0 w 276"/>
              <a:gd name="T22" fmla="*/ 0 h 1122"/>
              <a:gd name="T23" fmla="*/ 276 w 276"/>
              <a:gd name="T24" fmla="*/ 1122 h 1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6" h="1122">
                <a:moveTo>
                  <a:pt x="234" y="0"/>
                </a:moveTo>
                <a:cubicBezTo>
                  <a:pt x="186" y="0"/>
                  <a:pt x="139" y="1"/>
                  <a:pt x="102" y="24"/>
                </a:cubicBezTo>
                <a:cubicBezTo>
                  <a:pt x="65" y="47"/>
                  <a:pt x="24" y="67"/>
                  <a:pt x="12" y="138"/>
                </a:cubicBezTo>
                <a:cubicBezTo>
                  <a:pt x="0" y="209"/>
                  <a:pt x="19" y="341"/>
                  <a:pt x="30" y="450"/>
                </a:cubicBezTo>
                <a:cubicBezTo>
                  <a:pt x="41" y="559"/>
                  <a:pt x="67" y="690"/>
                  <a:pt x="78" y="792"/>
                </a:cubicBezTo>
                <a:cubicBezTo>
                  <a:pt x="89" y="894"/>
                  <a:pt x="63" y="1007"/>
                  <a:pt x="96" y="1062"/>
                </a:cubicBezTo>
                <a:cubicBezTo>
                  <a:pt x="129" y="1117"/>
                  <a:pt x="202" y="1119"/>
                  <a:pt x="276" y="1122"/>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28" name="Freeform 60"/>
          <p:cNvSpPr>
            <a:spLocks/>
          </p:cNvSpPr>
          <p:nvPr/>
        </p:nvSpPr>
        <p:spPr bwMode="auto">
          <a:xfrm>
            <a:off x="2841718" y="3250373"/>
            <a:ext cx="527447" cy="1329928"/>
          </a:xfrm>
          <a:custGeom>
            <a:avLst/>
            <a:gdLst>
              <a:gd name="T0" fmla="*/ 2147483647 w 443"/>
              <a:gd name="T1" fmla="*/ 2147483647 h 1117"/>
              <a:gd name="T2" fmla="*/ 2147483647 w 443"/>
              <a:gd name="T3" fmla="*/ 2147483647 h 1117"/>
              <a:gd name="T4" fmla="*/ 2147483647 w 443"/>
              <a:gd name="T5" fmla="*/ 2147483647 h 1117"/>
              <a:gd name="T6" fmla="*/ 2147483647 w 443"/>
              <a:gd name="T7" fmla="*/ 2147483647 h 1117"/>
              <a:gd name="T8" fmla="*/ 2147483647 w 443"/>
              <a:gd name="T9" fmla="*/ 2147483647 h 1117"/>
              <a:gd name="T10" fmla="*/ 2147483647 w 443"/>
              <a:gd name="T11" fmla="*/ 2147483647 h 1117"/>
              <a:gd name="T12" fmla="*/ 0 w 443"/>
              <a:gd name="T13" fmla="*/ 2147483647 h 1117"/>
              <a:gd name="T14" fmla="*/ 0 60000 65536"/>
              <a:gd name="T15" fmla="*/ 0 60000 65536"/>
              <a:gd name="T16" fmla="*/ 0 60000 65536"/>
              <a:gd name="T17" fmla="*/ 0 60000 65536"/>
              <a:gd name="T18" fmla="*/ 0 60000 65536"/>
              <a:gd name="T19" fmla="*/ 0 60000 65536"/>
              <a:gd name="T20" fmla="*/ 0 60000 65536"/>
              <a:gd name="T21" fmla="*/ 0 w 443"/>
              <a:gd name="T22" fmla="*/ 0 h 1117"/>
              <a:gd name="T23" fmla="*/ 443 w 443"/>
              <a:gd name="T24" fmla="*/ 1117 h 1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 h="1117">
                <a:moveTo>
                  <a:pt x="96" y="19"/>
                </a:moveTo>
                <a:cubicBezTo>
                  <a:pt x="141" y="9"/>
                  <a:pt x="187" y="0"/>
                  <a:pt x="240" y="13"/>
                </a:cubicBezTo>
                <a:cubicBezTo>
                  <a:pt x="293" y="26"/>
                  <a:pt x="385" y="35"/>
                  <a:pt x="414" y="97"/>
                </a:cubicBezTo>
                <a:cubicBezTo>
                  <a:pt x="443" y="159"/>
                  <a:pt x="441" y="267"/>
                  <a:pt x="414" y="385"/>
                </a:cubicBezTo>
                <a:cubicBezTo>
                  <a:pt x="387" y="503"/>
                  <a:pt x="287" y="693"/>
                  <a:pt x="252" y="805"/>
                </a:cubicBezTo>
                <a:cubicBezTo>
                  <a:pt x="217" y="917"/>
                  <a:pt x="246" y="1005"/>
                  <a:pt x="204" y="1057"/>
                </a:cubicBezTo>
                <a:cubicBezTo>
                  <a:pt x="162" y="1109"/>
                  <a:pt x="81" y="1113"/>
                  <a:pt x="0" y="1117"/>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29" name="Freeform 61"/>
          <p:cNvSpPr>
            <a:spLocks/>
          </p:cNvSpPr>
          <p:nvPr/>
        </p:nvSpPr>
        <p:spPr bwMode="auto">
          <a:xfrm>
            <a:off x="4975318" y="3250373"/>
            <a:ext cx="527447" cy="1329928"/>
          </a:xfrm>
          <a:custGeom>
            <a:avLst/>
            <a:gdLst>
              <a:gd name="T0" fmla="*/ 2147483647 w 443"/>
              <a:gd name="T1" fmla="*/ 2147483647 h 1117"/>
              <a:gd name="T2" fmla="*/ 2147483647 w 443"/>
              <a:gd name="T3" fmla="*/ 2147483647 h 1117"/>
              <a:gd name="T4" fmla="*/ 2147483647 w 443"/>
              <a:gd name="T5" fmla="*/ 2147483647 h 1117"/>
              <a:gd name="T6" fmla="*/ 2147483647 w 443"/>
              <a:gd name="T7" fmla="*/ 2147483647 h 1117"/>
              <a:gd name="T8" fmla="*/ 2147483647 w 443"/>
              <a:gd name="T9" fmla="*/ 2147483647 h 1117"/>
              <a:gd name="T10" fmla="*/ 2147483647 w 443"/>
              <a:gd name="T11" fmla="*/ 2147483647 h 1117"/>
              <a:gd name="T12" fmla="*/ 0 w 443"/>
              <a:gd name="T13" fmla="*/ 2147483647 h 1117"/>
              <a:gd name="T14" fmla="*/ 0 60000 65536"/>
              <a:gd name="T15" fmla="*/ 0 60000 65536"/>
              <a:gd name="T16" fmla="*/ 0 60000 65536"/>
              <a:gd name="T17" fmla="*/ 0 60000 65536"/>
              <a:gd name="T18" fmla="*/ 0 60000 65536"/>
              <a:gd name="T19" fmla="*/ 0 60000 65536"/>
              <a:gd name="T20" fmla="*/ 0 60000 65536"/>
              <a:gd name="T21" fmla="*/ 0 w 443"/>
              <a:gd name="T22" fmla="*/ 0 h 1117"/>
              <a:gd name="T23" fmla="*/ 443 w 443"/>
              <a:gd name="T24" fmla="*/ 1117 h 1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 h="1117">
                <a:moveTo>
                  <a:pt x="96" y="19"/>
                </a:moveTo>
                <a:cubicBezTo>
                  <a:pt x="141" y="9"/>
                  <a:pt x="187" y="0"/>
                  <a:pt x="240" y="13"/>
                </a:cubicBezTo>
                <a:cubicBezTo>
                  <a:pt x="293" y="26"/>
                  <a:pt x="385" y="35"/>
                  <a:pt x="414" y="97"/>
                </a:cubicBezTo>
                <a:cubicBezTo>
                  <a:pt x="443" y="159"/>
                  <a:pt x="441" y="267"/>
                  <a:pt x="414" y="385"/>
                </a:cubicBezTo>
                <a:cubicBezTo>
                  <a:pt x="387" y="503"/>
                  <a:pt x="287" y="693"/>
                  <a:pt x="252" y="805"/>
                </a:cubicBezTo>
                <a:cubicBezTo>
                  <a:pt x="217" y="917"/>
                  <a:pt x="246" y="1005"/>
                  <a:pt x="204" y="1057"/>
                </a:cubicBezTo>
                <a:cubicBezTo>
                  <a:pt x="162" y="1109"/>
                  <a:pt x="81" y="1113"/>
                  <a:pt x="0" y="1117"/>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30" name="Freeform 62"/>
          <p:cNvSpPr>
            <a:spLocks/>
          </p:cNvSpPr>
          <p:nvPr/>
        </p:nvSpPr>
        <p:spPr bwMode="auto">
          <a:xfrm>
            <a:off x="7108918" y="3250373"/>
            <a:ext cx="527447" cy="1329928"/>
          </a:xfrm>
          <a:custGeom>
            <a:avLst/>
            <a:gdLst>
              <a:gd name="T0" fmla="*/ 2147483647 w 443"/>
              <a:gd name="T1" fmla="*/ 2147483647 h 1117"/>
              <a:gd name="T2" fmla="*/ 2147483647 w 443"/>
              <a:gd name="T3" fmla="*/ 2147483647 h 1117"/>
              <a:gd name="T4" fmla="*/ 2147483647 w 443"/>
              <a:gd name="T5" fmla="*/ 2147483647 h 1117"/>
              <a:gd name="T6" fmla="*/ 2147483647 w 443"/>
              <a:gd name="T7" fmla="*/ 2147483647 h 1117"/>
              <a:gd name="T8" fmla="*/ 2147483647 w 443"/>
              <a:gd name="T9" fmla="*/ 2147483647 h 1117"/>
              <a:gd name="T10" fmla="*/ 2147483647 w 443"/>
              <a:gd name="T11" fmla="*/ 2147483647 h 1117"/>
              <a:gd name="T12" fmla="*/ 0 w 443"/>
              <a:gd name="T13" fmla="*/ 2147483647 h 1117"/>
              <a:gd name="T14" fmla="*/ 0 60000 65536"/>
              <a:gd name="T15" fmla="*/ 0 60000 65536"/>
              <a:gd name="T16" fmla="*/ 0 60000 65536"/>
              <a:gd name="T17" fmla="*/ 0 60000 65536"/>
              <a:gd name="T18" fmla="*/ 0 60000 65536"/>
              <a:gd name="T19" fmla="*/ 0 60000 65536"/>
              <a:gd name="T20" fmla="*/ 0 60000 65536"/>
              <a:gd name="T21" fmla="*/ 0 w 443"/>
              <a:gd name="T22" fmla="*/ 0 h 1117"/>
              <a:gd name="T23" fmla="*/ 443 w 443"/>
              <a:gd name="T24" fmla="*/ 1117 h 1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 h="1117">
                <a:moveTo>
                  <a:pt x="96" y="19"/>
                </a:moveTo>
                <a:cubicBezTo>
                  <a:pt x="141" y="9"/>
                  <a:pt x="187" y="0"/>
                  <a:pt x="240" y="13"/>
                </a:cubicBezTo>
                <a:cubicBezTo>
                  <a:pt x="293" y="26"/>
                  <a:pt x="385" y="35"/>
                  <a:pt x="414" y="97"/>
                </a:cubicBezTo>
                <a:cubicBezTo>
                  <a:pt x="443" y="159"/>
                  <a:pt x="441" y="267"/>
                  <a:pt x="414" y="385"/>
                </a:cubicBezTo>
                <a:cubicBezTo>
                  <a:pt x="387" y="503"/>
                  <a:pt x="287" y="693"/>
                  <a:pt x="252" y="805"/>
                </a:cubicBezTo>
                <a:cubicBezTo>
                  <a:pt x="217" y="917"/>
                  <a:pt x="246" y="1005"/>
                  <a:pt x="204" y="1057"/>
                </a:cubicBezTo>
                <a:cubicBezTo>
                  <a:pt x="162" y="1109"/>
                  <a:pt x="81" y="1113"/>
                  <a:pt x="0" y="1117"/>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31" name="Freeform 63"/>
          <p:cNvSpPr>
            <a:spLocks/>
          </p:cNvSpPr>
          <p:nvPr/>
        </p:nvSpPr>
        <p:spPr bwMode="auto">
          <a:xfrm>
            <a:off x="3158423" y="3401582"/>
            <a:ext cx="495300" cy="1207294"/>
          </a:xfrm>
          <a:custGeom>
            <a:avLst/>
            <a:gdLst>
              <a:gd name="T0" fmla="*/ 2147483647 w 416"/>
              <a:gd name="T1" fmla="*/ 0 h 1014"/>
              <a:gd name="T2" fmla="*/ 2147483647 w 416"/>
              <a:gd name="T3" fmla="*/ 2147483647 h 1014"/>
              <a:gd name="T4" fmla="*/ 2147483647 w 416"/>
              <a:gd name="T5" fmla="*/ 2147483647 h 1014"/>
              <a:gd name="T6" fmla="*/ 2147483647 w 416"/>
              <a:gd name="T7" fmla="*/ 2147483647 h 1014"/>
              <a:gd name="T8" fmla="*/ 2147483647 w 416"/>
              <a:gd name="T9" fmla="*/ 2147483647 h 1014"/>
              <a:gd name="T10" fmla="*/ 2147483647 w 416"/>
              <a:gd name="T11" fmla="*/ 2147483647 h 1014"/>
              <a:gd name="T12" fmla="*/ 2147483647 w 416"/>
              <a:gd name="T13" fmla="*/ 2147483647 h 1014"/>
              <a:gd name="T14" fmla="*/ 2147483647 w 416"/>
              <a:gd name="T15" fmla="*/ 2147483647 h 1014"/>
              <a:gd name="T16" fmla="*/ 0 60000 65536"/>
              <a:gd name="T17" fmla="*/ 0 60000 65536"/>
              <a:gd name="T18" fmla="*/ 0 60000 65536"/>
              <a:gd name="T19" fmla="*/ 0 60000 65536"/>
              <a:gd name="T20" fmla="*/ 0 60000 65536"/>
              <a:gd name="T21" fmla="*/ 0 60000 65536"/>
              <a:gd name="T22" fmla="*/ 0 60000 65536"/>
              <a:gd name="T23" fmla="*/ 0 60000 65536"/>
              <a:gd name="T24" fmla="*/ 0 w 416"/>
              <a:gd name="T25" fmla="*/ 0 h 1014"/>
              <a:gd name="T26" fmla="*/ 416 w 416"/>
              <a:gd name="T27" fmla="*/ 1014 h 10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6" h="1014">
                <a:moveTo>
                  <a:pt x="44" y="0"/>
                </a:moveTo>
                <a:cubicBezTo>
                  <a:pt x="89" y="1"/>
                  <a:pt x="135" y="2"/>
                  <a:pt x="164" y="36"/>
                </a:cubicBezTo>
                <a:cubicBezTo>
                  <a:pt x="193" y="70"/>
                  <a:pt x="232" y="136"/>
                  <a:pt x="218" y="204"/>
                </a:cubicBezTo>
                <a:cubicBezTo>
                  <a:pt x="204" y="272"/>
                  <a:pt x="111" y="350"/>
                  <a:pt x="80" y="444"/>
                </a:cubicBezTo>
                <a:cubicBezTo>
                  <a:pt x="49" y="538"/>
                  <a:pt x="0" y="697"/>
                  <a:pt x="32" y="768"/>
                </a:cubicBezTo>
                <a:cubicBezTo>
                  <a:pt x="64" y="839"/>
                  <a:pt x="211" y="847"/>
                  <a:pt x="272" y="870"/>
                </a:cubicBezTo>
                <a:cubicBezTo>
                  <a:pt x="333" y="893"/>
                  <a:pt x="380" y="882"/>
                  <a:pt x="398" y="906"/>
                </a:cubicBezTo>
                <a:cubicBezTo>
                  <a:pt x="416" y="930"/>
                  <a:pt x="398" y="972"/>
                  <a:pt x="380" y="1014"/>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32" name="Freeform 64"/>
          <p:cNvSpPr>
            <a:spLocks/>
          </p:cNvSpPr>
          <p:nvPr/>
        </p:nvSpPr>
        <p:spPr bwMode="auto">
          <a:xfrm>
            <a:off x="5292023" y="3406345"/>
            <a:ext cx="495300" cy="1207294"/>
          </a:xfrm>
          <a:custGeom>
            <a:avLst/>
            <a:gdLst>
              <a:gd name="T0" fmla="*/ 2147483647 w 416"/>
              <a:gd name="T1" fmla="*/ 0 h 1014"/>
              <a:gd name="T2" fmla="*/ 2147483647 w 416"/>
              <a:gd name="T3" fmla="*/ 2147483647 h 1014"/>
              <a:gd name="T4" fmla="*/ 2147483647 w 416"/>
              <a:gd name="T5" fmla="*/ 2147483647 h 1014"/>
              <a:gd name="T6" fmla="*/ 2147483647 w 416"/>
              <a:gd name="T7" fmla="*/ 2147483647 h 1014"/>
              <a:gd name="T8" fmla="*/ 2147483647 w 416"/>
              <a:gd name="T9" fmla="*/ 2147483647 h 1014"/>
              <a:gd name="T10" fmla="*/ 2147483647 w 416"/>
              <a:gd name="T11" fmla="*/ 2147483647 h 1014"/>
              <a:gd name="T12" fmla="*/ 2147483647 w 416"/>
              <a:gd name="T13" fmla="*/ 2147483647 h 1014"/>
              <a:gd name="T14" fmla="*/ 2147483647 w 416"/>
              <a:gd name="T15" fmla="*/ 2147483647 h 1014"/>
              <a:gd name="T16" fmla="*/ 0 60000 65536"/>
              <a:gd name="T17" fmla="*/ 0 60000 65536"/>
              <a:gd name="T18" fmla="*/ 0 60000 65536"/>
              <a:gd name="T19" fmla="*/ 0 60000 65536"/>
              <a:gd name="T20" fmla="*/ 0 60000 65536"/>
              <a:gd name="T21" fmla="*/ 0 60000 65536"/>
              <a:gd name="T22" fmla="*/ 0 60000 65536"/>
              <a:gd name="T23" fmla="*/ 0 60000 65536"/>
              <a:gd name="T24" fmla="*/ 0 w 416"/>
              <a:gd name="T25" fmla="*/ 0 h 1014"/>
              <a:gd name="T26" fmla="*/ 416 w 416"/>
              <a:gd name="T27" fmla="*/ 1014 h 10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6" h="1014">
                <a:moveTo>
                  <a:pt x="44" y="0"/>
                </a:moveTo>
                <a:cubicBezTo>
                  <a:pt x="89" y="1"/>
                  <a:pt x="135" y="2"/>
                  <a:pt x="164" y="36"/>
                </a:cubicBezTo>
                <a:cubicBezTo>
                  <a:pt x="193" y="70"/>
                  <a:pt x="232" y="136"/>
                  <a:pt x="218" y="204"/>
                </a:cubicBezTo>
                <a:cubicBezTo>
                  <a:pt x="204" y="272"/>
                  <a:pt x="111" y="350"/>
                  <a:pt x="80" y="444"/>
                </a:cubicBezTo>
                <a:cubicBezTo>
                  <a:pt x="49" y="538"/>
                  <a:pt x="0" y="697"/>
                  <a:pt x="32" y="768"/>
                </a:cubicBezTo>
                <a:cubicBezTo>
                  <a:pt x="64" y="839"/>
                  <a:pt x="211" y="847"/>
                  <a:pt x="272" y="870"/>
                </a:cubicBezTo>
                <a:cubicBezTo>
                  <a:pt x="333" y="893"/>
                  <a:pt x="380" y="882"/>
                  <a:pt x="398" y="906"/>
                </a:cubicBezTo>
                <a:cubicBezTo>
                  <a:pt x="416" y="930"/>
                  <a:pt x="398" y="972"/>
                  <a:pt x="380" y="1014"/>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33" name="Freeform 65"/>
          <p:cNvSpPr>
            <a:spLocks/>
          </p:cNvSpPr>
          <p:nvPr/>
        </p:nvSpPr>
        <p:spPr bwMode="auto">
          <a:xfrm>
            <a:off x="7416098" y="3406345"/>
            <a:ext cx="495300" cy="1207294"/>
          </a:xfrm>
          <a:custGeom>
            <a:avLst/>
            <a:gdLst>
              <a:gd name="T0" fmla="*/ 2147483647 w 416"/>
              <a:gd name="T1" fmla="*/ 0 h 1014"/>
              <a:gd name="T2" fmla="*/ 2147483647 w 416"/>
              <a:gd name="T3" fmla="*/ 2147483647 h 1014"/>
              <a:gd name="T4" fmla="*/ 2147483647 w 416"/>
              <a:gd name="T5" fmla="*/ 2147483647 h 1014"/>
              <a:gd name="T6" fmla="*/ 2147483647 w 416"/>
              <a:gd name="T7" fmla="*/ 2147483647 h 1014"/>
              <a:gd name="T8" fmla="*/ 2147483647 w 416"/>
              <a:gd name="T9" fmla="*/ 2147483647 h 1014"/>
              <a:gd name="T10" fmla="*/ 2147483647 w 416"/>
              <a:gd name="T11" fmla="*/ 2147483647 h 1014"/>
              <a:gd name="T12" fmla="*/ 2147483647 w 416"/>
              <a:gd name="T13" fmla="*/ 2147483647 h 1014"/>
              <a:gd name="T14" fmla="*/ 2147483647 w 416"/>
              <a:gd name="T15" fmla="*/ 2147483647 h 1014"/>
              <a:gd name="T16" fmla="*/ 0 60000 65536"/>
              <a:gd name="T17" fmla="*/ 0 60000 65536"/>
              <a:gd name="T18" fmla="*/ 0 60000 65536"/>
              <a:gd name="T19" fmla="*/ 0 60000 65536"/>
              <a:gd name="T20" fmla="*/ 0 60000 65536"/>
              <a:gd name="T21" fmla="*/ 0 60000 65536"/>
              <a:gd name="T22" fmla="*/ 0 60000 65536"/>
              <a:gd name="T23" fmla="*/ 0 60000 65536"/>
              <a:gd name="T24" fmla="*/ 0 w 416"/>
              <a:gd name="T25" fmla="*/ 0 h 1014"/>
              <a:gd name="T26" fmla="*/ 416 w 416"/>
              <a:gd name="T27" fmla="*/ 1014 h 10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6" h="1014">
                <a:moveTo>
                  <a:pt x="44" y="0"/>
                </a:moveTo>
                <a:cubicBezTo>
                  <a:pt x="89" y="1"/>
                  <a:pt x="135" y="2"/>
                  <a:pt x="164" y="36"/>
                </a:cubicBezTo>
                <a:cubicBezTo>
                  <a:pt x="193" y="70"/>
                  <a:pt x="232" y="136"/>
                  <a:pt x="218" y="204"/>
                </a:cubicBezTo>
                <a:cubicBezTo>
                  <a:pt x="204" y="272"/>
                  <a:pt x="111" y="350"/>
                  <a:pt x="80" y="444"/>
                </a:cubicBezTo>
                <a:cubicBezTo>
                  <a:pt x="49" y="538"/>
                  <a:pt x="0" y="697"/>
                  <a:pt x="32" y="768"/>
                </a:cubicBezTo>
                <a:cubicBezTo>
                  <a:pt x="64" y="839"/>
                  <a:pt x="211" y="847"/>
                  <a:pt x="272" y="870"/>
                </a:cubicBezTo>
                <a:cubicBezTo>
                  <a:pt x="333" y="893"/>
                  <a:pt x="380" y="882"/>
                  <a:pt x="398" y="906"/>
                </a:cubicBezTo>
                <a:cubicBezTo>
                  <a:pt x="416" y="930"/>
                  <a:pt x="398" y="972"/>
                  <a:pt x="380" y="1014"/>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34" name="Freeform 66"/>
          <p:cNvSpPr>
            <a:spLocks/>
          </p:cNvSpPr>
          <p:nvPr/>
        </p:nvSpPr>
        <p:spPr bwMode="auto">
          <a:xfrm>
            <a:off x="2328559" y="3378960"/>
            <a:ext cx="1001315" cy="1213247"/>
          </a:xfrm>
          <a:custGeom>
            <a:avLst/>
            <a:gdLst>
              <a:gd name="T0" fmla="*/ 2147483647 w 841"/>
              <a:gd name="T1" fmla="*/ 2147483647 h 1107"/>
              <a:gd name="T2" fmla="*/ 2147483647 w 841"/>
              <a:gd name="T3" fmla="*/ 2147483647 h 1107"/>
              <a:gd name="T4" fmla="*/ 2147483647 w 841"/>
              <a:gd name="T5" fmla="*/ 2147483647 h 1107"/>
              <a:gd name="T6" fmla="*/ 2147483647 w 841"/>
              <a:gd name="T7" fmla="*/ 2147483647 h 1107"/>
              <a:gd name="T8" fmla="*/ 2147483647 w 841"/>
              <a:gd name="T9" fmla="*/ 2147483647 h 1107"/>
              <a:gd name="T10" fmla="*/ 2147483647 w 841"/>
              <a:gd name="T11" fmla="*/ 2147483647 h 1107"/>
              <a:gd name="T12" fmla="*/ 2147483647 w 841"/>
              <a:gd name="T13" fmla="*/ 2147483647 h 1107"/>
              <a:gd name="T14" fmla="*/ 0 60000 65536"/>
              <a:gd name="T15" fmla="*/ 0 60000 65536"/>
              <a:gd name="T16" fmla="*/ 0 60000 65536"/>
              <a:gd name="T17" fmla="*/ 0 60000 65536"/>
              <a:gd name="T18" fmla="*/ 0 60000 65536"/>
              <a:gd name="T19" fmla="*/ 0 60000 65536"/>
              <a:gd name="T20" fmla="*/ 0 60000 65536"/>
              <a:gd name="T21" fmla="*/ 0 w 841"/>
              <a:gd name="T22" fmla="*/ 0 h 1107"/>
              <a:gd name="T23" fmla="*/ 841 w 841"/>
              <a:gd name="T24" fmla="*/ 1107 h 1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1" h="1107">
                <a:moveTo>
                  <a:pt x="673" y="21"/>
                </a:moveTo>
                <a:cubicBezTo>
                  <a:pt x="714" y="10"/>
                  <a:pt x="755" y="0"/>
                  <a:pt x="781" y="51"/>
                </a:cubicBezTo>
                <a:cubicBezTo>
                  <a:pt x="807" y="102"/>
                  <a:pt x="841" y="236"/>
                  <a:pt x="829" y="327"/>
                </a:cubicBezTo>
                <a:cubicBezTo>
                  <a:pt x="817" y="418"/>
                  <a:pt x="813" y="536"/>
                  <a:pt x="709" y="597"/>
                </a:cubicBezTo>
                <a:cubicBezTo>
                  <a:pt x="605" y="658"/>
                  <a:pt x="318" y="639"/>
                  <a:pt x="205" y="693"/>
                </a:cubicBezTo>
                <a:cubicBezTo>
                  <a:pt x="92" y="747"/>
                  <a:pt x="62" y="852"/>
                  <a:pt x="31" y="921"/>
                </a:cubicBezTo>
                <a:cubicBezTo>
                  <a:pt x="0" y="990"/>
                  <a:pt x="9" y="1048"/>
                  <a:pt x="19" y="1107"/>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35" name="Freeform 67"/>
          <p:cNvSpPr>
            <a:spLocks/>
          </p:cNvSpPr>
          <p:nvPr/>
        </p:nvSpPr>
        <p:spPr bwMode="auto">
          <a:xfrm>
            <a:off x="4447871" y="3353957"/>
            <a:ext cx="1001315" cy="1213247"/>
          </a:xfrm>
          <a:custGeom>
            <a:avLst/>
            <a:gdLst>
              <a:gd name="T0" fmla="*/ 2147483647 w 841"/>
              <a:gd name="T1" fmla="*/ 2147483647 h 1107"/>
              <a:gd name="T2" fmla="*/ 2147483647 w 841"/>
              <a:gd name="T3" fmla="*/ 2147483647 h 1107"/>
              <a:gd name="T4" fmla="*/ 2147483647 w 841"/>
              <a:gd name="T5" fmla="*/ 2147483647 h 1107"/>
              <a:gd name="T6" fmla="*/ 2147483647 w 841"/>
              <a:gd name="T7" fmla="*/ 2147483647 h 1107"/>
              <a:gd name="T8" fmla="*/ 2147483647 w 841"/>
              <a:gd name="T9" fmla="*/ 2147483647 h 1107"/>
              <a:gd name="T10" fmla="*/ 2147483647 w 841"/>
              <a:gd name="T11" fmla="*/ 2147483647 h 1107"/>
              <a:gd name="T12" fmla="*/ 2147483647 w 841"/>
              <a:gd name="T13" fmla="*/ 2147483647 h 1107"/>
              <a:gd name="T14" fmla="*/ 0 60000 65536"/>
              <a:gd name="T15" fmla="*/ 0 60000 65536"/>
              <a:gd name="T16" fmla="*/ 0 60000 65536"/>
              <a:gd name="T17" fmla="*/ 0 60000 65536"/>
              <a:gd name="T18" fmla="*/ 0 60000 65536"/>
              <a:gd name="T19" fmla="*/ 0 60000 65536"/>
              <a:gd name="T20" fmla="*/ 0 60000 65536"/>
              <a:gd name="T21" fmla="*/ 0 w 841"/>
              <a:gd name="T22" fmla="*/ 0 h 1107"/>
              <a:gd name="T23" fmla="*/ 841 w 841"/>
              <a:gd name="T24" fmla="*/ 1107 h 1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1" h="1107">
                <a:moveTo>
                  <a:pt x="673" y="21"/>
                </a:moveTo>
                <a:cubicBezTo>
                  <a:pt x="714" y="10"/>
                  <a:pt x="755" y="0"/>
                  <a:pt x="781" y="51"/>
                </a:cubicBezTo>
                <a:cubicBezTo>
                  <a:pt x="807" y="102"/>
                  <a:pt x="841" y="236"/>
                  <a:pt x="829" y="327"/>
                </a:cubicBezTo>
                <a:cubicBezTo>
                  <a:pt x="817" y="418"/>
                  <a:pt x="813" y="536"/>
                  <a:pt x="709" y="597"/>
                </a:cubicBezTo>
                <a:cubicBezTo>
                  <a:pt x="605" y="658"/>
                  <a:pt x="318" y="639"/>
                  <a:pt x="205" y="693"/>
                </a:cubicBezTo>
                <a:cubicBezTo>
                  <a:pt x="92" y="747"/>
                  <a:pt x="62" y="852"/>
                  <a:pt x="31" y="921"/>
                </a:cubicBezTo>
                <a:cubicBezTo>
                  <a:pt x="0" y="990"/>
                  <a:pt x="9" y="1048"/>
                  <a:pt x="19" y="1107"/>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36" name="Freeform 68"/>
          <p:cNvSpPr>
            <a:spLocks/>
          </p:cNvSpPr>
          <p:nvPr/>
        </p:nvSpPr>
        <p:spPr bwMode="auto">
          <a:xfrm>
            <a:off x="6567184" y="3357529"/>
            <a:ext cx="1001315" cy="1213247"/>
          </a:xfrm>
          <a:custGeom>
            <a:avLst/>
            <a:gdLst>
              <a:gd name="T0" fmla="*/ 2147483647 w 841"/>
              <a:gd name="T1" fmla="*/ 2147483647 h 1107"/>
              <a:gd name="T2" fmla="*/ 2147483647 w 841"/>
              <a:gd name="T3" fmla="*/ 2147483647 h 1107"/>
              <a:gd name="T4" fmla="*/ 2147483647 w 841"/>
              <a:gd name="T5" fmla="*/ 2147483647 h 1107"/>
              <a:gd name="T6" fmla="*/ 2147483647 w 841"/>
              <a:gd name="T7" fmla="*/ 2147483647 h 1107"/>
              <a:gd name="T8" fmla="*/ 2147483647 w 841"/>
              <a:gd name="T9" fmla="*/ 2147483647 h 1107"/>
              <a:gd name="T10" fmla="*/ 2147483647 w 841"/>
              <a:gd name="T11" fmla="*/ 2147483647 h 1107"/>
              <a:gd name="T12" fmla="*/ 2147483647 w 841"/>
              <a:gd name="T13" fmla="*/ 2147483647 h 1107"/>
              <a:gd name="T14" fmla="*/ 0 60000 65536"/>
              <a:gd name="T15" fmla="*/ 0 60000 65536"/>
              <a:gd name="T16" fmla="*/ 0 60000 65536"/>
              <a:gd name="T17" fmla="*/ 0 60000 65536"/>
              <a:gd name="T18" fmla="*/ 0 60000 65536"/>
              <a:gd name="T19" fmla="*/ 0 60000 65536"/>
              <a:gd name="T20" fmla="*/ 0 60000 65536"/>
              <a:gd name="T21" fmla="*/ 0 w 841"/>
              <a:gd name="T22" fmla="*/ 0 h 1107"/>
              <a:gd name="T23" fmla="*/ 841 w 841"/>
              <a:gd name="T24" fmla="*/ 1107 h 1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1" h="1107">
                <a:moveTo>
                  <a:pt x="673" y="21"/>
                </a:moveTo>
                <a:cubicBezTo>
                  <a:pt x="714" y="10"/>
                  <a:pt x="755" y="0"/>
                  <a:pt x="781" y="51"/>
                </a:cubicBezTo>
                <a:cubicBezTo>
                  <a:pt x="807" y="102"/>
                  <a:pt x="841" y="236"/>
                  <a:pt x="829" y="327"/>
                </a:cubicBezTo>
                <a:cubicBezTo>
                  <a:pt x="817" y="418"/>
                  <a:pt x="813" y="536"/>
                  <a:pt x="709" y="597"/>
                </a:cubicBezTo>
                <a:cubicBezTo>
                  <a:pt x="605" y="658"/>
                  <a:pt x="318" y="639"/>
                  <a:pt x="205" y="693"/>
                </a:cubicBezTo>
                <a:cubicBezTo>
                  <a:pt x="92" y="747"/>
                  <a:pt x="62" y="852"/>
                  <a:pt x="31" y="921"/>
                </a:cubicBezTo>
                <a:cubicBezTo>
                  <a:pt x="0" y="990"/>
                  <a:pt x="9" y="1048"/>
                  <a:pt x="19" y="1107"/>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37" name="Freeform 69"/>
          <p:cNvSpPr>
            <a:spLocks/>
          </p:cNvSpPr>
          <p:nvPr/>
        </p:nvSpPr>
        <p:spPr bwMode="auto">
          <a:xfrm>
            <a:off x="2469052" y="3534932"/>
            <a:ext cx="267890" cy="1121569"/>
          </a:xfrm>
          <a:custGeom>
            <a:avLst/>
            <a:gdLst>
              <a:gd name="T0" fmla="*/ 2147483647 w 249"/>
              <a:gd name="T1" fmla="*/ 2147483647 h 1010"/>
              <a:gd name="T2" fmla="*/ 2147483647 w 249"/>
              <a:gd name="T3" fmla="*/ 2147483647 h 1010"/>
              <a:gd name="T4" fmla="*/ 2147483647 w 249"/>
              <a:gd name="T5" fmla="*/ 2147483647 h 1010"/>
              <a:gd name="T6" fmla="*/ 2147483647 w 249"/>
              <a:gd name="T7" fmla="*/ 2147483647 h 1010"/>
              <a:gd name="T8" fmla="*/ 2147483647 w 249"/>
              <a:gd name="T9" fmla="*/ 2147483647 h 1010"/>
              <a:gd name="T10" fmla="*/ 0 60000 65536"/>
              <a:gd name="T11" fmla="*/ 0 60000 65536"/>
              <a:gd name="T12" fmla="*/ 0 60000 65536"/>
              <a:gd name="T13" fmla="*/ 0 60000 65536"/>
              <a:gd name="T14" fmla="*/ 0 60000 65536"/>
              <a:gd name="T15" fmla="*/ 0 w 249"/>
              <a:gd name="T16" fmla="*/ 0 h 1010"/>
              <a:gd name="T17" fmla="*/ 249 w 249"/>
              <a:gd name="T18" fmla="*/ 1010 h 1010"/>
            </a:gdLst>
            <a:ahLst/>
            <a:cxnLst>
              <a:cxn ang="T10">
                <a:pos x="T0" y="T1"/>
              </a:cxn>
              <a:cxn ang="T11">
                <a:pos x="T2" y="T3"/>
              </a:cxn>
              <a:cxn ang="T12">
                <a:pos x="T4" y="T5"/>
              </a:cxn>
              <a:cxn ang="T13">
                <a:pos x="T6" y="T7"/>
              </a:cxn>
              <a:cxn ang="T14">
                <a:pos x="T8" y="T9"/>
              </a:cxn>
            </a:cxnLst>
            <a:rect l="T15" t="T16" r="T17" b="T18"/>
            <a:pathLst>
              <a:path w="249" h="1010">
                <a:moveTo>
                  <a:pt x="231" y="20"/>
                </a:moveTo>
                <a:cubicBezTo>
                  <a:pt x="178" y="10"/>
                  <a:pt x="125" y="0"/>
                  <a:pt x="87" y="50"/>
                </a:cubicBezTo>
                <a:cubicBezTo>
                  <a:pt x="49" y="100"/>
                  <a:pt x="0" y="220"/>
                  <a:pt x="3" y="320"/>
                </a:cubicBezTo>
                <a:cubicBezTo>
                  <a:pt x="6" y="420"/>
                  <a:pt x="64" y="535"/>
                  <a:pt x="105" y="650"/>
                </a:cubicBezTo>
                <a:cubicBezTo>
                  <a:pt x="146" y="765"/>
                  <a:pt x="197" y="887"/>
                  <a:pt x="249" y="1010"/>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38" name="Freeform 70"/>
          <p:cNvSpPr>
            <a:spLocks/>
          </p:cNvSpPr>
          <p:nvPr/>
        </p:nvSpPr>
        <p:spPr bwMode="auto">
          <a:xfrm>
            <a:off x="4635990" y="3549220"/>
            <a:ext cx="267890" cy="1121569"/>
          </a:xfrm>
          <a:custGeom>
            <a:avLst/>
            <a:gdLst>
              <a:gd name="T0" fmla="*/ 2147483647 w 249"/>
              <a:gd name="T1" fmla="*/ 2147483647 h 1010"/>
              <a:gd name="T2" fmla="*/ 2147483647 w 249"/>
              <a:gd name="T3" fmla="*/ 2147483647 h 1010"/>
              <a:gd name="T4" fmla="*/ 2147483647 w 249"/>
              <a:gd name="T5" fmla="*/ 2147483647 h 1010"/>
              <a:gd name="T6" fmla="*/ 2147483647 w 249"/>
              <a:gd name="T7" fmla="*/ 2147483647 h 1010"/>
              <a:gd name="T8" fmla="*/ 2147483647 w 249"/>
              <a:gd name="T9" fmla="*/ 2147483647 h 1010"/>
              <a:gd name="T10" fmla="*/ 0 60000 65536"/>
              <a:gd name="T11" fmla="*/ 0 60000 65536"/>
              <a:gd name="T12" fmla="*/ 0 60000 65536"/>
              <a:gd name="T13" fmla="*/ 0 60000 65536"/>
              <a:gd name="T14" fmla="*/ 0 60000 65536"/>
              <a:gd name="T15" fmla="*/ 0 w 249"/>
              <a:gd name="T16" fmla="*/ 0 h 1010"/>
              <a:gd name="T17" fmla="*/ 249 w 249"/>
              <a:gd name="T18" fmla="*/ 1010 h 1010"/>
            </a:gdLst>
            <a:ahLst/>
            <a:cxnLst>
              <a:cxn ang="T10">
                <a:pos x="T0" y="T1"/>
              </a:cxn>
              <a:cxn ang="T11">
                <a:pos x="T2" y="T3"/>
              </a:cxn>
              <a:cxn ang="T12">
                <a:pos x="T4" y="T5"/>
              </a:cxn>
              <a:cxn ang="T13">
                <a:pos x="T6" y="T7"/>
              </a:cxn>
              <a:cxn ang="T14">
                <a:pos x="T8" y="T9"/>
              </a:cxn>
            </a:cxnLst>
            <a:rect l="T15" t="T16" r="T17" b="T18"/>
            <a:pathLst>
              <a:path w="249" h="1010">
                <a:moveTo>
                  <a:pt x="231" y="20"/>
                </a:moveTo>
                <a:cubicBezTo>
                  <a:pt x="178" y="10"/>
                  <a:pt x="125" y="0"/>
                  <a:pt x="87" y="50"/>
                </a:cubicBezTo>
                <a:cubicBezTo>
                  <a:pt x="49" y="100"/>
                  <a:pt x="0" y="220"/>
                  <a:pt x="3" y="320"/>
                </a:cubicBezTo>
                <a:cubicBezTo>
                  <a:pt x="6" y="420"/>
                  <a:pt x="64" y="535"/>
                  <a:pt x="105" y="650"/>
                </a:cubicBezTo>
                <a:cubicBezTo>
                  <a:pt x="146" y="765"/>
                  <a:pt x="197" y="887"/>
                  <a:pt x="249" y="1010"/>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39" name="Freeform 71"/>
          <p:cNvSpPr>
            <a:spLocks/>
          </p:cNvSpPr>
          <p:nvPr/>
        </p:nvSpPr>
        <p:spPr bwMode="auto">
          <a:xfrm>
            <a:off x="6755302" y="3558745"/>
            <a:ext cx="267890" cy="1121569"/>
          </a:xfrm>
          <a:custGeom>
            <a:avLst/>
            <a:gdLst>
              <a:gd name="T0" fmla="*/ 2147483647 w 249"/>
              <a:gd name="T1" fmla="*/ 2147483647 h 1010"/>
              <a:gd name="T2" fmla="*/ 2147483647 w 249"/>
              <a:gd name="T3" fmla="*/ 2147483647 h 1010"/>
              <a:gd name="T4" fmla="*/ 2147483647 w 249"/>
              <a:gd name="T5" fmla="*/ 2147483647 h 1010"/>
              <a:gd name="T6" fmla="*/ 2147483647 w 249"/>
              <a:gd name="T7" fmla="*/ 2147483647 h 1010"/>
              <a:gd name="T8" fmla="*/ 2147483647 w 249"/>
              <a:gd name="T9" fmla="*/ 2147483647 h 1010"/>
              <a:gd name="T10" fmla="*/ 0 60000 65536"/>
              <a:gd name="T11" fmla="*/ 0 60000 65536"/>
              <a:gd name="T12" fmla="*/ 0 60000 65536"/>
              <a:gd name="T13" fmla="*/ 0 60000 65536"/>
              <a:gd name="T14" fmla="*/ 0 60000 65536"/>
              <a:gd name="T15" fmla="*/ 0 w 249"/>
              <a:gd name="T16" fmla="*/ 0 h 1010"/>
              <a:gd name="T17" fmla="*/ 249 w 249"/>
              <a:gd name="T18" fmla="*/ 1010 h 1010"/>
            </a:gdLst>
            <a:ahLst/>
            <a:cxnLst>
              <a:cxn ang="T10">
                <a:pos x="T0" y="T1"/>
              </a:cxn>
              <a:cxn ang="T11">
                <a:pos x="T2" y="T3"/>
              </a:cxn>
              <a:cxn ang="T12">
                <a:pos x="T4" y="T5"/>
              </a:cxn>
              <a:cxn ang="T13">
                <a:pos x="T6" y="T7"/>
              </a:cxn>
              <a:cxn ang="T14">
                <a:pos x="T8" y="T9"/>
              </a:cxn>
            </a:cxnLst>
            <a:rect l="T15" t="T16" r="T17" b="T18"/>
            <a:pathLst>
              <a:path w="249" h="1010">
                <a:moveTo>
                  <a:pt x="231" y="20"/>
                </a:moveTo>
                <a:cubicBezTo>
                  <a:pt x="178" y="10"/>
                  <a:pt x="125" y="0"/>
                  <a:pt x="87" y="50"/>
                </a:cubicBezTo>
                <a:cubicBezTo>
                  <a:pt x="49" y="100"/>
                  <a:pt x="0" y="220"/>
                  <a:pt x="3" y="320"/>
                </a:cubicBezTo>
                <a:cubicBezTo>
                  <a:pt x="6" y="420"/>
                  <a:pt x="64" y="535"/>
                  <a:pt x="105" y="650"/>
                </a:cubicBezTo>
                <a:cubicBezTo>
                  <a:pt x="146" y="765"/>
                  <a:pt x="197" y="887"/>
                  <a:pt x="249" y="1010"/>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40" name="Freeform 72"/>
          <p:cNvSpPr>
            <a:spLocks/>
          </p:cNvSpPr>
          <p:nvPr/>
        </p:nvSpPr>
        <p:spPr bwMode="auto">
          <a:xfrm>
            <a:off x="2965542" y="3342050"/>
            <a:ext cx="319088" cy="1385888"/>
          </a:xfrm>
          <a:custGeom>
            <a:avLst/>
            <a:gdLst>
              <a:gd name="T0" fmla="*/ 2147483647 w 268"/>
              <a:gd name="T1" fmla="*/ 2147483647 h 1164"/>
              <a:gd name="T2" fmla="*/ 2147483647 w 268"/>
              <a:gd name="T3" fmla="*/ 2147483647 h 1164"/>
              <a:gd name="T4" fmla="*/ 2147483647 w 268"/>
              <a:gd name="T5" fmla="*/ 2147483647 h 1164"/>
              <a:gd name="T6" fmla="*/ 2147483647 w 268"/>
              <a:gd name="T7" fmla="*/ 2147483647 h 1164"/>
              <a:gd name="T8" fmla="*/ 2147483647 w 268"/>
              <a:gd name="T9" fmla="*/ 2147483647 h 1164"/>
              <a:gd name="T10" fmla="*/ 0 w 268"/>
              <a:gd name="T11" fmla="*/ 2147483647 h 1164"/>
              <a:gd name="T12" fmla="*/ 0 60000 65536"/>
              <a:gd name="T13" fmla="*/ 0 60000 65536"/>
              <a:gd name="T14" fmla="*/ 0 60000 65536"/>
              <a:gd name="T15" fmla="*/ 0 60000 65536"/>
              <a:gd name="T16" fmla="*/ 0 60000 65536"/>
              <a:gd name="T17" fmla="*/ 0 60000 65536"/>
              <a:gd name="T18" fmla="*/ 0 w 268"/>
              <a:gd name="T19" fmla="*/ 0 h 1164"/>
              <a:gd name="T20" fmla="*/ 268 w 268"/>
              <a:gd name="T21" fmla="*/ 1164 h 1164"/>
            </a:gdLst>
            <a:ahLst/>
            <a:cxnLst>
              <a:cxn ang="T12">
                <a:pos x="T0" y="T1"/>
              </a:cxn>
              <a:cxn ang="T13">
                <a:pos x="T2" y="T3"/>
              </a:cxn>
              <a:cxn ang="T14">
                <a:pos x="T4" y="T5"/>
              </a:cxn>
              <a:cxn ang="T15">
                <a:pos x="T6" y="T7"/>
              </a:cxn>
              <a:cxn ang="T16">
                <a:pos x="T8" y="T9"/>
              </a:cxn>
              <a:cxn ang="T17">
                <a:pos x="T10" y="T11"/>
              </a:cxn>
            </a:cxnLst>
            <a:rect l="T18" t="T19" r="T20" b="T21"/>
            <a:pathLst>
              <a:path w="268" h="1164">
                <a:moveTo>
                  <a:pt x="186" y="10"/>
                </a:moveTo>
                <a:cubicBezTo>
                  <a:pt x="217" y="5"/>
                  <a:pt x="248" y="0"/>
                  <a:pt x="258" y="34"/>
                </a:cubicBezTo>
                <a:cubicBezTo>
                  <a:pt x="268" y="68"/>
                  <a:pt x="267" y="139"/>
                  <a:pt x="246" y="214"/>
                </a:cubicBezTo>
                <a:cubicBezTo>
                  <a:pt x="225" y="289"/>
                  <a:pt x="162" y="342"/>
                  <a:pt x="132" y="484"/>
                </a:cubicBezTo>
                <a:cubicBezTo>
                  <a:pt x="102" y="626"/>
                  <a:pt x="88" y="968"/>
                  <a:pt x="66" y="1066"/>
                </a:cubicBezTo>
                <a:cubicBezTo>
                  <a:pt x="44" y="1164"/>
                  <a:pt x="22" y="1118"/>
                  <a:pt x="0" y="1072"/>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41" name="Freeform 73"/>
          <p:cNvSpPr>
            <a:spLocks/>
          </p:cNvSpPr>
          <p:nvPr/>
        </p:nvSpPr>
        <p:spPr bwMode="auto">
          <a:xfrm>
            <a:off x="5094379" y="3346813"/>
            <a:ext cx="319088" cy="1385888"/>
          </a:xfrm>
          <a:custGeom>
            <a:avLst/>
            <a:gdLst>
              <a:gd name="T0" fmla="*/ 2147483647 w 268"/>
              <a:gd name="T1" fmla="*/ 2147483647 h 1164"/>
              <a:gd name="T2" fmla="*/ 2147483647 w 268"/>
              <a:gd name="T3" fmla="*/ 2147483647 h 1164"/>
              <a:gd name="T4" fmla="*/ 2147483647 w 268"/>
              <a:gd name="T5" fmla="*/ 2147483647 h 1164"/>
              <a:gd name="T6" fmla="*/ 2147483647 w 268"/>
              <a:gd name="T7" fmla="*/ 2147483647 h 1164"/>
              <a:gd name="T8" fmla="*/ 2147483647 w 268"/>
              <a:gd name="T9" fmla="*/ 2147483647 h 1164"/>
              <a:gd name="T10" fmla="*/ 0 w 268"/>
              <a:gd name="T11" fmla="*/ 2147483647 h 1164"/>
              <a:gd name="T12" fmla="*/ 0 60000 65536"/>
              <a:gd name="T13" fmla="*/ 0 60000 65536"/>
              <a:gd name="T14" fmla="*/ 0 60000 65536"/>
              <a:gd name="T15" fmla="*/ 0 60000 65536"/>
              <a:gd name="T16" fmla="*/ 0 60000 65536"/>
              <a:gd name="T17" fmla="*/ 0 60000 65536"/>
              <a:gd name="T18" fmla="*/ 0 w 268"/>
              <a:gd name="T19" fmla="*/ 0 h 1164"/>
              <a:gd name="T20" fmla="*/ 268 w 268"/>
              <a:gd name="T21" fmla="*/ 1164 h 1164"/>
            </a:gdLst>
            <a:ahLst/>
            <a:cxnLst>
              <a:cxn ang="T12">
                <a:pos x="T0" y="T1"/>
              </a:cxn>
              <a:cxn ang="T13">
                <a:pos x="T2" y="T3"/>
              </a:cxn>
              <a:cxn ang="T14">
                <a:pos x="T4" y="T5"/>
              </a:cxn>
              <a:cxn ang="T15">
                <a:pos x="T6" y="T7"/>
              </a:cxn>
              <a:cxn ang="T16">
                <a:pos x="T8" y="T9"/>
              </a:cxn>
              <a:cxn ang="T17">
                <a:pos x="T10" y="T11"/>
              </a:cxn>
            </a:cxnLst>
            <a:rect l="T18" t="T19" r="T20" b="T21"/>
            <a:pathLst>
              <a:path w="268" h="1164">
                <a:moveTo>
                  <a:pt x="186" y="10"/>
                </a:moveTo>
                <a:cubicBezTo>
                  <a:pt x="217" y="5"/>
                  <a:pt x="248" y="0"/>
                  <a:pt x="258" y="34"/>
                </a:cubicBezTo>
                <a:cubicBezTo>
                  <a:pt x="268" y="68"/>
                  <a:pt x="267" y="139"/>
                  <a:pt x="246" y="214"/>
                </a:cubicBezTo>
                <a:cubicBezTo>
                  <a:pt x="225" y="289"/>
                  <a:pt x="162" y="342"/>
                  <a:pt x="132" y="484"/>
                </a:cubicBezTo>
                <a:cubicBezTo>
                  <a:pt x="102" y="626"/>
                  <a:pt x="88" y="968"/>
                  <a:pt x="66" y="1066"/>
                </a:cubicBezTo>
                <a:cubicBezTo>
                  <a:pt x="44" y="1164"/>
                  <a:pt x="22" y="1118"/>
                  <a:pt x="0" y="1072"/>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42" name="Freeform 74"/>
          <p:cNvSpPr>
            <a:spLocks/>
          </p:cNvSpPr>
          <p:nvPr/>
        </p:nvSpPr>
        <p:spPr bwMode="auto">
          <a:xfrm>
            <a:off x="7213692" y="3365863"/>
            <a:ext cx="319088" cy="1385888"/>
          </a:xfrm>
          <a:custGeom>
            <a:avLst/>
            <a:gdLst>
              <a:gd name="T0" fmla="*/ 2147483647 w 268"/>
              <a:gd name="T1" fmla="*/ 2147483647 h 1164"/>
              <a:gd name="T2" fmla="*/ 2147483647 w 268"/>
              <a:gd name="T3" fmla="*/ 2147483647 h 1164"/>
              <a:gd name="T4" fmla="*/ 2147483647 w 268"/>
              <a:gd name="T5" fmla="*/ 2147483647 h 1164"/>
              <a:gd name="T6" fmla="*/ 2147483647 w 268"/>
              <a:gd name="T7" fmla="*/ 2147483647 h 1164"/>
              <a:gd name="T8" fmla="*/ 2147483647 w 268"/>
              <a:gd name="T9" fmla="*/ 2147483647 h 1164"/>
              <a:gd name="T10" fmla="*/ 0 w 268"/>
              <a:gd name="T11" fmla="*/ 2147483647 h 1164"/>
              <a:gd name="T12" fmla="*/ 0 60000 65536"/>
              <a:gd name="T13" fmla="*/ 0 60000 65536"/>
              <a:gd name="T14" fmla="*/ 0 60000 65536"/>
              <a:gd name="T15" fmla="*/ 0 60000 65536"/>
              <a:gd name="T16" fmla="*/ 0 60000 65536"/>
              <a:gd name="T17" fmla="*/ 0 60000 65536"/>
              <a:gd name="T18" fmla="*/ 0 w 268"/>
              <a:gd name="T19" fmla="*/ 0 h 1164"/>
              <a:gd name="T20" fmla="*/ 268 w 268"/>
              <a:gd name="T21" fmla="*/ 1164 h 1164"/>
            </a:gdLst>
            <a:ahLst/>
            <a:cxnLst>
              <a:cxn ang="T12">
                <a:pos x="T0" y="T1"/>
              </a:cxn>
              <a:cxn ang="T13">
                <a:pos x="T2" y="T3"/>
              </a:cxn>
              <a:cxn ang="T14">
                <a:pos x="T4" y="T5"/>
              </a:cxn>
              <a:cxn ang="T15">
                <a:pos x="T6" y="T7"/>
              </a:cxn>
              <a:cxn ang="T16">
                <a:pos x="T8" y="T9"/>
              </a:cxn>
              <a:cxn ang="T17">
                <a:pos x="T10" y="T11"/>
              </a:cxn>
            </a:cxnLst>
            <a:rect l="T18" t="T19" r="T20" b="T21"/>
            <a:pathLst>
              <a:path w="268" h="1164">
                <a:moveTo>
                  <a:pt x="186" y="10"/>
                </a:moveTo>
                <a:cubicBezTo>
                  <a:pt x="217" y="5"/>
                  <a:pt x="248" y="0"/>
                  <a:pt x="258" y="34"/>
                </a:cubicBezTo>
                <a:cubicBezTo>
                  <a:pt x="268" y="68"/>
                  <a:pt x="267" y="139"/>
                  <a:pt x="246" y="214"/>
                </a:cubicBezTo>
                <a:cubicBezTo>
                  <a:pt x="225" y="289"/>
                  <a:pt x="162" y="342"/>
                  <a:pt x="132" y="484"/>
                </a:cubicBezTo>
                <a:cubicBezTo>
                  <a:pt x="102" y="626"/>
                  <a:pt x="88" y="968"/>
                  <a:pt x="66" y="1066"/>
                </a:cubicBezTo>
                <a:cubicBezTo>
                  <a:pt x="44" y="1164"/>
                  <a:pt x="22" y="1118"/>
                  <a:pt x="0" y="1072"/>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43" name="Freeform 75"/>
          <p:cNvSpPr>
            <a:spLocks/>
          </p:cNvSpPr>
          <p:nvPr/>
        </p:nvSpPr>
        <p:spPr bwMode="auto">
          <a:xfrm>
            <a:off x="2311889" y="3427776"/>
            <a:ext cx="998934" cy="1143000"/>
          </a:xfrm>
          <a:custGeom>
            <a:avLst/>
            <a:gdLst>
              <a:gd name="T0" fmla="*/ 2147483647 w 719"/>
              <a:gd name="T1" fmla="*/ 0 h 960"/>
              <a:gd name="T2" fmla="*/ 2147483647 w 719"/>
              <a:gd name="T3" fmla="*/ 2147483647 h 960"/>
              <a:gd name="T4" fmla="*/ 2147483647 w 719"/>
              <a:gd name="T5" fmla="*/ 2147483647 h 960"/>
              <a:gd name="T6" fmla="*/ 2147483647 w 719"/>
              <a:gd name="T7" fmla="*/ 2147483647 h 960"/>
              <a:gd name="T8" fmla="*/ 2147483647 w 719"/>
              <a:gd name="T9" fmla="*/ 2147483647 h 960"/>
              <a:gd name="T10" fmla="*/ 2147483647 w 719"/>
              <a:gd name="T11" fmla="*/ 2147483647 h 960"/>
              <a:gd name="T12" fmla="*/ 2147483647 w 719"/>
              <a:gd name="T13" fmla="*/ 2147483647 h 960"/>
              <a:gd name="T14" fmla="*/ 0 60000 65536"/>
              <a:gd name="T15" fmla="*/ 0 60000 65536"/>
              <a:gd name="T16" fmla="*/ 0 60000 65536"/>
              <a:gd name="T17" fmla="*/ 0 60000 65536"/>
              <a:gd name="T18" fmla="*/ 0 60000 65536"/>
              <a:gd name="T19" fmla="*/ 0 60000 65536"/>
              <a:gd name="T20" fmla="*/ 0 60000 65536"/>
              <a:gd name="T21" fmla="*/ 0 w 719"/>
              <a:gd name="T22" fmla="*/ 0 h 960"/>
              <a:gd name="T23" fmla="*/ 719 w 719"/>
              <a:gd name="T24" fmla="*/ 960 h 9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9" h="960">
                <a:moveTo>
                  <a:pt x="161" y="0"/>
                </a:moveTo>
                <a:cubicBezTo>
                  <a:pt x="119" y="8"/>
                  <a:pt x="78" y="17"/>
                  <a:pt x="53" y="66"/>
                </a:cubicBezTo>
                <a:cubicBezTo>
                  <a:pt x="28" y="115"/>
                  <a:pt x="0" y="231"/>
                  <a:pt x="11" y="294"/>
                </a:cubicBezTo>
                <a:cubicBezTo>
                  <a:pt x="22" y="357"/>
                  <a:pt x="44" y="401"/>
                  <a:pt x="119" y="444"/>
                </a:cubicBezTo>
                <a:cubicBezTo>
                  <a:pt x="194" y="487"/>
                  <a:pt x="386" y="497"/>
                  <a:pt x="461" y="552"/>
                </a:cubicBezTo>
                <a:cubicBezTo>
                  <a:pt x="536" y="607"/>
                  <a:pt x="526" y="706"/>
                  <a:pt x="569" y="774"/>
                </a:cubicBezTo>
                <a:cubicBezTo>
                  <a:pt x="612" y="842"/>
                  <a:pt x="665" y="901"/>
                  <a:pt x="719" y="960"/>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44" name="Freeform 76"/>
          <p:cNvSpPr>
            <a:spLocks/>
          </p:cNvSpPr>
          <p:nvPr/>
        </p:nvSpPr>
        <p:spPr bwMode="auto">
          <a:xfrm>
            <a:off x="4469302" y="3424204"/>
            <a:ext cx="998934" cy="1143000"/>
          </a:xfrm>
          <a:custGeom>
            <a:avLst/>
            <a:gdLst>
              <a:gd name="T0" fmla="*/ 2147483647 w 719"/>
              <a:gd name="T1" fmla="*/ 0 h 960"/>
              <a:gd name="T2" fmla="*/ 2147483647 w 719"/>
              <a:gd name="T3" fmla="*/ 2147483647 h 960"/>
              <a:gd name="T4" fmla="*/ 2147483647 w 719"/>
              <a:gd name="T5" fmla="*/ 2147483647 h 960"/>
              <a:gd name="T6" fmla="*/ 2147483647 w 719"/>
              <a:gd name="T7" fmla="*/ 2147483647 h 960"/>
              <a:gd name="T8" fmla="*/ 2147483647 w 719"/>
              <a:gd name="T9" fmla="*/ 2147483647 h 960"/>
              <a:gd name="T10" fmla="*/ 2147483647 w 719"/>
              <a:gd name="T11" fmla="*/ 2147483647 h 960"/>
              <a:gd name="T12" fmla="*/ 2147483647 w 719"/>
              <a:gd name="T13" fmla="*/ 2147483647 h 960"/>
              <a:gd name="T14" fmla="*/ 0 60000 65536"/>
              <a:gd name="T15" fmla="*/ 0 60000 65536"/>
              <a:gd name="T16" fmla="*/ 0 60000 65536"/>
              <a:gd name="T17" fmla="*/ 0 60000 65536"/>
              <a:gd name="T18" fmla="*/ 0 60000 65536"/>
              <a:gd name="T19" fmla="*/ 0 60000 65536"/>
              <a:gd name="T20" fmla="*/ 0 60000 65536"/>
              <a:gd name="T21" fmla="*/ 0 w 719"/>
              <a:gd name="T22" fmla="*/ 0 h 960"/>
              <a:gd name="T23" fmla="*/ 719 w 719"/>
              <a:gd name="T24" fmla="*/ 960 h 9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9" h="960">
                <a:moveTo>
                  <a:pt x="161" y="0"/>
                </a:moveTo>
                <a:cubicBezTo>
                  <a:pt x="119" y="8"/>
                  <a:pt x="78" y="17"/>
                  <a:pt x="53" y="66"/>
                </a:cubicBezTo>
                <a:cubicBezTo>
                  <a:pt x="28" y="115"/>
                  <a:pt x="0" y="231"/>
                  <a:pt x="11" y="294"/>
                </a:cubicBezTo>
                <a:cubicBezTo>
                  <a:pt x="22" y="357"/>
                  <a:pt x="44" y="401"/>
                  <a:pt x="119" y="444"/>
                </a:cubicBezTo>
                <a:cubicBezTo>
                  <a:pt x="194" y="487"/>
                  <a:pt x="386" y="497"/>
                  <a:pt x="461" y="552"/>
                </a:cubicBezTo>
                <a:cubicBezTo>
                  <a:pt x="536" y="607"/>
                  <a:pt x="526" y="706"/>
                  <a:pt x="569" y="774"/>
                </a:cubicBezTo>
                <a:cubicBezTo>
                  <a:pt x="612" y="842"/>
                  <a:pt x="665" y="901"/>
                  <a:pt x="719" y="960"/>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45" name="Freeform 77"/>
          <p:cNvSpPr>
            <a:spLocks/>
          </p:cNvSpPr>
          <p:nvPr/>
        </p:nvSpPr>
        <p:spPr bwMode="auto">
          <a:xfrm>
            <a:off x="6560039" y="3424204"/>
            <a:ext cx="998934" cy="1143000"/>
          </a:xfrm>
          <a:custGeom>
            <a:avLst/>
            <a:gdLst>
              <a:gd name="T0" fmla="*/ 2147483647 w 719"/>
              <a:gd name="T1" fmla="*/ 0 h 960"/>
              <a:gd name="T2" fmla="*/ 2147483647 w 719"/>
              <a:gd name="T3" fmla="*/ 2147483647 h 960"/>
              <a:gd name="T4" fmla="*/ 2147483647 w 719"/>
              <a:gd name="T5" fmla="*/ 2147483647 h 960"/>
              <a:gd name="T6" fmla="*/ 2147483647 w 719"/>
              <a:gd name="T7" fmla="*/ 2147483647 h 960"/>
              <a:gd name="T8" fmla="*/ 2147483647 w 719"/>
              <a:gd name="T9" fmla="*/ 2147483647 h 960"/>
              <a:gd name="T10" fmla="*/ 2147483647 w 719"/>
              <a:gd name="T11" fmla="*/ 2147483647 h 960"/>
              <a:gd name="T12" fmla="*/ 2147483647 w 719"/>
              <a:gd name="T13" fmla="*/ 2147483647 h 960"/>
              <a:gd name="T14" fmla="*/ 0 60000 65536"/>
              <a:gd name="T15" fmla="*/ 0 60000 65536"/>
              <a:gd name="T16" fmla="*/ 0 60000 65536"/>
              <a:gd name="T17" fmla="*/ 0 60000 65536"/>
              <a:gd name="T18" fmla="*/ 0 60000 65536"/>
              <a:gd name="T19" fmla="*/ 0 60000 65536"/>
              <a:gd name="T20" fmla="*/ 0 60000 65536"/>
              <a:gd name="T21" fmla="*/ 0 w 719"/>
              <a:gd name="T22" fmla="*/ 0 h 960"/>
              <a:gd name="T23" fmla="*/ 719 w 719"/>
              <a:gd name="T24" fmla="*/ 960 h 9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9" h="960">
                <a:moveTo>
                  <a:pt x="161" y="0"/>
                </a:moveTo>
                <a:cubicBezTo>
                  <a:pt x="119" y="8"/>
                  <a:pt x="78" y="17"/>
                  <a:pt x="53" y="66"/>
                </a:cubicBezTo>
                <a:cubicBezTo>
                  <a:pt x="28" y="115"/>
                  <a:pt x="0" y="231"/>
                  <a:pt x="11" y="294"/>
                </a:cubicBezTo>
                <a:cubicBezTo>
                  <a:pt x="22" y="357"/>
                  <a:pt x="44" y="401"/>
                  <a:pt x="119" y="444"/>
                </a:cubicBezTo>
                <a:cubicBezTo>
                  <a:pt x="194" y="487"/>
                  <a:pt x="386" y="497"/>
                  <a:pt x="461" y="552"/>
                </a:cubicBezTo>
                <a:cubicBezTo>
                  <a:pt x="536" y="607"/>
                  <a:pt x="526" y="706"/>
                  <a:pt x="569" y="774"/>
                </a:cubicBezTo>
                <a:cubicBezTo>
                  <a:pt x="612" y="842"/>
                  <a:pt x="665" y="901"/>
                  <a:pt x="719" y="960"/>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46" name="Freeform 78"/>
          <p:cNvSpPr>
            <a:spLocks/>
          </p:cNvSpPr>
          <p:nvPr/>
        </p:nvSpPr>
        <p:spPr bwMode="auto">
          <a:xfrm>
            <a:off x="2939349" y="3232514"/>
            <a:ext cx="536972" cy="1326356"/>
          </a:xfrm>
          <a:custGeom>
            <a:avLst/>
            <a:gdLst>
              <a:gd name="T0" fmla="*/ 0 w 415"/>
              <a:gd name="T1" fmla="*/ 2147483647 h 1158"/>
              <a:gd name="T2" fmla="*/ 2147483647 w 415"/>
              <a:gd name="T3" fmla="*/ 2147483647 h 1158"/>
              <a:gd name="T4" fmla="*/ 2147483647 w 415"/>
              <a:gd name="T5" fmla="*/ 2147483647 h 1158"/>
              <a:gd name="T6" fmla="*/ 2147483647 w 415"/>
              <a:gd name="T7" fmla="*/ 2147483647 h 1158"/>
              <a:gd name="T8" fmla="*/ 2147483647 w 415"/>
              <a:gd name="T9" fmla="*/ 2147483647 h 1158"/>
              <a:gd name="T10" fmla="*/ 2147483647 w 415"/>
              <a:gd name="T11" fmla="*/ 2147483647 h 1158"/>
              <a:gd name="T12" fmla="*/ 2147483647 w 415"/>
              <a:gd name="T13" fmla="*/ 2147483647 h 1158"/>
              <a:gd name="T14" fmla="*/ 2147483647 w 415"/>
              <a:gd name="T15" fmla="*/ 2147483647 h 1158"/>
              <a:gd name="T16" fmla="*/ 0 60000 65536"/>
              <a:gd name="T17" fmla="*/ 0 60000 65536"/>
              <a:gd name="T18" fmla="*/ 0 60000 65536"/>
              <a:gd name="T19" fmla="*/ 0 60000 65536"/>
              <a:gd name="T20" fmla="*/ 0 60000 65536"/>
              <a:gd name="T21" fmla="*/ 0 60000 65536"/>
              <a:gd name="T22" fmla="*/ 0 60000 65536"/>
              <a:gd name="T23" fmla="*/ 0 60000 65536"/>
              <a:gd name="T24" fmla="*/ 0 w 415"/>
              <a:gd name="T25" fmla="*/ 0 h 1158"/>
              <a:gd name="T26" fmla="*/ 415 w 415"/>
              <a:gd name="T27" fmla="*/ 1158 h 1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5" h="1158">
                <a:moveTo>
                  <a:pt x="0" y="48"/>
                </a:moveTo>
                <a:cubicBezTo>
                  <a:pt x="45" y="24"/>
                  <a:pt x="90" y="0"/>
                  <a:pt x="150" y="12"/>
                </a:cubicBezTo>
                <a:cubicBezTo>
                  <a:pt x="210" y="24"/>
                  <a:pt x="318" y="68"/>
                  <a:pt x="360" y="120"/>
                </a:cubicBezTo>
                <a:cubicBezTo>
                  <a:pt x="402" y="172"/>
                  <a:pt x="415" y="247"/>
                  <a:pt x="402" y="324"/>
                </a:cubicBezTo>
                <a:cubicBezTo>
                  <a:pt x="389" y="401"/>
                  <a:pt x="333" y="503"/>
                  <a:pt x="282" y="582"/>
                </a:cubicBezTo>
                <a:cubicBezTo>
                  <a:pt x="231" y="661"/>
                  <a:pt x="126" y="715"/>
                  <a:pt x="96" y="798"/>
                </a:cubicBezTo>
                <a:cubicBezTo>
                  <a:pt x="66" y="881"/>
                  <a:pt x="49" y="1020"/>
                  <a:pt x="102" y="1080"/>
                </a:cubicBezTo>
                <a:cubicBezTo>
                  <a:pt x="155" y="1140"/>
                  <a:pt x="284" y="1149"/>
                  <a:pt x="414" y="1158"/>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47" name="Freeform 79"/>
          <p:cNvSpPr>
            <a:spLocks/>
          </p:cNvSpPr>
          <p:nvPr/>
        </p:nvSpPr>
        <p:spPr bwMode="auto">
          <a:xfrm>
            <a:off x="5068186" y="3240848"/>
            <a:ext cx="536972" cy="1326356"/>
          </a:xfrm>
          <a:custGeom>
            <a:avLst/>
            <a:gdLst>
              <a:gd name="T0" fmla="*/ 0 w 415"/>
              <a:gd name="T1" fmla="*/ 2147483647 h 1158"/>
              <a:gd name="T2" fmla="*/ 2147483647 w 415"/>
              <a:gd name="T3" fmla="*/ 2147483647 h 1158"/>
              <a:gd name="T4" fmla="*/ 2147483647 w 415"/>
              <a:gd name="T5" fmla="*/ 2147483647 h 1158"/>
              <a:gd name="T6" fmla="*/ 2147483647 w 415"/>
              <a:gd name="T7" fmla="*/ 2147483647 h 1158"/>
              <a:gd name="T8" fmla="*/ 2147483647 w 415"/>
              <a:gd name="T9" fmla="*/ 2147483647 h 1158"/>
              <a:gd name="T10" fmla="*/ 2147483647 w 415"/>
              <a:gd name="T11" fmla="*/ 2147483647 h 1158"/>
              <a:gd name="T12" fmla="*/ 2147483647 w 415"/>
              <a:gd name="T13" fmla="*/ 2147483647 h 1158"/>
              <a:gd name="T14" fmla="*/ 2147483647 w 415"/>
              <a:gd name="T15" fmla="*/ 2147483647 h 1158"/>
              <a:gd name="T16" fmla="*/ 0 60000 65536"/>
              <a:gd name="T17" fmla="*/ 0 60000 65536"/>
              <a:gd name="T18" fmla="*/ 0 60000 65536"/>
              <a:gd name="T19" fmla="*/ 0 60000 65536"/>
              <a:gd name="T20" fmla="*/ 0 60000 65536"/>
              <a:gd name="T21" fmla="*/ 0 60000 65536"/>
              <a:gd name="T22" fmla="*/ 0 60000 65536"/>
              <a:gd name="T23" fmla="*/ 0 60000 65536"/>
              <a:gd name="T24" fmla="*/ 0 w 415"/>
              <a:gd name="T25" fmla="*/ 0 h 1158"/>
              <a:gd name="T26" fmla="*/ 415 w 415"/>
              <a:gd name="T27" fmla="*/ 1158 h 1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5" h="1158">
                <a:moveTo>
                  <a:pt x="0" y="48"/>
                </a:moveTo>
                <a:cubicBezTo>
                  <a:pt x="45" y="24"/>
                  <a:pt x="90" y="0"/>
                  <a:pt x="150" y="12"/>
                </a:cubicBezTo>
                <a:cubicBezTo>
                  <a:pt x="210" y="24"/>
                  <a:pt x="318" y="68"/>
                  <a:pt x="360" y="120"/>
                </a:cubicBezTo>
                <a:cubicBezTo>
                  <a:pt x="402" y="172"/>
                  <a:pt x="415" y="247"/>
                  <a:pt x="402" y="324"/>
                </a:cubicBezTo>
                <a:cubicBezTo>
                  <a:pt x="389" y="401"/>
                  <a:pt x="333" y="503"/>
                  <a:pt x="282" y="582"/>
                </a:cubicBezTo>
                <a:cubicBezTo>
                  <a:pt x="231" y="661"/>
                  <a:pt x="126" y="715"/>
                  <a:pt x="96" y="798"/>
                </a:cubicBezTo>
                <a:cubicBezTo>
                  <a:pt x="66" y="881"/>
                  <a:pt x="49" y="1020"/>
                  <a:pt x="102" y="1080"/>
                </a:cubicBezTo>
                <a:cubicBezTo>
                  <a:pt x="155" y="1140"/>
                  <a:pt x="284" y="1149"/>
                  <a:pt x="414" y="1158"/>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sp>
        <p:nvSpPr>
          <p:cNvPr id="2388048" name="Freeform 80"/>
          <p:cNvSpPr>
            <a:spLocks/>
          </p:cNvSpPr>
          <p:nvPr/>
        </p:nvSpPr>
        <p:spPr bwMode="auto">
          <a:xfrm>
            <a:off x="7164877" y="3240848"/>
            <a:ext cx="583406" cy="1326356"/>
          </a:xfrm>
          <a:custGeom>
            <a:avLst/>
            <a:gdLst>
              <a:gd name="T0" fmla="*/ 0 w 415"/>
              <a:gd name="T1" fmla="*/ 2147483647 h 1158"/>
              <a:gd name="T2" fmla="*/ 2147483647 w 415"/>
              <a:gd name="T3" fmla="*/ 2147483647 h 1158"/>
              <a:gd name="T4" fmla="*/ 2147483647 w 415"/>
              <a:gd name="T5" fmla="*/ 2147483647 h 1158"/>
              <a:gd name="T6" fmla="*/ 2147483647 w 415"/>
              <a:gd name="T7" fmla="*/ 2147483647 h 1158"/>
              <a:gd name="T8" fmla="*/ 2147483647 w 415"/>
              <a:gd name="T9" fmla="*/ 2147483647 h 1158"/>
              <a:gd name="T10" fmla="*/ 2147483647 w 415"/>
              <a:gd name="T11" fmla="*/ 2147483647 h 1158"/>
              <a:gd name="T12" fmla="*/ 2147483647 w 415"/>
              <a:gd name="T13" fmla="*/ 2147483647 h 1158"/>
              <a:gd name="T14" fmla="*/ 2147483647 w 415"/>
              <a:gd name="T15" fmla="*/ 2147483647 h 1158"/>
              <a:gd name="T16" fmla="*/ 0 60000 65536"/>
              <a:gd name="T17" fmla="*/ 0 60000 65536"/>
              <a:gd name="T18" fmla="*/ 0 60000 65536"/>
              <a:gd name="T19" fmla="*/ 0 60000 65536"/>
              <a:gd name="T20" fmla="*/ 0 60000 65536"/>
              <a:gd name="T21" fmla="*/ 0 60000 65536"/>
              <a:gd name="T22" fmla="*/ 0 60000 65536"/>
              <a:gd name="T23" fmla="*/ 0 60000 65536"/>
              <a:gd name="T24" fmla="*/ 0 w 415"/>
              <a:gd name="T25" fmla="*/ 0 h 1158"/>
              <a:gd name="T26" fmla="*/ 415 w 415"/>
              <a:gd name="T27" fmla="*/ 1158 h 1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5" h="1158">
                <a:moveTo>
                  <a:pt x="0" y="48"/>
                </a:moveTo>
                <a:cubicBezTo>
                  <a:pt x="45" y="24"/>
                  <a:pt x="90" y="0"/>
                  <a:pt x="150" y="12"/>
                </a:cubicBezTo>
                <a:cubicBezTo>
                  <a:pt x="210" y="24"/>
                  <a:pt x="318" y="68"/>
                  <a:pt x="360" y="120"/>
                </a:cubicBezTo>
                <a:cubicBezTo>
                  <a:pt x="402" y="172"/>
                  <a:pt x="415" y="247"/>
                  <a:pt x="402" y="324"/>
                </a:cubicBezTo>
                <a:cubicBezTo>
                  <a:pt x="389" y="401"/>
                  <a:pt x="333" y="503"/>
                  <a:pt x="282" y="582"/>
                </a:cubicBezTo>
                <a:cubicBezTo>
                  <a:pt x="231" y="661"/>
                  <a:pt x="126" y="715"/>
                  <a:pt x="96" y="798"/>
                </a:cubicBezTo>
                <a:cubicBezTo>
                  <a:pt x="66" y="881"/>
                  <a:pt x="49" y="1020"/>
                  <a:pt x="102" y="1080"/>
                </a:cubicBezTo>
                <a:cubicBezTo>
                  <a:pt x="155" y="1140"/>
                  <a:pt x="284" y="1149"/>
                  <a:pt x="414" y="1158"/>
                </a:cubicBezTo>
              </a:path>
            </a:pathLst>
          </a:custGeom>
          <a:noFill/>
          <a:ln w="8890">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68493" tIns="34245" rIns="68493" bIns="34245"/>
          <a:lstStyle/>
          <a:p>
            <a:endParaRPr lang="bg-BG" sz="1350"/>
          </a:p>
        </p:txBody>
      </p:sp>
      <p:pic>
        <p:nvPicPr>
          <p:cNvPr id="2388049" name="Picture 8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39461" y="1639457"/>
            <a:ext cx="1183481" cy="197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8050" name="Picture 8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13380" y="1493011"/>
            <a:ext cx="2026444" cy="194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8051" name="Picture 8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68248" y="1759711"/>
            <a:ext cx="1909763" cy="163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8052" name="Picture 8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20875289">
            <a:off x="3702540" y="1681129"/>
            <a:ext cx="883444"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8053" name="Picture 8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03667" y="1489439"/>
            <a:ext cx="3389710" cy="193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8054" name="Picture 8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78577" y="1508488"/>
            <a:ext cx="2047875" cy="187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8055" name="Picture 8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64652" y="1845435"/>
            <a:ext cx="1885950" cy="169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8056" name="Picture 8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82174" y="1837101"/>
            <a:ext cx="2197894"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8057" name="Picture 8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479689">
            <a:off x="4953886" y="1315607"/>
            <a:ext cx="1348979" cy="223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8058" name="Picture 9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00008" y="1496582"/>
            <a:ext cx="2121694" cy="189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8059" name="Picture 9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12264" y="1573973"/>
            <a:ext cx="713184" cy="184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915" name="Group 92"/>
          <p:cNvGrpSpPr>
            <a:grpSpLocks/>
          </p:cNvGrpSpPr>
          <p:nvPr/>
        </p:nvGrpSpPr>
        <p:grpSpPr bwMode="auto">
          <a:xfrm>
            <a:off x="4591936" y="4167154"/>
            <a:ext cx="747713" cy="653653"/>
            <a:chOff x="2798" y="3489"/>
            <a:chExt cx="628" cy="549"/>
          </a:xfrm>
        </p:grpSpPr>
        <p:sp>
          <p:nvSpPr>
            <p:cNvPr id="35922" name="AutoShape 93"/>
            <p:cNvSpPr>
              <a:spLocks noChangeArrowheads="1"/>
            </p:cNvSpPr>
            <p:nvPr/>
          </p:nvSpPr>
          <p:spPr bwMode="auto">
            <a:xfrm>
              <a:off x="2887" y="3489"/>
              <a:ext cx="447" cy="187"/>
            </a:xfrm>
            <a:prstGeom prst="flowChartAlternateProcess">
              <a:avLst/>
            </a:prstGeom>
            <a:gradFill rotWithShape="1">
              <a:gsLst>
                <a:gs pos="0">
                  <a:srgbClr val="5E97BA"/>
                </a:gs>
                <a:gs pos="100000">
                  <a:srgbClr val="22456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3000"/>
                </a:spcBef>
                <a:buBlip>
                  <a:blip r:embed="rId3"/>
                </a:buBlip>
                <a:defRPr sz="2200">
                  <a:solidFill>
                    <a:schemeClr val="tx1"/>
                  </a:solidFill>
                  <a:latin typeface="Arial" panose="020B0604020202020204" pitchFamily="34" charset="0"/>
                  <a:cs typeface="Arial" panose="020B0604020202020204" pitchFamily="34" charset="0"/>
                </a:defRPr>
              </a:lvl1pPr>
              <a:lvl2pPr marL="742950" indent="-28575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825" b="1">
                  <a:solidFill>
                    <a:schemeClr val="bg1"/>
                  </a:solidFill>
                </a:rPr>
                <a:t>UK</a:t>
              </a:r>
            </a:p>
          </p:txBody>
        </p:sp>
        <p:pic>
          <p:nvPicPr>
            <p:cNvPr id="35923" name="Picture 94" descr="Picture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798" y="3754"/>
              <a:ext cx="62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916" name="Text Box 95"/>
          <p:cNvSpPr txBox="1">
            <a:spLocks noChangeArrowheads="1"/>
          </p:cNvSpPr>
          <p:nvPr/>
        </p:nvSpPr>
        <p:spPr bwMode="auto">
          <a:xfrm rot="16200000">
            <a:off x="944185" y="4390880"/>
            <a:ext cx="973489" cy="25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68493" tIns="34245" rIns="68493" bIns="34245">
            <a:spAutoFit/>
          </a:bodyPr>
          <a:lstStyle>
            <a:lvl1pPr marL="342900" indent="-342900" eaLnBrk="0" hangingPunct="0">
              <a:spcBef>
                <a:spcPts val="3000"/>
              </a:spcBef>
              <a:buBlip>
                <a:blip r:embed="rId3"/>
              </a:buBlip>
              <a:defRPr sz="2200">
                <a:solidFill>
                  <a:schemeClr val="tx1"/>
                </a:solidFill>
                <a:latin typeface="Arial" panose="020B0604020202020204" pitchFamily="34" charset="0"/>
                <a:cs typeface="Arial" panose="020B0604020202020204" pitchFamily="34" charset="0"/>
              </a:defRPr>
            </a:lvl1pPr>
            <a:lvl2pPr marL="742950" indent="-28575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8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20000"/>
              </a:spcBef>
              <a:buSzPct val="85000"/>
              <a:buFontTx/>
              <a:buNone/>
            </a:pPr>
            <a:r>
              <a:rPr lang="en-US" altLang="en-US" sz="1200" b="1">
                <a:solidFill>
                  <a:srgbClr val="364E60"/>
                </a:solidFill>
                <a:latin typeface="Verdana" panose="020B0604030504040204" pitchFamily="34" charset="0"/>
              </a:rPr>
              <a:t>COUNTRY</a:t>
            </a:r>
          </a:p>
        </p:txBody>
      </p:sp>
      <p:sp>
        <p:nvSpPr>
          <p:cNvPr id="35917" name="Title 95"/>
          <p:cNvSpPr>
            <a:spLocks noGrp="1"/>
          </p:cNvSpPr>
          <p:nvPr>
            <p:ph type="title"/>
          </p:nvPr>
        </p:nvSpPr>
        <p:spPr/>
        <p:txBody>
          <a:bodyPr/>
          <a:lstStyle/>
          <a:p>
            <a:r>
              <a:rPr lang="en-US" altLang="en-US" dirty="0"/>
              <a:t>The global challenges are even greater  </a:t>
            </a:r>
          </a:p>
        </p:txBody>
      </p:sp>
      <p:grpSp>
        <p:nvGrpSpPr>
          <p:cNvPr id="35918" name="Group 1"/>
          <p:cNvGrpSpPr>
            <a:grpSpLocks/>
          </p:cNvGrpSpPr>
          <p:nvPr/>
        </p:nvGrpSpPr>
        <p:grpSpPr bwMode="auto">
          <a:xfrm>
            <a:off x="3797789" y="1688273"/>
            <a:ext cx="503634" cy="204788"/>
            <a:chOff x="1263285" y="2815355"/>
            <a:chExt cx="1389063" cy="565150"/>
          </a:xfrm>
        </p:grpSpPr>
        <p:pic>
          <p:nvPicPr>
            <p:cNvPr id="35920" name="Picture 67" descr="frame"/>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263285" y="2815355"/>
              <a:ext cx="13890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21" name="Picture 4" descr="http://www.gilbarcorsuc.com/images/RP-Logo_2in.gif"/>
            <p:cNvPicPr>
              <a:picLocks noChangeAspect="1" noChangeArrowheads="1"/>
            </p:cNvPicPr>
            <p:nvPr/>
          </p:nvPicPr>
          <p:blipFill>
            <a:blip r:embed="rId29" cstate="print">
              <a:extLst>
                <a:ext uri="{28A0092B-C50C-407E-A947-70E740481C1C}">
                  <a14:useLocalDpi xmlns:a14="http://schemas.microsoft.com/office/drawing/2010/main" val="0"/>
                </a:ext>
              </a:extLst>
            </a:blip>
            <a:srcRect l="6688" t="22626" r="6645" b="24278"/>
            <a:stretch>
              <a:fillRect/>
            </a:stretch>
          </p:blipFill>
          <p:spPr bwMode="auto">
            <a:xfrm>
              <a:off x="1359462" y="2945168"/>
              <a:ext cx="1205714" cy="21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 name="Picture 103"/>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27549924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388010"/>
                                        </p:tgtEl>
                                        <p:attrNameLst>
                                          <p:attrName>style.visibility</p:attrName>
                                        </p:attrNameLst>
                                      </p:cBhvr>
                                      <p:to>
                                        <p:strVal val="visible"/>
                                      </p:to>
                                    </p:set>
                                    <p:animEffect transition="in" filter="wipe(down)">
                                      <p:cBhvr>
                                        <p:cTn id="7" dur="800"/>
                                        <p:tgtEl>
                                          <p:spTgt spid="2388010"/>
                                        </p:tgtEl>
                                      </p:cBhvr>
                                    </p:animEffect>
                                  </p:childTnLst>
                                </p:cTn>
                              </p:par>
                              <p:par>
                                <p:cTn id="8" presetID="22" presetClass="entr" presetSubtype="4" fill="hold" nodeType="withEffect">
                                  <p:stCondLst>
                                    <p:cond delay="1600"/>
                                  </p:stCondLst>
                                  <p:childTnLst>
                                    <p:set>
                                      <p:cBhvr>
                                        <p:cTn id="9" dur="1" fill="hold">
                                          <p:stCondLst>
                                            <p:cond delay="0"/>
                                          </p:stCondLst>
                                        </p:cTn>
                                        <p:tgtEl>
                                          <p:spTgt spid="2388011"/>
                                        </p:tgtEl>
                                        <p:attrNameLst>
                                          <p:attrName>style.visibility</p:attrName>
                                        </p:attrNameLst>
                                      </p:cBhvr>
                                      <p:to>
                                        <p:strVal val="visible"/>
                                      </p:to>
                                    </p:set>
                                    <p:animEffect transition="in" filter="wipe(down)">
                                      <p:cBhvr>
                                        <p:cTn id="10" dur="500"/>
                                        <p:tgtEl>
                                          <p:spTgt spid="2388011"/>
                                        </p:tgtEl>
                                      </p:cBhvr>
                                    </p:animEffect>
                                  </p:childTnLst>
                                </p:cTn>
                              </p:par>
                              <p:par>
                                <p:cTn id="11" presetID="22" presetClass="entr" presetSubtype="4" fill="hold" nodeType="withEffect">
                                  <p:stCondLst>
                                    <p:cond delay="1600"/>
                                  </p:stCondLst>
                                  <p:childTnLst>
                                    <p:set>
                                      <p:cBhvr>
                                        <p:cTn id="12" dur="1" fill="hold">
                                          <p:stCondLst>
                                            <p:cond delay="0"/>
                                          </p:stCondLst>
                                        </p:cTn>
                                        <p:tgtEl>
                                          <p:spTgt spid="2388012"/>
                                        </p:tgtEl>
                                        <p:attrNameLst>
                                          <p:attrName>style.visibility</p:attrName>
                                        </p:attrNameLst>
                                      </p:cBhvr>
                                      <p:to>
                                        <p:strVal val="visible"/>
                                      </p:to>
                                    </p:set>
                                    <p:animEffect transition="in" filter="wipe(down)">
                                      <p:cBhvr>
                                        <p:cTn id="13" dur="500"/>
                                        <p:tgtEl>
                                          <p:spTgt spid="2388012"/>
                                        </p:tgtEl>
                                      </p:cBhvr>
                                    </p:animEffect>
                                  </p:childTnLst>
                                </p:cTn>
                              </p:par>
                              <p:par>
                                <p:cTn id="14" presetID="22" presetClass="entr" presetSubtype="4" fill="hold" nodeType="withEffect">
                                  <p:stCondLst>
                                    <p:cond delay="100"/>
                                  </p:stCondLst>
                                  <p:childTnLst>
                                    <p:set>
                                      <p:cBhvr>
                                        <p:cTn id="15" dur="1" fill="hold">
                                          <p:stCondLst>
                                            <p:cond delay="0"/>
                                          </p:stCondLst>
                                        </p:cTn>
                                        <p:tgtEl>
                                          <p:spTgt spid="2388013"/>
                                        </p:tgtEl>
                                        <p:attrNameLst>
                                          <p:attrName>style.visibility</p:attrName>
                                        </p:attrNameLst>
                                      </p:cBhvr>
                                      <p:to>
                                        <p:strVal val="visible"/>
                                      </p:to>
                                    </p:set>
                                    <p:animEffect transition="in" filter="wipe(down)">
                                      <p:cBhvr>
                                        <p:cTn id="16" dur="500"/>
                                        <p:tgtEl>
                                          <p:spTgt spid="2388013"/>
                                        </p:tgtEl>
                                      </p:cBhvr>
                                    </p:animEffect>
                                  </p:childTnLst>
                                </p:cTn>
                              </p:par>
                              <p:par>
                                <p:cTn id="17" presetID="22" presetClass="entr" presetSubtype="4" fill="hold" nodeType="withEffect">
                                  <p:stCondLst>
                                    <p:cond delay="700"/>
                                  </p:stCondLst>
                                  <p:childTnLst>
                                    <p:set>
                                      <p:cBhvr>
                                        <p:cTn id="18" dur="1" fill="hold">
                                          <p:stCondLst>
                                            <p:cond delay="0"/>
                                          </p:stCondLst>
                                        </p:cTn>
                                        <p:tgtEl>
                                          <p:spTgt spid="2388014"/>
                                        </p:tgtEl>
                                        <p:attrNameLst>
                                          <p:attrName>style.visibility</p:attrName>
                                        </p:attrNameLst>
                                      </p:cBhvr>
                                      <p:to>
                                        <p:strVal val="visible"/>
                                      </p:to>
                                    </p:set>
                                    <p:animEffect transition="in" filter="wipe(down)">
                                      <p:cBhvr>
                                        <p:cTn id="19" dur="900"/>
                                        <p:tgtEl>
                                          <p:spTgt spid="2388014"/>
                                        </p:tgtEl>
                                      </p:cBhvr>
                                    </p:animEffect>
                                  </p:childTnLst>
                                </p:cTn>
                              </p:par>
                              <p:par>
                                <p:cTn id="20" presetID="22" presetClass="entr" presetSubtype="4" fill="hold" nodeType="withEffect">
                                  <p:stCondLst>
                                    <p:cond delay="400"/>
                                  </p:stCondLst>
                                  <p:childTnLst>
                                    <p:set>
                                      <p:cBhvr>
                                        <p:cTn id="21" dur="1" fill="hold">
                                          <p:stCondLst>
                                            <p:cond delay="0"/>
                                          </p:stCondLst>
                                        </p:cTn>
                                        <p:tgtEl>
                                          <p:spTgt spid="2388015"/>
                                        </p:tgtEl>
                                        <p:attrNameLst>
                                          <p:attrName>style.visibility</p:attrName>
                                        </p:attrNameLst>
                                      </p:cBhvr>
                                      <p:to>
                                        <p:strVal val="visible"/>
                                      </p:to>
                                    </p:set>
                                    <p:animEffect transition="in" filter="wipe(down)">
                                      <p:cBhvr>
                                        <p:cTn id="22" dur="800"/>
                                        <p:tgtEl>
                                          <p:spTgt spid="2388015"/>
                                        </p:tgtEl>
                                      </p:cBhvr>
                                    </p:animEffect>
                                  </p:childTnLst>
                                </p:cTn>
                              </p:par>
                              <p:par>
                                <p:cTn id="23" presetID="22" presetClass="entr" presetSubtype="4" fill="hold" nodeType="withEffect">
                                  <p:stCondLst>
                                    <p:cond delay="400"/>
                                  </p:stCondLst>
                                  <p:childTnLst>
                                    <p:set>
                                      <p:cBhvr>
                                        <p:cTn id="24" dur="1" fill="hold">
                                          <p:stCondLst>
                                            <p:cond delay="0"/>
                                          </p:stCondLst>
                                        </p:cTn>
                                        <p:tgtEl>
                                          <p:spTgt spid="2388016"/>
                                        </p:tgtEl>
                                        <p:attrNameLst>
                                          <p:attrName>style.visibility</p:attrName>
                                        </p:attrNameLst>
                                      </p:cBhvr>
                                      <p:to>
                                        <p:strVal val="visible"/>
                                      </p:to>
                                    </p:set>
                                    <p:animEffect transition="in" filter="wipe(down)">
                                      <p:cBhvr>
                                        <p:cTn id="25" dur="800"/>
                                        <p:tgtEl>
                                          <p:spTgt spid="2388016"/>
                                        </p:tgtEl>
                                      </p:cBhvr>
                                    </p:animEffect>
                                  </p:childTnLst>
                                </p:cTn>
                              </p:par>
                              <p:par>
                                <p:cTn id="26" presetID="22" presetClass="entr" presetSubtype="4" fill="hold" nodeType="withEffect">
                                  <p:stCondLst>
                                    <p:cond delay="400"/>
                                  </p:stCondLst>
                                  <p:childTnLst>
                                    <p:set>
                                      <p:cBhvr>
                                        <p:cTn id="27" dur="1" fill="hold">
                                          <p:stCondLst>
                                            <p:cond delay="0"/>
                                          </p:stCondLst>
                                        </p:cTn>
                                        <p:tgtEl>
                                          <p:spTgt spid="2388017"/>
                                        </p:tgtEl>
                                        <p:attrNameLst>
                                          <p:attrName>style.visibility</p:attrName>
                                        </p:attrNameLst>
                                      </p:cBhvr>
                                      <p:to>
                                        <p:strVal val="visible"/>
                                      </p:to>
                                    </p:set>
                                    <p:animEffect transition="in" filter="wipe(down)">
                                      <p:cBhvr>
                                        <p:cTn id="28" dur="500"/>
                                        <p:tgtEl>
                                          <p:spTgt spid="2388017"/>
                                        </p:tgtEl>
                                      </p:cBhvr>
                                    </p:animEffect>
                                  </p:childTnLst>
                                </p:cTn>
                              </p:par>
                              <p:par>
                                <p:cTn id="29" presetID="22" presetClass="entr" presetSubtype="4" fill="hold" nodeType="withEffect">
                                  <p:stCondLst>
                                    <p:cond delay="400"/>
                                  </p:stCondLst>
                                  <p:childTnLst>
                                    <p:set>
                                      <p:cBhvr>
                                        <p:cTn id="30" dur="1" fill="hold">
                                          <p:stCondLst>
                                            <p:cond delay="0"/>
                                          </p:stCondLst>
                                        </p:cTn>
                                        <p:tgtEl>
                                          <p:spTgt spid="2388018"/>
                                        </p:tgtEl>
                                        <p:attrNameLst>
                                          <p:attrName>style.visibility</p:attrName>
                                        </p:attrNameLst>
                                      </p:cBhvr>
                                      <p:to>
                                        <p:strVal val="visible"/>
                                      </p:to>
                                    </p:set>
                                    <p:animEffect transition="in" filter="wipe(down)">
                                      <p:cBhvr>
                                        <p:cTn id="31" dur="500"/>
                                        <p:tgtEl>
                                          <p:spTgt spid="2388018"/>
                                        </p:tgtEl>
                                      </p:cBhvr>
                                    </p:animEffect>
                                  </p:childTnLst>
                                </p:cTn>
                              </p:par>
                              <p:par>
                                <p:cTn id="32" presetID="22" presetClass="entr" presetSubtype="4" fill="hold" nodeType="withEffect">
                                  <p:stCondLst>
                                    <p:cond delay="1600"/>
                                  </p:stCondLst>
                                  <p:childTnLst>
                                    <p:set>
                                      <p:cBhvr>
                                        <p:cTn id="33" dur="1" fill="hold">
                                          <p:stCondLst>
                                            <p:cond delay="0"/>
                                          </p:stCondLst>
                                        </p:cTn>
                                        <p:tgtEl>
                                          <p:spTgt spid="2388019"/>
                                        </p:tgtEl>
                                        <p:attrNameLst>
                                          <p:attrName>style.visibility</p:attrName>
                                        </p:attrNameLst>
                                      </p:cBhvr>
                                      <p:to>
                                        <p:strVal val="visible"/>
                                      </p:to>
                                    </p:set>
                                    <p:animEffect transition="in" filter="wipe(down)">
                                      <p:cBhvr>
                                        <p:cTn id="34" dur="500"/>
                                        <p:tgtEl>
                                          <p:spTgt spid="2388019"/>
                                        </p:tgtEl>
                                      </p:cBhvr>
                                    </p:animEffect>
                                  </p:childTnLst>
                                </p:cTn>
                              </p:par>
                              <p:par>
                                <p:cTn id="35" presetID="22" presetClass="entr" presetSubtype="4" fill="hold" nodeType="withEffect">
                                  <p:stCondLst>
                                    <p:cond delay="1600"/>
                                  </p:stCondLst>
                                  <p:childTnLst>
                                    <p:set>
                                      <p:cBhvr>
                                        <p:cTn id="36" dur="1" fill="hold">
                                          <p:stCondLst>
                                            <p:cond delay="0"/>
                                          </p:stCondLst>
                                        </p:cTn>
                                        <p:tgtEl>
                                          <p:spTgt spid="2388020"/>
                                        </p:tgtEl>
                                        <p:attrNameLst>
                                          <p:attrName>style.visibility</p:attrName>
                                        </p:attrNameLst>
                                      </p:cBhvr>
                                      <p:to>
                                        <p:strVal val="visible"/>
                                      </p:to>
                                    </p:set>
                                    <p:animEffect transition="in" filter="wipe(down)">
                                      <p:cBhvr>
                                        <p:cTn id="37" dur="500"/>
                                        <p:tgtEl>
                                          <p:spTgt spid="2388020"/>
                                        </p:tgtEl>
                                      </p:cBhvr>
                                    </p:animEffect>
                                  </p:childTnLst>
                                </p:cTn>
                              </p:par>
                              <p:par>
                                <p:cTn id="38" presetID="22" presetClass="entr" presetSubtype="4" fill="hold" nodeType="withEffect">
                                  <p:stCondLst>
                                    <p:cond delay="700"/>
                                  </p:stCondLst>
                                  <p:childTnLst>
                                    <p:set>
                                      <p:cBhvr>
                                        <p:cTn id="39" dur="1" fill="hold">
                                          <p:stCondLst>
                                            <p:cond delay="0"/>
                                          </p:stCondLst>
                                        </p:cTn>
                                        <p:tgtEl>
                                          <p:spTgt spid="2388021"/>
                                        </p:tgtEl>
                                        <p:attrNameLst>
                                          <p:attrName>style.visibility</p:attrName>
                                        </p:attrNameLst>
                                      </p:cBhvr>
                                      <p:to>
                                        <p:strVal val="visible"/>
                                      </p:to>
                                    </p:set>
                                    <p:animEffect transition="in" filter="wipe(down)">
                                      <p:cBhvr>
                                        <p:cTn id="40" dur="900"/>
                                        <p:tgtEl>
                                          <p:spTgt spid="2388021"/>
                                        </p:tgtEl>
                                      </p:cBhvr>
                                    </p:animEffect>
                                  </p:childTnLst>
                                </p:cTn>
                              </p:par>
                              <p:par>
                                <p:cTn id="41" presetID="22" presetClass="entr" presetSubtype="4" fill="hold" nodeType="withEffect">
                                  <p:stCondLst>
                                    <p:cond delay="700"/>
                                  </p:stCondLst>
                                  <p:childTnLst>
                                    <p:set>
                                      <p:cBhvr>
                                        <p:cTn id="42" dur="1" fill="hold">
                                          <p:stCondLst>
                                            <p:cond delay="0"/>
                                          </p:stCondLst>
                                        </p:cTn>
                                        <p:tgtEl>
                                          <p:spTgt spid="2388022"/>
                                        </p:tgtEl>
                                        <p:attrNameLst>
                                          <p:attrName>style.visibility</p:attrName>
                                        </p:attrNameLst>
                                      </p:cBhvr>
                                      <p:to>
                                        <p:strVal val="visible"/>
                                      </p:to>
                                    </p:set>
                                    <p:animEffect transition="in" filter="wipe(down)">
                                      <p:cBhvr>
                                        <p:cTn id="43" dur="900"/>
                                        <p:tgtEl>
                                          <p:spTgt spid="2388022"/>
                                        </p:tgtEl>
                                      </p:cBhvr>
                                    </p:animEffect>
                                  </p:childTnLst>
                                </p:cTn>
                              </p:par>
                              <p:par>
                                <p:cTn id="44" presetID="22" presetClass="entr" presetSubtype="4" fill="hold" nodeType="withEffect">
                                  <p:stCondLst>
                                    <p:cond delay="100"/>
                                  </p:stCondLst>
                                  <p:childTnLst>
                                    <p:set>
                                      <p:cBhvr>
                                        <p:cTn id="45" dur="1" fill="hold">
                                          <p:stCondLst>
                                            <p:cond delay="0"/>
                                          </p:stCondLst>
                                        </p:cTn>
                                        <p:tgtEl>
                                          <p:spTgt spid="2388023"/>
                                        </p:tgtEl>
                                        <p:attrNameLst>
                                          <p:attrName>style.visibility</p:attrName>
                                        </p:attrNameLst>
                                      </p:cBhvr>
                                      <p:to>
                                        <p:strVal val="visible"/>
                                      </p:to>
                                    </p:set>
                                    <p:animEffect transition="in" filter="wipe(down)">
                                      <p:cBhvr>
                                        <p:cTn id="46" dur="500"/>
                                        <p:tgtEl>
                                          <p:spTgt spid="2388023"/>
                                        </p:tgtEl>
                                      </p:cBhvr>
                                    </p:animEffect>
                                  </p:childTnLst>
                                </p:cTn>
                              </p:par>
                              <p:par>
                                <p:cTn id="47" presetID="22" presetClass="entr" presetSubtype="4" fill="hold" nodeType="withEffect">
                                  <p:stCondLst>
                                    <p:cond delay="100"/>
                                  </p:stCondLst>
                                  <p:childTnLst>
                                    <p:set>
                                      <p:cBhvr>
                                        <p:cTn id="48" dur="1" fill="hold">
                                          <p:stCondLst>
                                            <p:cond delay="0"/>
                                          </p:stCondLst>
                                        </p:cTn>
                                        <p:tgtEl>
                                          <p:spTgt spid="2388024"/>
                                        </p:tgtEl>
                                        <p:attrNameLst>
                                          <p:attrName>style.visibility</p:attrName>
                                        </p:attrNameLst>
                                      </p:cBhvr>
                                      <p:to>
                                        <p:strVal val="visible"/>
                                      </p:to>
                                    </p:set>
                                    <p:animEffect transition="in" filter="wipe(down)">
                                      <p:cBhvr>
                                        <p:cTn id="49" dur="500"/>
                                        <p:tgtEl>
                                          <p:spTgt spid="2388024"/>
                                        </p:tgtEl>
                                      </p:cBhvr>
                                    </p:animEffect>
                                  </p:childTnLst>
                                </p:cTn>
                              </p:par>
                              <p:par>
                                <p:cTn id="50" presetID="22" presetClass="entr" presetSubtype="4" fill="hold" nodeType="withEffect">
                                  <p:stCondLst>
                                    <p:cond delay="700"/>
                                  </p:stCondLst>
                                  <p:childTnLst>
                                    <p:set>
                                      <p:cBhvr>
                                        <p:cTn id="51" dur="1" fill="hold">
                                          <p:stCondLst>
                                            <p:cond delay="0"/>
                                          </p:stCondLst>
                                        </p:cTn>
                                        <p:tgtEl>
                                          <p:spTgt spid="2388025"/>
                                        </p:tgtEl>
                                        <p:attrNameLst>
                                          <p:attrName>style.visibility</p:attrName>
                                        </p:attrNameLst>
                                      </p:cBhvr>
                                      <p:to>
                                        <p:strVal val="visible"/>
                                      </p:to>
                                    </p:set>
                                    <p:animEffect transition="in" filter="wipe(down)">
                                      <p:cBhvr>
                                        <p:cTn id="52" dur="500"/>
                                        <p:tgtEl>
                                          <p:spTgt spid="2388025"/>
                                        </p:tgtEl>
                                      </p:cBhvr>
                                    </p:animEffect>
                                  </p:childTnLst>
                                </p:cTn>
                              </p:par>
                              <p:par>
                                <p:cTn id="53" presetID="22" presetClass="entr" presetSubtype="4" fill="hold" nodeType="withEffect">
                                  <p:stCondLst>
                                    <p:cond delay="700"/>
                                  </p:stCondLst>
                                  <p:childTnLst>
                                    <p:set>
                                      <p:cBhvr>
                                        <p:cTn id="54" dur="1" fill="hold">
                                          <p:stCondLst>
                                            <p:cond delay="0"/>
                                          </p:stCondLst>
                                        </p:cTn>
                                        <p:tgtEl>
                                          <p:spTgt spid="2388026"/>
                                        </p:tgtEl>
                                        <p:attrNameLst>
                                          <p:attrName>style.visibility</p:attrName>
                                        </p:attrNameLst>
                                      </p:cBhvr>
                                      <p:to>
                                        <p:strVal val="visible"/>
                                      </p:to>
                                    </p:set>
                                    <p:animEffect transition="in" filter="wipe(down)">
                                      <p:cBhvr>
                                        <p:cTn id="55" dur="500"/>
                                        <p:tgtEl>
                                          <p:spTgt spid="2388026"/>
                                        </p:tgtEl>
                                      </p:cBhvr>
                                    </p:animEffect>
                                  </p:childTnLst>
                                </p:cTn>
                              </p:par>
                              <p:par>
                                <p:cTn id="56" presetID="22" presetClass="entr" presetSubtype="4" fill="hold" nodeType="withEffect">
                                  <p:stCondLst>
                                    <p:cond delay="700"/>
                                  </p:stCondLst>
                                  <p:childTnLst>
                                    <p:set>
                                      <p:cBhvr>
                                        <p:cTn id="57" dur="1" fill="hold">
                                          <p:stCondLst>
                                            <p:cond delay="0"/>
                                          </p:stCondLst>
                                        </p:cTn>
                                        <p:tgtEl>
                                          <p:spTgt spid="2388027"/>
                                        </p:tgtEl>
                                        <p:attrNameLst>
                                          <p:attrName>style.visibility</p:attrName>
                                        </p:attrNameLst>
                                      </p:cBhvr>
                                      <p:to>
                                        <p:strVal val="visible"/>
                                      </p:to>
                                    </p:set>
                                    <p:animEffect transition="in" filter="wipe(down)">
                                      <p:cBhvr>
                                        <p:cTn id="58" dur="500"/>
                                        <p:tgtEl>
                                          <p:spTgt spid="2388027"/>
                                        </p:tgtEl>
                                      </p:cBhvr>
                                    </p:animEffect>
                                  </p:childTnLst>
                                </p:cTn>
                              </p:par>
                              <p:par>
                                <p:cTn id="59" presetID="22" presetClass="entr" presetSubtype="4" fill="hold" nodeType="withEffect">
                                  <p:stCondLst>
                                    <p:cond delay="300"/>
                                  </p:stCondLst>
                                  <p:childTnLst>
                                    <p:set>
                                      <p:cBhvr>
                                        <p:cTn id="60" dur="1" fill="hold">
                                          <p:stCondLst>
                                            <p:cond delay="0"/>
                                          </p:stCondLst>
                                        </p:cTn>
                                        <p:tgtEl>
                                          <p:spTgt spid="2388028"/>
                                        </p:tgtEl>
                                        <p:attrNameLst>
                                          <p:attrName>style.visibility</p:attrName>
                                        </p:attrNameLst>
                                      </p:cBhvr>
                                      <p:to>
                                        <p:strVal val="visible"/>
                                      </p:to>
                                    </p:set>
                                    <p:animEffect transition="in" filter="wipe(down)">
                                      <p:cBhvr>
                                        <p:cTn id="61" dur="800"/>
                                        <p:tgtEl>
                                          <p:spTgt spid="2388028"/>
                                        </p:tgtEl>
                                      </p:cBhvr>
                                    </p:animEffect>
                                  </p:childTnLst>
                                </p:cTn>
                              </p:par>
                              <p:par>
                                <p:cTn id="62" presetID="22" presetClass="entr" presetSubtype="4" fill="hold" nodeType="withEffect">
                                  <p:stCondLst>
                                    <p:cond delay="300"/>
                                  </p:stCondLst>
                                  <p:childTnLst>
                                    <p:set>
                                      <p:cBhvr>
                                        <p:cTn id="63" dur="1" fill="hold">
                                          <p:stCondLst>
                                            <p:cond delay="0"/>
                                          </p:stCondLst>
                                        </p:cTn>
                                        <p:tgtEl>
                                          <p:spTgt spid="2388029"/>
                                        </p:tgtEl>
                                        <p:attrNameLst>
                                          <p:attrName>style.visibility</p:attrName>
                                        </p:attrNameLst>
                                      </p:cBhvr>
                                      <p:to>
                                        <p:strVal val="visible"/>
                                      </p:to>
                                    </p:set>
                                    <p:animEffect transition="in" filter="wipe(down)">
                                      <p:cBhvr>
                                        <p:cTn id="64" dur="800"/>
                                        <p:tgtEl>
                                          <p:spTgt spid="2388029"/>
                                        </p:tgtEl>
                                      </p:cBhvr>
                                    </p:animEffect>
                                  </p:childTnLst>
                                </p:cTn>
                              </p:par>
                              <p:par>
                                <p:cTn id="65" presetID="22" presetClass="entr" presetSubtype="4" fill="hold" nodeType="withEffect">
                                  <p:stCondLst>
                                    <p:cond delay="300"/>
                                  </p:stCondLst>
                                  <p:childTnLst>
                                    <p:set>
                                      <p:cBhvr>
                                        <p:cTn id="66" dur="1" fill="hold">
                                          <p:stCondLst>
                                            <p:cond delay="0"/>
                                          </p:stCondLst>
                                        </p:cTn>
                                        <p:tgtEl>
                                          <p:spTgt spid="2388030"/>
                                        </p:tgtEl>
                                        <p:attrNameLst>
                                          <p:attrName>style.visibility</p:attrName>
                                        </p:attrNameLst>
                                      </p:cBhvr>
                                      <p:to>
                                        <p:strVal val="visible"/>
                                      </p:to>
                                    </p:set>
                                    <p:animEffect transition="in" filter="wipe(down)">
                                      <p:cBhvr>
                                        <p:cTn id="67" dur="800"/>
                                        <p:tgtEl>
                                          <p:spTgt spid="2388030"/>
                                        </p:tgtEl>
                                      </p:cBhvr>
                                    </p:animEffect>
                                  </p:childTnLst>
                                </p:cTn>
                              </p:par>
                              <p:par>
                                <p:cTn id="68" presetID="22" presetClass="entr" presetSubtype="4" fill="hold" nodeType="withEffect">
                                  <p:stCondLst>
                                    <p:cond delay="1800"/>
                                  </p:stCondLst>
                                  <p:childTnLst>
                                    <p:set>
                                      <p:cBhvr>
                                        <p:cTn id="69" dur="1" fill="hold">
                                          <p:stCondLst>
                                            <p:cond delay="0"/>
                                          </p:stCondLst>
                                        </p:cTn>
                                        <p:tgtEl>
                                          <p:spTgt spid="2388031"/>
                                        </p:tgtEl>
                                        <p:attrNameLst>
                                          <p:attrName>style.visibility</p:attrName>
                                        </p:attrNameLst>
                                      </p:cBhvr>
                                      <p:to>
                                        <p:strVal val="visible"/>
                                      </p:to>
                                    </p:set>
                                    <p:animEffect transition="in" filter="wipe(down)">
                                      <p:cBhvr>
                                        <p:cTn id="70" dur="500"/>
                                        <p:tgtEl>
                                          <p:spTgt spid="2388031"/>
                                        </p:tgtEl>
                                      </p:cBhvr>
                                    </p:animEffect>
                                  </p:childTnLst>
                                </p:cTn>
                              </p:par>
                              <p:par>
                                <p:cTn id="71" presetID="22" presetClass="entr" presetSubtype="4" fill="hold" nodeType="withEffect">
                                  <p:stCondLst>
                                    <p:cond delay="1800"/>
                                  </p:stCondLst>
                                  <p:childTnLst>
                                    <p:set>
                                      <p:cBhvr>
                                        <p:cTn id="72" dur="1" fill="hold">
                                          <p:stCondLst>
                                            <p:cond delay="0"/>
                                          </p:stCondLst>
                                        </p:cTn>
                                        <p:tgtEl>
                                          <p:spTgt spid="2388032"/>
                                        </p:tgtEl>
                                        <p:attrNameLst>
                                          <p:attrName>style.visibility</p:attrName>
                                        </p:attrNameLst>
                                      </p:cBhvr>
                                      <p:to>
                                        <p:strVal val="visible"/>
                                      </p:to>
                                    </p:set>
                                    <p:animEffect transition="in" filter="wipe(down)">
                                      <p:cBhvr>
                                        <p:cTn id="73" dur="500"/>
                                        <p:tgtEl>
                                          <p:spTgt spid="2388032"/>
                                        </p:tgtEl>
                                      </p:cBhvr>
                                    </p:animEffect>
                                  </p:childTnLst>
                                </p:cTn>
                              </p:par>
                              <p:par>
                                <p:cTn id="74" presetID="22" presetClass="entr" presetSubtype="4" fill="hold" nodeType="withEffect">
                                  <p:stCondLst>
                                    <p:cond delay="1800"/>
                                  </p:stCondLst>
                                  <p:childTnLst>
                                    <p:set>
                                      <p:cBhvr>
                                        <p:cTn id="75" dur="1" fill="hold">
                                          <p:stCondLst>
                                            <p:cond delay="0"/>
                                          </p:stCondLst>
                                        </p:cTn>
                                        <p:tgtEl>
                                          <p:spTgt spid="2388033"/>
                                        </p:tgtEl>
                                        <p:attrNameLst>
                                          <p:attrName>style.visibility</p:attrName>
                                        </p:attrNameLst>
                                      </p:cBhvr>
                                      <p:to>
                                        <p:strVal val="visible"/>
                                      </p:to>
                                    </p:set>
                                    <p:animEffect transition="in" filter="wipe(down)">
                                      <p:cBhvr>
                                        <p:cTn id="76" dur="500"/>
                                        <p:tgtEl>
                                          <p:spTgt spid="2388033"/>
                                        </p:tgtEl>
                                      </p:cBhvr>
                                    </p:animEffect>
                                  </p:childTnLst>
                                </p:cTn>
                              </p:par>
                              <p:par>
                                <p:cTn id="77" presetID="22" presetClass="entr" presetSubtype="4" fill="hold" nodeType="withEffect">
                                  <p:stCondLst>
                                    <p:cond delay="1000"/>
                                  </p:stCondLst>
                                  <p:childTnLst>
                                    <p:set>
                                      <p:cBhvr>
                                        <p:cTn id="78" dur="1" fill="hold">
                                          <p:stCondLst>
                                            <p:cond delay="0"/>
                                          </p:stCondLst>
                                        </p:cTn>
                                        <p:tgtEl>
                                          <p:spTgt spid="2388034"/>
                                        </p:tgtEl>
                                        <p:attrNameLst>
                                          <p:attrName>style.visibility</p:attrName>
                                        </p:attrNameLst>
                                      </p:cBhvr>
                                      <p:to>
                                        <p:strVal val="visible"/>
                                      </p:to>
                                    </p:set>
                                    <p:animEffect transition="in" filter="wipe(down)">
                                      <p:cBhvr>
                                        <p:cTn id="79" dur="600"/>
                                        <p:tgtEl>
                                          <p:spTgt spid="2388034"/>
                                        </p:tgtEl>
                                      </p:cBhvr>
                                    </p:animEffect>
                                  </p:childTnLst>
                                </p:cTn>
                              </p:par>
                              <p:par>
                                <p:cTn id="80" presetID="22" presetClass="entr" presetSubtype="4" fill="hold" nodeType="withEffect">
                                  <p:stCondLst>
                                    <p:cond delay="1000"/>
                                  </p:stCondLst>
                                  <p:childTnLst>
                                    <p:set>
                                      <p:cBhvr>
                                        <p:cTn id="81" dur="1" fill="hold">
                                          <p:stCondLst>
                                            <p:cond delay="0"/>
                                          </p:stCondLst>
                                        </p:cTn>
                                        <p:tgtEl>
                                          <p:spTgt spid="2388035"/>
                                        </p:tgtEl>
                                        <p:attrNameLst>
                                          <p:attrName>style.visibility</p:attrName>
                                        </p:attrNameLst>
                                      </p:cBhvr>
                                      <p:to>
                                        <p:strVal val="visible"/>
                                      </p:to>
                                    </p:set>
                                    <p:animEffect transition="in" filter="wipe(down)">
                                      <p:cBhvr>
                                        <p:cTn id="82" dur="600"/>
                                        <p:tgtEl>
                                          <p:spTgt spid="2388035"/>
                                        </p:tgtEl>
                                      </p:cBhvr>
                                    </p:animEffect>
                                  </p:childTnLst>
                                </p:cTn>
                              </p:par>
                              <p:par>
                                <p:cTn id="83" presetID="22" presetClass="entr" presetSubtype="4" fill="hold" nodeType="withEffect">
                                  <p:stCondLst>
                                    <p:cond delay="1000"/>
                                  </p:stCondLst>
                                  <p:childTnLst>
                                    <p:set>
                                      <p:cBhvr>
                                        <p:cTn id="84" dur="1" fill="hold">
                                          <p:stCondLst>
                                            <p:cond delay="0"/>
                                          </p:stCondLst>
                                        </p:cTn>
                                        <p:tgtEl>
                                          <p:spTgt spid="2388036"/>
                                        </p:tgtEl>
                                        <p:attrNameLst>
                                          <p:attrName>style.visibility</p:attrName>
                                        </p:attrNameLst>
                                      </p:cBhvr>
                                      <p:to>
                                        <p:strVal val="visible"/>
                                      </p:to>
                                    </p:set>
                                    <p:animEffect transition="in" filter="wipe(down)">
                                      <p:cBhvr>
                                        <p:cTn id="85" dur="600"/>
                                        <p:tgtEl>
                                          <p:spTgt spid="2388036"/>
                                        </p:tgtEl>
                                      </p:cBhvr>
                                    </p:animEffect>
                                  </p:childTnLst>
                                </p:cTn>
                              </p:par>
                              <p:par>
                                <p:cTn id="86" presetID="22" presetClass="entr" presetSubtype="4" fill="hold" nodeType="withEffect">
                                  <p:stCondLst>
                                    <p:cond delay="600"/>
                                  </p:stCondLst>
                                  <p:childTnLst>
                                    <p:set>
                                      <p:cBhvr>
                                        <p:cTn id="87" dur="1" fill="hold">
                                          <p:stCondLst>
                                            <p:cond delay="0"/>
                                          </p:stCondLst>
                                        </p:cTn>
                                        <p:tgtEl>
                                          <p:spTgt spid="2388037"/>
                                        </p:tgtEl>
                                        <p:attrNameLst>
                                          <p:attrName>style.visibility</p:attrName>
                                        </p:attrNameLst>
                                      </p:cBhvr>
                                      <p:to>
                                        <p:strVal val="visible"/>
                                      </p:to>
                                    </p:set>
                                    <p:animEffect transition="in" filter="wipe(down)">
                                      <p:cBhvr>
                                        <p:cTn id="88" dur="1000"/>
                                        <p:tgtEl>
                                          <p:spTgt spid="2388037"/>
                                        </p:tgtEl>
                                      </p:cBhvr>
                                    </p:animEffect>
                                  </p:childTnLst>
                                </p:cTn>
                              </p:par>
                              <p:par>
                                <p:cTn id="89" presetID="22" presetClass="entr" presetSubtype="4" fill="hold" nodeType="withEffect">
                                  <p:stCondLst>
                                    <p:cond delay="600"/>
                                  </p:stCondLst>
                                  <p:childTnLst>
                                    <p:set>
                                      <p:cBhvr>
                                        <p:cTn id="90" dur="1" fill="hold">
                                          <p:stCondLst>
                                            <p:cond delay="0"/>
                                          </p:stCondLst>
                                        </p:cTn>
                                        <p:tgtEl>
                                          <p:spTgt spid="2388038"/>
                                        </p:tgtEl>
                                        <p:attrNameLst>
                                          <p:attrName>style.visibility</p:attrName>
                                        </p:attrNameLst>
                                      </p:cBhvr>
                                      <p:to>
                                        <p:strVal val="visible"/>
                                      </p:to>
                                    </p:set>
                                    <p:animEffect transition="in" filter="wipe(down)">
                                      <p:cBhvr>
                                        <p:cTn id="91" dur="1000"/>
                                        <p:tgtEl>
                                          <p:spTgt spid="2388038"/>
                                        </p:tgtEl>
                                      </p:cBhvr>
                                    </p:animEffect>
                                  </p:childTnLst>
                                </p:cTn>
                              </p:par>
                              <p:par>
                                <p:cTn id="92" presetID="22" presetClass="entr" presetSubtype="4" fill="hold" nodeType="withEffect">
                                  <p:stCondLst>
                                    <p:cond delay="600"/>
                                  </p:stCondLst>
                                  <p:childTnLst>
                                    <p:set>
                                      <p:cBhvr>
                                        <p:cTn id="93" dur="1" fill="hold">
                                          <p:stCondLst>
                                            <p:cond delay="0"/>
                                          </p:stCondLst>
                                        </p:cTn>
                                        <p:tgtEl>
                                          <p:spTgt spid="2388039"/>
                                        </p:tgtEl>
                                        <p:attrNameLst>
                                          <p:attrName>style.visibility</p:attrName>
                                        </p:attrNameLst>
                                      </p:cBhvr>
                                      <p:to>
                                        <p:strVal val="visible"/>
                                      </p:to>
                                    </p:set>
                                    <p:animEffect transition="in" filter="wipe(down)">
                                      <p:cBhvr>
                                        <p:cTn id="94" dur="1000"/>
                                        <p:tgtEl>
                                          <p:spTgt spid="2388039"/>
                                        </p:tgtEl>
                                      </p:cBhvr>
                                    </p:animEffect>
                                  </p:childTnLst>
                                </p:cTn>
                              </p:par>
                              <p:par>
                                <p:cTn id="95" presetID="22" presetClass="entr" presetSubtype="4" fill="hold" nodeType="withEffect">
                                  <p:stCondLst>
                                    <p:cond delay="1600"/>
                                  </p:stCondLst>
                                  <p:childTnLst>
                                    <p:set>
                                      <p:cBhvr>
                                        <p:cTn id="96" dur="1" fill="hold">
                                          <p:stCondLst>
                                            <p:cond delay="0"/>
                                          </p:stCondLst>
                                        </p:cTn>
                                        <p:tgtEl>
                                          <p:spTgt spid="2388040"/>
                                        </p:tgtEl>
                                        <p:attrNameLst>
                                          <p:attrName>style.visibility</p:attrName>
                                        </p:attrNameLst>
                                      </p:cBhvr>
                                      <p:to>
                                        <p:strVal val="visible"/>
                                      </p:to>
                                    </p:set>
                                    <p:animEffect transition="in" filter="wipe(down)">
                                      <p:cBhvr>
                                        <p:cTn id="97" dur="500"/>
                                        <p:tgtEl>
                                          <p:spTgt spid="2388040"/>
                                        </p:tgtEl>
                                      </p:cBhvr>
                                    </p:animEffect>
                                  </p:childTnLst>
                                </p:cTn>
                              </p:par>
                              <p:par>
                                <p:cTn id="98" presetID="22" presetClass="entr" presetSubtype="4" fill="hold" nodeType="withEffect">
                                  <p:stCondLst>
                                    <p:cond delay="1600"/>
                                  </p:stCondLst>
                                  <p:childTnLst>
                                    <p:set>
                                      <p:cBhvr>
                                        <p:cTn id="99" dur="1" fill="hold">
                                          <p:stCondLst>
                                            <p:cond delay="0"/>
                                          </p:stCondLst>
                                        </p:cTn>
                                        <p:tgtEl>
                                          <p:spTgt spid="2388041"/>
                                        </p:tgtEl>
                                        <p:attrNameLst>
                                          <p:attrName>style.visibility</p:attrName>
                                        </p:attrNameLst>
                                      </p:cBhvr>
                                      <p:to>
                                        <p:strVal val="visible"/>
                                      </p:to>
                                    </p:set>
                                    <p:animEffect transition="in" filter="wipe(down)">
                                      <p:cBhvr>
                                        <p:cTn id="100" dur="500"/>
                                        <p:tgtEl>
                                          <p:spTgt spid="2388041"/>
                                        </p:tgtEl>
                                      </p:cBhvr>
                                    </p:animEffect>
                                  </p:childTnLst>
                                </p:cTn>
                              </p:par>
                              <p:par>
                                <p:cTn id="101" presetID="22" presetClass="entr" presetSubtype="4" fill="hold" nodeType="withEffect">
                                  <p:stCondLst>
                                    <p:cond delay="1600"/>
                                  </p:stCondLst>
                                  <p:childTnLst>
                                    <p:set>
                                      <p:cBhvr>
                                        <p:cTn id="102" dur="1" fill="hold">
                                          <p:stCondLst>
                                            <p:cond delay="0"/>
                                          </p:stCondLst>
                                        </p:cTn>
                                        <p:tgtEl>
                                          <p:spTgt spid="2388042"/>
                                        </p:tgtEl>
                                        <p:attrNameLst>
                                          <p:attrName>style.visibility</p:attrName>
                                        </p:attrNameLst>
                                      </p:cBhvr>
                                      <p:to>
                                        <p:strVal val="visible"/>
                                      </p:to>
                                    </p:set>
                                    <p:animEffect transition="in" filter="wipe(down)">
                                      <p:cBhvr>
                                        <p:cTn id="103" dur="500"/>
                                        <p:tgtEl>
                                          <p:spTgt spid="2388042"/>
                                        </p:tgtEl>
                                      </p:cBhvr>
                                    </p:animEffect>
                                  </p:childTnLst>
                                </p:cTn>
                              </p:par>
                              <p:par>
                                <p:cTn id="104" presetID="22" presetClass="entr" presetSubtype="4" fill="hold" nodeType="withEffect">
                                  <p:stCondLst>
                                    <p:cond delay="1400"/>
                                  </p:stCondLst>
                                  <p:childTnLst>
                                    <p:set>
                                      <p:cBhvr>
                                        <p:cTn id="105" dur="1" fill="hold">
                                          <p:stCondLst>
                                            <p:cond delay="0"/>
                                          </p:stCondLst>
                                        </p:cTn>
                                        <p:tgtEl>
                                          <p:spTgt spid="2388043"/>
                                        </p:tgtEl>
                                        <p:attrNameLst>
                                          <p:attrName>style.visibility</p:attrName>
                                        </p:attrNameLst>
                                      </p:cBhvr>
                                      <p:to>
                                        <p:strVal val="visible"/>
                                      </p:to>
                                    </p:set>
                                    <p:animEffect transition="in" filter="wipe(down)">
                                      <p:cBhvr>
                                        <p:cTn id="106" dur="500"/>
                                        <p:tgtEl>
                                          <p:spTgt spid="2388043"/>
                                        </p:tgtEl>
                                      </p:cBhvr>
                                    </p:animEffect>
                                  </p:childTnLst>
                                </p:cTn>
                              </p:par>
                              <p:par>
                                <p:cTn id="107" presetID="22" presetClass="entr" presetSubtype="4" fill="hold" nodeType="withEffect">
                                  <p:stCondLst>
                                    <p:cond delay="1400"/>
                                  </p:stCondLst>
                                  <p:childTnLst>
                                    <p:set>
                                      <p:cBhvr>
                                        <p:cTn id="108" dur="1" fill="hold">
                                          <p:stCondLst>
                                            <p:cond delay="0"/>
                                          </p:stCondLst>
                                        </p:cTn>
                                        <p:tgtEl>
                                          <p:spTgt spid="2388044"/>
                                        </p:tgtEl>
                                        <p:attrNameLst>
                                          <p:attrName>style.visibility</p:attrName>
                                        </p:attrNameLst>
                                      </p:cBhvr>
                                      <p:to>
                                        <p:strVal val="visible"/>
                                      </p:to>
                                    </p:set>
                                    <p:animEffect transition="in" filter="wipe(down)">
                                      <p:cBhvr>
                                        <p:cTn id="109" dur="500"/>
                                        <p:tgtEl>
                                          <p:spTgt spid="2388044"/>
                                        </p:tgtEl>
                                      </p:cBhvr>
                                    </p:animEffect>
                                  </p:childTnLst>
                                </p:cTn>
                              </p:par>
                              <p:par>
                                <p:cTn id="110" presetID="22" presetClass="entr" presetSubtype="4" fill="hold" nodeType="withEffect">
                                  <p:stCondLst>
                                    <p:cond delay="1400"/>
                                  </p:stCondLst>
                                  <p:childTnLst>
                                    <p:set>
                                      <p:cBhvr>
                                        <p:cTn id="111" dur="1" fill="hold">
                                          <p:stCondLst>
                                            <p:cond delay="0"/>
                                          </p:stCondLst>
                                        </p:cTn>
                                        <p:tgtEl>
                                          <p:spTgt spid="2388045"/>
                                        </p:tgtEl>
                                        <p:attrNameLst>
                                          <p:attrName>style.visibility</p:attrName>
                                        </p:attrNameLst>
                                      </p:cBhvr>
                                      <p:to>
                                        <p:strVal val="visible"/>
                                      </p:to>
                                    </p:set>
                                    <p:animEffect transition="in" filter="wipe(down)">
                                      <p:cBhvr>
                                        <p:cTn id="112" dur="500"/>
                                        <p:tgtEl>
                                          <p:spTgt spid="2388045"/>
                                        </p:tgtEl>
                                      </p:cBhvr>
                                    </p:animEffect>
                                  </p:childTnLst>
                                </p:cTn>
                              </p:par>
                              <p:par>
                                <p:cTn id="113" presetID="22" presetClass="entr" presetSubtype="4" fill="hold" nodeType="withEffect">
                                  <p:stCondLst>
                                    <p:cond delay="500"/>
                                  </p:stCondLst>
                                  <p:childTnLst>
                                    <p:set>
                                      <p:cBhvr>
                                        <p:cTn id="114" dur="1" fill="hold">
                                          <p:stCondLst>
                                            <p:cond delay="0"/>
                                          </p:stCondLst>
                                        </p:cTn>
                                        <p:tgtEl>
                                          <p:spTgt spid="2388046"/>
                                        </p:tgtEl>
                                        <p:attrNameLst>
                                          <p:attrName>style.visibility</p:attrName>
                                        </p:attrNameLst>
                                      </p:cBhvr>
                                      <p:to>
                                        <p:strVal val="visible"/>
                                      </p:to>
                                    </p:set>
                                    <p:animEffect transition="in" filter="wipe(down)">
                                      <p:cBhvr>
                                        <p:cTn id="115" dur="1000"/>
                                        <p:tgtEl>
                                          <p:spTgt spid="2388046"/>
                                        </p:tgtEl>
                                      </p:cBhvr>
                                    </p:animEffect>
                                  </p:childTnLst>
                                </p:cTn>
                              </p:par>
                              <p:par>
                                <p:cTn id="116" presetID="22" presetClass="entr" presetSubtype="4" fill="hold" nodeType="withEffect">
                                  <p:stCondLst>
                                    <p:cond delay="500"/>
                                  </p:stCondLst>
                                  <p:childTnLst>
                                    <p:set>
                                      <p:cBhvr>
                                        <p:cTn id="117" dur="1" fill="hold">
                                          <p:stCondLst>
                                            <p:cond delay="0"/>
                                          </p:stCondLst>
                                        </p:cTn>
                                        <p:tgtEl>
                                          <p:spTgt spid="2388047"/>
                                        </p:tgtEl>
                                        <p:attrNameLst>
                                          <p:attrName>style.visibility</p:attrName>
                                        </p:attrNameLst>
                                      </p:cBhvr>
                                      <p:to>
                                        <p:strVal val="visible"/>
                                      </p:to>
                                    </p:set>
                                    <p:animEffect transition="in" filter="wipe(down)">
                                      <p:cBhvr>
                                        <p:cTn id="118" dur="1000"/>
                                        <p:tgtEl>
                                          <p:spTgt spid="2388047"/>
                                        </p:tgtEl>
                                      </p:cBhvr>
                                    </p:animEffect>
                                  </p:childTnLst>
                                </p:cTn>
                              </p:par>
                              <p:par>
                                <p:cTn id="119" presetID="22" presetClass="entr" presetSubtype="4" fill="hold" nodeType="withEffect">
                                  <p:stCondLst>
                                    <p:cond delay="500"/>
                                  </p:stCondLst>
                                  <p:childTnLst>
                                    <p:set>
                                      <p:cBhvr>
                                        <p:cTn id="120" dur="1" fill="hold">
                                          <p:stCondLst>
                                            <p:cond delay="0"/>
                                          </p:stCondLst>
                                        </p:cTn>
                                        <p:tgtEl>
                                          <p:spTgt spid="2388048"/>
                                        </p:tgtEl>
                                        <p:attrNameLst>
                                          <p:attrName>style.visibility</p:attrName>
                                        </p:attrNameLst>
                                      </p:cBhvr>
                                      <p:to>
                                        <p:strVal val="visible"/>
                                      </p:to>
                                    </p:set>
                                    <p:animEffect transition="in" filter="wipe(down)">
                                      <p:cBhvr>
                                        <p:cTn id="121" dur="1000"/>
                                        <p:tgtEl>
                                          <p:spTgt spid="2388048"/>
                                        </p:tgtEl>
                                      </p:cBhvr>
                                    </p:animEffect>
                                  </p:childTnLst>
                                </p:cTn>
                              </p:par>
                            </p:childTnLst>
                          </p:cTn>
                        </p:par>
                        <p:par>
                          <p:cTn id="122" fill="hold" nodeType="afterGroup">
                            <p:stCondLst>
                              <p:cond delay="2300"/>
                            </p:stCondLst>
                            <p:childTnLst>
                              <p:par>
                                <p:cTn id="123" presetID="22" presetClass="entr" presetSubtype="4" fill="hold" nodeType="afterEffect">
                                  <p:stCondLst>
                                    <p:cond delay="0"/>
                                  </p:stCondLst>
                                  <p:childTnLst>
                                    <p:set>
                                      <p:cBhvr>
                                        <p:cTn id="124" dur="1" fill="hold">
                                          <p:stCondLst>
                                            <p:cond delay="0"/>
                                          </p:stCondLst>
                                        </p:cTn>
                                        <p:tgtEl>
                                          <p:spTgt spid="2388049"/>
                                        </p:tgtEl>
                                        <p:attrNameLst>
                                          <p:attrName>style.visibility</p:attrName>
                                        </p:attrNameLst>
                                      </p:cBhvr>
                                      <p:to>
                                        <p:strVal val="visible"/>
                                      </p:to>
                                    </p:set>
                                    <p:animEffect transition="in" filter="wipe(down)">
                                      <p:cBhvr>
                                        <p:cTn id="125" dur="500"/>
                                        <p:tgtEl>
                                          <p:spTgt spid="2388049"/>
                                        </p:tgtEl>
                                      </p:cBhvr>
                                    </p:animEffect>
                                  </p:childTnLst>
                                </p:cTn>
                              </p:par>
                              <p:par>
                                <p:cTn id="126" presetID="22" presetClass="entr" presetSubtype="4" fill="hold" nodeType="withEffect">
                                  <p:stCondLst>
                                    <p:cond delay="600"/>
                                  </p:stCondLst>
                                  <p:childTnLst>
                                    <p:set>
                                      <p:cBhvr>
                                        <p:cTn id="127" dur="1" fill="hold">
                                          <p:stCondLst>
                                            <p:cond delay="0"/>
                                          </p:stCondLst>
                                        </p:cTn>
                                        <p:tgtEl>
                                          <p:spTgt spid="2388050"/>
                                        </p:tgtEl>
                                        <p:attrNameLst>
                                          <p:attrName>style.visibility</p:attrName>
                                        </p:attrNameLst>
                                      </p:cBhvr>
                                      <p:to>
                                        <p:strVal val="visible"/>
                                      </p:to>
                                    </p:set>
                                    <p:animEffect transition="in" filter="wipe(down)">
                                      <p:cBhvr>
                                        <p:cTn id="128" dur="500"/>
                                        <p:tgtEl>
                                          <p:spTgt spid="2388050"/>
                                        </p:tgtEl>
                                      </p:cBhvr>
                                    </p:animEffect>
                                  </p:childTnLst>
                                </p:cTn>
                              </p:par>
                              <p:par>
                                <p:cTn id="129" presetID="22" presetClass="entr" presetSubtype="4" fill="hold" nodeType="withEffect">
                                  <p:stCondLst>
                                    <p:cond delay="400"/>
                                  </p:stCondLst>
                                  <p:childTnLst>
                                    <p:set>
                                      <p:cBhvr>
                                        <p:cTn id="130" dur="1" fill="hold">
                                          <p:stCondLst>
                                            <p:cond delay="0"/>
                                          </p:stCondLst>
                                        </p:cTn>
                                        <p:tgtEl>
                                          <p:spTgt spid="2388051"/>
                                        </p:tgtEl>
                                        <p:attrNameLst>
                                          <p:attrName>style.visibility</p:attrName>
                                        </p:attrNameLst>
                                      </p:cBhvr>
                                      <p:to>
                                        <p:strVal val="visible"/>
                                      </p:to>
                                    </p:set>
                                    <p:animEffect transition="in" filter="wipe(down)">
                                      <p:cBhvr>
                                        <p:cTn id="131" dur="500"/>
                                        <p:tgtEl>
                                          <p:spTgt spid="2388051"/>
                                        </p:tgtEl>
                                      </p:cBhvr>
                                    </p:animEffect>
                                  </p:childTnLst>
                                </p:cTn>
                              </p:par>
                              <p:par>
                                <p:cTn id="132" presetID="22" presetClass="entr" presetSubtype="4" fill="hold" nodeType="withEffect">
                                  <p:stCondLst>
                                    <p:cond delay="0"/>
                                  </p:stCondLst>
                                  <p:childTnLst>
                                    <p:set>
                                      <p:cBhvr>
                                        <p:cTn id="133" dur="1" fill="hold">
                                          <p:stCondLst>
                                            <p:cond delay="0"/>
                                          </p:stCondLst>
                                        </p:cTn>
                                        <p:tgtEl>
                                          <p:spTgt spid="2388052"/>
                                        </p:tgtEl>
                                        <p:attrNameLst>
                                          <p:attrName>style.visibility</p:attrName>
                                        </p:attrNameLst>
                                      </p:cBhvr>
                                      <p:to>
                                        <p:strVal val="visible"/>
                                      </p:to>
                                    </p:set>
                                    <p:animEffect transition="in" filter="wipe(down)">
                                      <p:cBhvr>
                                        <p:cTn id="134" dur="500"/>
                                        <p:tgtEl>
                                          <p:spTgt spid="2388052"/>
                                        </p:tgtEl>
                                      </p:cBhvr>
                                    </p:animEffect>
                                  </p:childTnLst>
                                </p:cTn>
                              </p:par>
                              <p:par>
                                <p:cTn id="135" presetID="22" presetClass="entr" presetSubtype="4" fill="hold" nodeType="withEffect">
                                  <p:stCondLst>
                                    <p:cond delay="500"/>
                                  </p:stCondLst>
                                  <p:childTnLst>
                                    <p:set>
                                      <p:cBhvr>
                                        <p:cTn id="136" dur="1" fill="hold">
                                          <p:stCondLst>
                                            <p:cond delay="0"/>
                                          </p:stCondLst>
                                        </p:cTn>
                                        <p:tgtEl>
                                          <p:spTgt spid="2388053"/>
                                        </p:tgtEl>
                                        <p:attrNameLst>
                                          <p:attrName>style.visibility</p:attrName>
                                        </p:attrNameLst>
                                      </p:cBhvr>
                                      <p:to>
                                        <p:strVal val="visible"/>
                                      </p:to>
                                    </p:set>
                                    <p:animEffect transition="in" filter="wipe(down)">
                                      <p:cBhvr>
                                        <p:cTn id="137" dur="500"/>
                                        <p:tgtEl>
                                          <p:spTgt spid="2388053"/>
                                        </p:tgtEl>
                                      </p:cBhvr>
                                    </p:animEffect>
                                  </p:childTnLst>
                                </p:cTn>
                              </p:par>
                              <p:par>
                                <p:cTn id="138" presetID="22" presetClass="entr" presetSubtype="4" fill="hold" nodeType="withEffect">
                                  <p:stCondLst>
                                    <p:cond delay="200"/>
                                  </p:stCondLst>
                                  <p:childTnLst>
                                    <p:set>
                                      <p:cBhvr>
                                        <p:cTn id="139" dur="1" fill="hold">
                                          <p:stCondLst>
                                            <p:cond delay="0"/>
                                          </p:stCondLst>
                                        </p:cTn>
                                        <p:tgtEl>
                                          <p:spTgt spid="2388054"/>
                                        </p:tgtEl>
                                        <p:attrNameLst>
                                          <p:attrName>style.visibility</p:attrName>
                                        </p:attrNameLst>
                                      </p:cBhvr>
                                      <p:to>
                                        <p:strVal val="visible"/>
                                      </p:to>
                                    </p:set>
                                    <p:animEffect transition="in" filter="wipe(down)">
                                      <p:cBhvr>
                                        <p:cTn id="140" dur="500"/>
                                        <p:tgtEl>
                                          <p:spTgt spid="2388054"/>
                                        </p:tgtEl>
                                      </p:cBhvr>
                                    </p:animEffect>
                                  </p:childTnLst>
                                </p:cTn>
                              </p:par>
                              <p:par>
                                <p:cTn id="141" presetID="22" presetClass="entr" presetSubtype="4" fill="hold" nodeType="withEffect">
                                  <p:stCondLst>
                                    <p:cond delay="1200"/>
                                  </p:stCondLst>
                                  <p:childTnLst>
                                    <p:set>
                                      <p:cBhvr>
                                        <p:cTn id="142" dur="1" fill="hold">
                                          <p:stCondLst>
                                            <p:cond delay="0"/>
                                          </p:stCondLst>
                                        </p:cTn>
                                        <p:tgtEl>
                                          <p:spTgt spid="2388055"/>
                                        </p:tgtEl>
                                        <p:attrNameLst>
                                          <p:attrName>style.visibility</p:attrName>
                                        </p:attrNameLst>
                                      </p:cBhvr>
                                      <p:to>
                                        <p:strVal val="visible"/>
                                      </p:to>
                                    </p:set>
                                    <p:animEffect transition="in" filter="wipe(down)">
                                      <p:cBhvr>
                                        <p:cTn id="143" dur="500"/>
                                        <p:tgtEl>
                                          <p:spTgt spid="2388055"/>
                                        </p:tgtEl>
                                      </p:cBhvr>
                                    </p:animEffect>
                                  </p:childTnLst>
                                </p:cTn>
                              </p:par>
                              <p:par>
                                <p:cTn id="144" presetID="22" presetClass="entr" presetSubtype="4" fill="hold" nodeType="withEffect">
                                  <p:stCondLst>
                                    <p:cond delay="700"/>
                                  </p:stCondLst>
                                  <p:childTnLst>
                                    <p:set>
                                      <p:cBhvr>
                                        <p:cTn id="145" dur="1" fill="hold">
                                          <p:stCondLst>
                                            <p:cond delay="0"/>
                                          </p:stCondLst>
                                        </p:cTn>
                                        <p:tgtEl>
                                          <p:spTgt spid="2388056"/>
                                        </p:tgtEl>
                                        <p:attrNameLst>
                                          <p:attrName>style.visibility</p:attrName>
                                        </p:attrNameLst>
                                      </p:cBhvr>
                                      <p:to>
                                        <p:strVal val="visible"/>
                                      </p:to>
                                    </p:set>
                                    <p:animEffect transition="in" filter="wipe(down)">
                                      <p:cBhvr>
                                        <p:cTn id="146" dur="500"/>
                                        <p:tgtEl>
                                          <p:spTgt spid="2388056"/>
                                        </p:tgtEl>
                                      </p:cBhvr>
                                    </p:animEffect>
                                  </p:childTnLst>
                                </p:cTn>
                              </p:par>
                              <p:par>
                                <p:cTn id="147" presetID="22" presetClass="entr" presetSubtype="4" fill="hold" nodeType="withEffect">
                                  <p:stCondLst>
                                    <p:cond delay="0"/>
                                  </p:stCondLst>
                                  <p:childTnLst>
                                    <p:set>
                                      <p:cBhvr>
                                        <p:cTn id="148" dur="1" fill="hold">
                                          <p:stCondLst>
                                            <p:cond delay="0"/>
                                          </p:stCondLst>
                                        </p:cTn>
                                        <p:tgtEl>
                                          <p:spTgt spid="2388057"/>
                                        </p:tgtEl>
                                        <p:attrNameLst>
                                          <p:attrName>style.visibility</p:attrName>
                                        </p:attrNameLst>
                                      </p:cBhvr>
                                      <p:to>
                                        <p:strVal val="visible"/>
                                      </p:to>
                                    </p:set>
                                    <p:animEffect transition="in" filter="wipe(down)">
                                      <p:cBhvr>
                                        <p:cTn id="149" dur="500"/>
                                        <p:tgtEl>
                                          <p:spTgt spid="2388057"/>
                                        </p:tgtEl>
                                      </p:cBhvr>
                                    </p:animEffect>
                                  </p:childTnLst>
                                </p:cTn>
                              </p:par>
                              <p:par>
                                <p:cTn id="150" presetID="22" presetClass="entr" presetSubtype="4" fill="hold" nodeType="withEffect">
                                  <p:stCondLst>
                                    <p:cond delay="0"/>
                                  </p:stCondLst>
                                  <p:childTnLst>
                                    <p:set>
                                      <p:cBhvr>
                                        <p:cTn id="151" dur="1" fill="hold">
                                          <p:stCondLst>
                                            <p:cond delay="0"/>
                                          </p:stCondLst>
                                        </p:cTn>
                                        <p:tgtEl>
                                          <p:spTgt spid="2388058"/>
                                        </p:tgtEl>
                                        <p:attrNameLst>
                                          <p:attrName>style.visibility</p:attrName>
                                        </p:attrNameLst>
                                      </p:cBhvr>
                                      <p:to>
                                        <p:strVal val="visible"/>
                                      </p:to>
                                    </p:set>
                                    <p:animEffect transition="in" filter="wipe(down)">
                                      <p:cBhvr>
                                        <p:cTn id="152" dur="500"/>
                                        <p:tgtEl>
                                          <p:spTgt spid="2388058"/>
                                        </p:tgtEl>
                                      </p:cBhvr>
                                    </p:animEffect>
                                  </p:childTnLst>
                                </p:cTn>
                              </p:par>
                              <p:par>
                                <p:cTn id="153" presetID="22" presetClass="entr" presetSubtype="4" fill="hold" nodeType="withEffect">
                                  <p:stCondLst>
                                    <p:cond delay="800"/>
                                  </p:stCondLst>
                                  <p:childTnLst>
                                    <p:set>
                                      <p:cBhvr>
                                        <p:cTn id="154" dur="1" fill="hold">
                                          <p:stCondLst>
                                            <p:cond delay="0"/>
                                          </p:stCondLst>
                                        </p:cTn>
                                        <p:tgtEl>
                                          <p:spTgt spid="2388059"/>
                                        </p:tgtEl>
                                        <p:attrNameLst>
                                          <p:attrName>style.visibility</p:attrName>
                                        </p:attrNameLst>
                                      </p:cBhvr>
                                      <p:to>
                                        <p:strVal val="visible"/>
                                      </p:to>
                                    </p:set>
                                    <p:animEffect transition="in" filter="wipe(down)">
                                      <p:cBhvr>
                                        <p:cTn id="155" dur="500"/>
                                        <p:tgtEl>
                                          <p:spTgt spid="2388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2"/>
          <p:cNvSpPr>
            <a:spLocks noGrp="1"/>
          </p:cNvSpPr>
          <p:nvPr>
            <p:ph type="title"/>
          </p:nvPr>
        </p:nvSpPr>
        <p:spPr/>
        <p:txBody>
          <a:bodyPr/>
          <a:lstStyle/>
          <a:p>
            <a:r>
              <a:rPr lang="en-US" dirty="0"/>
              <a:t>The world’s greatest multi-company, multi-currency system</a:t>
            </a:r>
          </a:p>
        </p:txBody>
      </p:sp>
      <p:sp>
        <p:nvSpPr>
          <p:cNvPr id="3" name="Slide Number Placeholder 2"/>
          <p:cNvSpPr>
            <a:spLocks noGrp="1"/>
          </p:cNvSpPr>
          <p:nvPr>
            <p:ph type="sldNum" sz="quarter" idx="4"/>
          </p:nvPr>
        </p:nvSpPr>
        <p:spPr/>
        <p:txBody>
          <a:bodyPr/>
          <a:lstStyle/>
          <a:p>
            <a:fld id="{BC37CC0D-42ED-4F3B-A31C-42944E6B6338}" type="slidenum">
              <a:rPr lang="en-US" smtClean="0"/>
              <a:pPr/>
              <a:t>17</a:t>
            </a:fld>
            <a:endParaRPr lang="en-US" dirty="0"/>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
        <p:nvSpPr>
          <p:cNvPr id="6" name="Rectangle 5"/>
          <p:cNvSpPr/>
          <p:nvPr/>
        </p:nvSpPr>
        <p:spPr>
          <a:xfrm>
            <a:off x="4319242" y="3799361"/>
            <a:ext cx="516590" cy="5142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Rectangle 6"/>
          <p:cNvSpPr/>
          <p:nvPr/>
        </p:nvSpPr>
        <p:spPr>
          <a:xfrm>
            <a:off x="4901134" y="3799361"/>
            <a:ext cx="516590" cy="5142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p:cNvSpPr/>
          <p:nvPr/>
        </p:nvSpPr>
        <p:spPr>
          <a:xfrm>
            <a:off x="3740270" y="3799361"/>
            <a:ext cx="516590" cy="5142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p:cNvSpPr/>
          <p:nvPr/>
        </p:nvSpPr>
        <p:spPr>
          <a:xfrm>
            <a:off x="6330922" y="3799361"/>
            <a:ext cx="516590" cy="5142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Rectangle 10"/>
          <p:cNvSpPr/>
          <p:nvPr/>
        </p:nvSpPr>
        <p:spPr>
          <a:xfrm>
            <a:off x="6912814" y="3799361"/>
            <a:ext cx="516590" cy="5142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p:cNvSpPr/>
          <p:nvPr/>
        </p:nvSpPr>
        <p:spPr>
          <a:xfrm>
            <a:off x="5751950" y="3799361"/>
            <a:ext cx="516590" cy="5142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Rectangle 12"/>
          <p:cNvSpPr/>
          <p:nvPr/>
        </p:nvSpPr>
        <p:spPr>
          <a:xfrm>
            <a:off x="2279299" y="3799361"/>
            <a:ext cx="516590" cy="5142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Rectangle 13"/>
          <p:cNvSpPr/>
          <p:nvPr/>
        </p:nvSpPr>
        <p:spPr>
          <a:xfrm>
            <a:off x="2861191" y="3799361"/>
            <a:ext cx="516590" cy="5142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Rectangle 14"/>
          <p:cNvSpPr/>
          <p:nvPr/>
        </p:nvSpPr>
        <p:spPr>
          <a:xfrm>
            <a:off x="1700327" y="3799361"/>
            <a:ext cx="516590" cy="5142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16" name="Straight Connector 15"/>
          <p:cNvCxnSpPr/>
          <p:nvPr/>
        </p:nvCxnSpPr>
        <p:spPr>
          <a:xfrm>
            <a:off x="627120" y="3427531"/>
            <a:ext cx="790800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7120" y="2270451"/>
            <a:ext cx="790800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3"/>
          <p:cNvSpPr>
            <a:spLocks noChangeArrowheads="1"/>
          </p:cNvSpPr>
          <p:nvPr/>
        </p:nvSpPr>
        <p:spPr bwMode="auto">
          <a:xfrm>
            <a:off x="993658" y="1970770"/>
            <a:ext cx="6636314" cy="1230484"/>
          </a:xfrm>
          <a:prstGeom prst="rect">
            <a:avLst/>
          </a:prstGeom>
          <a:noFill/>
          <a:ln>
            <a:noFill/>
          </a:ln>
          <a:extLst/>
        </p:spPr>
        <p:txBody>
          <a:bodyPr wrap="none" anchor="ctr"/>
          <a:lstStyle>
            <a:lvl1pPr marL="342900" indent="-342900" eaLnBrk="0" hangingPunct="0">
              <a:spcBef>
                <a:spcPts val="3000"/>
              </a:spcBef>
              <a:buBlip>
                <a:blip r:embed="rId5"/>
              </a:buBlip>
              <a:defRPr sz="2200">
                <a:solidFill>
                  <a:schemeClr val="tx1"/>
                </a:solidFill>
                <a:latin typeface="Arial" charset="0"/>
                <a:cs typeface="Arial" charset="0"/>
              </a:defRPr>
            </a:lvl1pPr>
            <a:lvl2pPr marL="742950" indent="-285750" eaLnBrk="0" hangingPunct="0">
              <a:spcBef>
                <a:spcPts val="800"/>
              </a:spcBef>
              <a:buFont typeface="Arial" charset="0"/>
              <a:buChar char="–"/>
              <a:defRPr sz="2000">
                <a:solidFill>
                  <a:schemeClr val="tx1"/>
                </a:solidFill>
                <a:latin typeface="Arial" charset="0"/>
                <a:cs typeface="Arial" charset="0"/>
              </a:defRPr>
            </a:lvl2pPr>
            <a:lvl3pPr marL="1143000" indent="-228600" eaLnBrk="0" hangingPunct="0">
              <a:spcBef>
                <a:spcPts val="800"/>
              </a:spcBef>
              <a:buFont typeface="Arial" charset="0"/>
              <a:buChar char="–"/>
              <a:defRPr sz="2000">
                <a:solidFill>
                  <a:schemeClr val="tx1"/>
                </a:solidFill>
                <a:latin typeface="Arial" charset="0"/>
                <a:cs typeface="Arial" charset="0"/>
              </a:defRPr>
            </a:lvl3pPr>
            <a:lvl4pPr marL="1600200" indent="-228600" eaLnBrk="0" hangingPunct="0">
              <a:spcBef>
                <a:spcPts val="800"/>
              </a:spcBef>
              <a:buFont typeface="Arial" charset="0"/>
              <a:buChar char="–"/>
              <a:defRPr sz="2000">
                <a:solidFill>
                  <a:schemeClr val="tx1"/>
                </a:solidFill>
                <a:latin typeface="Arial" charset="0"/>
                <a:cs typeface="Arial" charset="0"/>
              </a:defRPr>
            </a:lvl4pPr>
            <a:lvl5pPr marL="2057400" indent="-228600" eaLnBrk="0" hangingPunct="0">
              <a:spcBef>
                <a:spcPts val="500"/>
              </a:spcBef>
              <a:buFont typeface="Arial" charset="0"/>
              <a:buChar char="»"/>
              <a:defRPr sz="2000">
                <a:solidFill>
                  <a:schemeClr val="tx1"/>
                </a:solidFill>
                <a:latin typeface="Arial" charset="0"/>
                <a:cs typeface="Arial" charset="0"/>
              </a:defRPr>
            </a:lvl5pPr>
            <a:lvl6pPr marL="2514600" indent="-228600" eaLnBrk="0" fontAlgn="base" hangingPunct="0">
              <a:spcBef>
                <a:spcPts val="5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ts val="5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ts val="5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ts val="500"/>
              </a:spcBef>
              <a:spcAft>
                <a:spcPct val="0"/>
              </a:spcAft>
              <a:buFont typeface="Arial" charset="0"/>
              <a:buChar char="»"/>
              <a:defRPr sz="2000">
                <a:solidFill>
                  <a:schemeClr val="tx1"/>
                </a:solidFill>
                <a:latin typeface="Arial" charset="0"/>
                <a:cs typeface="Arial" charset="0"/>
              </a:defRPr>
            </a:lvl9pPr>
          </a:lstStyle>
          <a:p>
            <a:pPr algn="ctr" eaLnBrk="1" hangingPunct="1">
              <a:spcBef>
                <a:spcPct val="20000"/>
              </a:spcBef>
              <a:buSzPct val="85000"/>
              <a:buFontTx/>
              <a:buNone/>
            </a:pPr>
            <a:endParaRPr lang="en-US" altLang="en-US" sz="700" b="1" dirty="0">
              <a:latin typeface="Arial" panose="020B0604020202020204" pitchFamily="34" charset="0"/>
            </a:endParaRPr>
          </a:p>
        </p:txBody>
      </p:sp>
      <p:sp>
        <p:nvSpPr>
          <p:cNvPr id="19" name="Text Box 8"/>
          <p:cNvSpPr txBox="1">
            <a:spLocks noChangeArrowheads="1"/>
          </p:cNvSpPr>
          <p:nvPr/>
        </p:nvSpPr>
        <p:spPr bwMode="auto">
          <a:xfrm rot="16200000">
            <a:off x="310674" y="2739315"/>
            <a:ext cx="79220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ts val="3000"/>
              </a:spcBef>
              <a:buBlip>
                <a:blip r:embed="rId5"/>
              </a:buBlip>
              <a:defRPr sz="2200">
                <a:solidFill>
                  <a:schemeClr val="tx1"/>
                </a:solidFill>
                <a:latin typeface="Arial" charset="0"/>
                <a:cs typeface="Arial" charset="0"/>
              </a:defRPr>
            </a:lvl1pPr>
            <a:lvl2pPr marL="742950" indent="-285750" eaLnBrk="0" hangingPunct="0">
              <a:spcBef>
                <a:spcPts val="800"/>
              </a:spcBef>
              <a:buFont typeface="Arial" charset="0"/>
              <a:buChar char="–"/>
              <a:defRPr sz="2000">
                <a:solidFill>
                  <a:schemeClr val="tx1"/>
                </a:solidFill>
                <a:latin typeface="Arial" charset="0"/>
                <a:cs typeface="Arial" charset="0"/>
              </a:defRPr>
            </a:lvl2pPr>
            <a:lvl3pPr marL="1143000" indent="-228600" eaLnBrk="0" hangingPunct="0">
              <a:spcBef>
                <a:spcPts val="800"/>
              </a:spcBef>
              <a:buFont typeface="Arial" charset="0"/>
              <a:buChar char="–"/>
              <a:defRPr sz="2000">
                <a:solidFill>
                  <a:schemeClr val="tx1"/>
                </a:solidFill>
                <a:latin typeface="Arial" charset="0"/>
                <a:cs typeface="Arial" charset="0"/>
              </a:defRPr>
            </a:lvl3pPr>
            <a:lvl4pPr marL="1600200" indent="-228600" eaLnBrk="0" hangingPunct="0">
              <a:spcBef>
                <a:spcPts val="800"/>
              </a:spcBef>
              <a:buFont typeface="Arial" charset="0"/>
              <a:buChar char="–"/>
              <a:defRPr sz="2000">
                <a:solidFill>
                  <a:schemeClr val="tx1"/>
                </a:solidFill>
                <a:latin typeface="Arial" charset="0"/>
                <a:cs typeface="Arial" charset="0"/>
              </a:defRPr>
            </a:lvl4pPr>
            <a:lvl5pPr marL="2057400" indent="-228600" eaLnBrk="0" hangingPunct="0">
              <a:spcBef>
                <a:spcPts val="500"/>
              </a:spcBef>
              <a:buFont typeface="Arial" charset="0"/>
              <a:buChar char="»"/>
              <a:defRPr sz="2000">
                <a:solidFill>
                  <a:schemeClr val="tx1"/>
                </a:solidFill>
                <a:latin typeface="Arial" charset="0"/>
                <a:cs typeface="Arial" charset="0"/>
              </a:defRPr>
            </a:lvl5pPr>
            <a:lvl6pPr marL="2514600" indent="-228600" eaLnBrk="0" fontAlgn="base" hangingPunct="0">
              <a:spcBef>
                <a:spcPts val="5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ts val="5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ts val="5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ts val="500"/>
              </a:spcBef>
              <a:spcAft>
                <a:spcPct val="0"/>
              </a:spcAft>
              <a:buFont typeface="Arial" charset="0"/>
              <a:buChar char="»"/>
              <a:defRPr sz="2000">
                <a:solidFill>
                  <a:schemeClr val="tx1"/>
                </a:solidFill>
                <a:latin typeface="Arial" charset="0"/>
                <a:cs typeface="Arial" charset="0"/>
              </a:defRPr>
            </a:lvl9pPr>
          </a:lstStyle>
          <a:p>
            <a:pPr eaLnBrk="1" hangingPunct="1">
              <a:spcBef>
                <a:spcPct val="20000"/>
              </a:spcBef>
              <a:buSzPct val="85000"/>
              <a:buFontTx/>
              <a:buNone/>
            </a:pPr>
            <a:r>
              <a:rPr lang="en-US" altLang="en-US" sz="1200" b="1" dirty="0">
                <a:latin typeface="Arial" panose="020B0604020202020204" pitchFamily="34" charset="0"/>
                <a:cs typeface="Arial" panose="020B0604020202020204" pitchFamily="34" charset="0"/>
              </a:rPr>
              <a:t>REGION</a:t>
            </a:r>
          </a:p>
        </p:txBody>
      </p:sp>
      <p:sp>
        <p:nvSpPr>
          <p:cNvPr id="20" name="Text Box 9"/>
          <p:cNvSpPr txBox="1">
            <a:spLocks noChangeArrowheads="1"/>
          </p:cNvSpPr>
          <p:nvPr/>
        </p:nvSpPr>
        <p:spPr bwMode="auto">
          <a:xfrm rot="16200000">
            <a:off x="289033" y="1622906"/>
            <a:ext cx="83548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ts val="3000"/>
              </a:spcBef>
              <a:buBlip>
                <a:blip r:embed="rId5"/>
              </a:buBlip>
              <a:defRPr sz="2200">
                <a:solidFill>
                  <a:schemeClr val="tx1"/>
                </a:solidFill>
                <a:latin typeface="Arial" charset="0"/>
                <a:cs typeface="Arial" charset="0"/>
              </a:defRPr>
            </a:lvl1pPr>
            <a:lvl2pPr marL="742950" indent="-285750" eaLnBrk="0" hangingPunct="0">
              <a:spcBef>
                <a:spcPts val="800"/>
              </a:spcBef>
              <a:buFont typeface="Arial" charset="0"/>
              <a:buChar char="–"/>
              <a:defRPr sz="2000">
                <a:solidFill>
                  <a:schemeClr val="tx1"/>
                </a:solidFill>
                <a:latin typeface="Arial" charset="0"/>
                <a:cs typeface="Arial" charset="0"/>
              </a:defRPr>
            </a:lvl2pPr>
            <a:lvl3pPr marL="1143000" indent="-228600" eaLnBrk="0" hangingPunct="0">
              <a:spcBef>
                <a:spcPts val="800"/>
              </a:spcBef>
              <a:buFont typeface="Arial" charset="0"/>
              <a:buChar char="–"/>
              <a:defRPr sz="2000">
                <a:solidFill>
                  <a:schemeClr val="tx1"/>
                </a:solidFill>
                <a:latin typeface="Arial" charset="0"/>
                <a:cs typeface="Arial" charset="0"/>
              </a:defRPr>
            </a:lvl3pPr>
            <a:lvl4pPr marL="1600200" indent="-228600" eaLnBrk="0" hangingPunct="0">
              <a:spcBef>
                <a:spcPts val="800"/>
              </a:spcBef>
              <a:buFont typeface="Arial" charset="0"/>
              <a:buChar char="–"/>
              <a:defRPr sz="2000">
                <a:solidFill>
                  <a:schemeClr val="tx1"/>
                </a:solidFill>
                <a:latin typeface="Arial" charset="0"/>
                <a:cs typeface="Arial" charset="0"/>
              </a:defRPr>
            </a:lvl4pPr>
            <a:lvl5pPr marL="2057400" indent="-228600" eaLnBrk="0" hangingPunct="0">
              <a:spcBef>
                <a:spcPts val="500"/>
              </a:spcBef>
              <a:buFont typeface="Arial" charset="0"/>
              <a:buChar char="»"/>
              <a:defRPr sz="2000">
                <a:solidFill>
                  <a:schemeClr val="tx1"/>
                </a:solidFill>
                <a:latin typeface="Arial" charset="0"/>
                <a:cs typeface="Arial" charset="0"/>
              </a:defRPr>
            </a:lvl5pPr>
            <a:lvl6pPr marL="2514600" indent="-228600" eaLnBrk="0" fontAlgn="base" hangingPunct="0">
              <a:spcBef>
                <a:spcPts val="5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ts val="5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ts val="5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ts val="500"/>
              </a:spcBef>
              <a:spcAft>
                <a:spcPct val="0"/>
              </a:spcAft>
              <a:buFont typeface="Arial" charset="0"/>
              <a:buChar char="»"/>
              <a:defRPr sz="2000">
                <a:solidFill>
                  <a:schemeClr val="tx1"/>
                </a:solidFill>
                <a:latin typeface="Arial" charset="0"/>
                <a:cs typeface="Arial" charset="0"/>
              </a:defRPr>
            </a:lvl9pPr>
          </a:lstStyle>
          <a:p>
            <a:pPr eaLnBrk="1" hangingPunct="1">
              <a:spcBef>
                <a:spcPct val="20000"/>
              </a:spcBef>
              <a:buSzPct val="85000"/>
              <a:buFontTx/>
              <a:buNone/>
            </a:pPr>
            <a:r>
              <a:rPr lang="en-US" altLang="en-US" sz="1200" b="1" dirty="0">
                <a:latin typeface="Arial" panose="020B0604020202020204" pitchFamily="34" charset="0"/>
                <a:cs typeface="Arial" panose="020B0604020202020204" pitchFamily="34" charset="0"/>
              </a:rPr>
              <a:t>GLOBAL</a:t>
            </a:r>
          </a:p>
        </p:txBody>
      </p:sp>
      <p:sp>
        <p:nvSpPr>
          <p:cNvPr id="21" name="Line 11"/>
          <p:cNvSpPr>
            <a:spLocks noChangeShapeType="1"/>
          </p:cNvSpPr>
          <p:nvPr/>
        </p:nvSpPr>
        <p:spPr bwMode="auto">
          <a:xfrm>
            <a:off x="2537523" y="3056085"/>
            <a:ext cx="0" cy="92401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sz="1400" dirty="0">
              <a:latin typeface="Arial" panose="020B0604020202020204" pitchFamily="34" charset="0"/>
            </a:endParaRPr>
          </a:p>
        </p:txBody>
      </p:sp>
      <p:sp>
        <p:nvSpPr>
          <p:cNvPr id="22" name="Freeform 12"/>
          <p:cNvSpPr>
            <a:spLocks/>
          </p:cNvSpPr>
          <p:nvPr/>
        </p:nvSpPr>
        <p:spPr bwMode="auto">
          <a:xfrm>
            <a:off x="1957998" y="3583994"/>
            <a:ext cx="1163659" cy="415692"/>
          </a:xfrm>
          <a:custGeom>
            <a:avLst/>
            <a:gdLst>
              <a:gd name="T0" fmla="*/ 0 w 3876"/>
              <a:gd name="T1" fmla="*/ 2147483647 h 142"/>
              <a:gd name="T2" fmla="*/ 0 w 3876"/>
              <a:gd name="T3" fmla="*/ 0 h 142"/>
              <a:gd name="T4" fmla="*/ 0 w 3876"/>
              <a:gd name="T5" fmla="*/ 0 h 142"/>
              <a:gd name="T6" fmla="*/ 0 w 3876"/>
              <a:gd name="T7" fmla="*/ 2147483647 h 142"/>
              <a:gd name="T8" fmla="*/ 0 60000 65536"/>
              <a:gd name="T9" fmla="*/ 0 60000 65536"/>
              <a:gd name="T10" fmla="*/ 0 60000 65536"/>
              <a:gd name="T11" fmla="*/ 0 60000 65536"/>
              <a:gd name="T12" fmla="*/ 0 w 3876"/>
              <a:gd name="T13" fmla="*/ 0 h 142"/>
              <a:gd name="T14" fmla="*/ 3876 w 3876"/>
              <a:gd name="T15" fmla="*/ 142 h 142"/>
            </a:gdLst>
            <a:ahLst/>
            <a:cxnLst>
              <a:cxn ang="T8">
                <a:pos x="T0" y="T1"/>
              </a:cxn>
              <a:cxn ang="T9">
                <a:pos x="T2" y="T3"/>
              </a:cxn>
              <a:cxn ang="T10">
                <a:pos x="T4" y="T5"/>
              </a:cxn>
              <a:cxn ang="T11">
                <a:pos x="T6" y="T7"/>
              </a:cxn>
            </a:cxnLst>
            <a:rect l="T12" t="T13" r="T14" b="T15"/>
            <a:pathLst>
              <a:path w="3876" h="142">
                <a:moveTo>
                  <a:pt x="0" y="135"/>
                </a:moveTo>
                <a:lnTo>
                  <a:pt x="0" y="0"/>
                </a:lnTo>
                <a:lnTo>
                  <a:pt x="3876" y="0"/>
                </a:lnTo>
                <a:lnTo>
                  <a:pt x="3876" y="142"/>
                </a:lnTo>
              </a:path>
            </a:pathLst>
          </a:custGeom>
          <a:noFill/>
          <a:ln w="12700" cap="flat"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sz="1400" dirty="0">
              <a:latin typeface="Arial" panose="020B0604020202020204" pitchFamily="34" charset="0"/>
            </a:endParaRPr>
          </a:p>
        </p:txBody>
      </p:sp>
      <p:sp>
        <p:nvSpPr>
          <p:cNvPr id="23" name="Line 16"/>
          <p:cNvSpPr>
            <a:spLocks noChangeShapeType="1"/>
          </p:cNvSpPr>
          <p:nvPr/>
        </p:nvSpPr>
        <p:spPr bwMode="auto">
          <a:xfrm>
            <a:off x="4575655" y="3056085"/>
            <a:ext cx="0" cy="92401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sz="1400" dirty="0">
              <a:latin typeface="Arial" panose="020B0604020202020204" pitchFamily="34" charset="0"/>
            </a:endParaRPr>
          </a:p>
        </p:txBody>
      </p:sp>
      <p:sp>
        <p:nvSpPr>
          <p:cNvPr id="24" name="Freeform 17"/>
          <p:cNvSpPr>
            <a:spLocks/>
          </p:cNvSpPr>
          <p:nvPr/>
        </p:nvSpPr>
        <p:spPr bwMode="auto">
          <a:xfrm>
            <a:off x="3980000" y="3583994"/>
            <a:ext cx="1163659" cy="415692"/>
          </a:xfrm>
          <a:custGeom>
            <a:avLst/>
            <a:gdLst>
              <a:gd name="T0" fmla="*/ 0 w 3876"/>
              <a:gd name="T1" fmla="*/ 2147483647 h 142"/>
              <a:gd name="T2" fmla="*/ 0 w 3876"/>
              <a:gd name="T3" fmla="*/ 0 h 142"/>
              <a:gd name="T4" fmla="*/ 0 w 3876"/>
              <a:gd name="T5" fmla="*/ 0 h 142"/>
              <a:gd name="T6" fmla="*/ 0 w 3876"/>
              <a:gd name="T7" fmla="*/ 2147483647 h 142"/>
              <a:gd name="T8" fmla="*/ 0 60000 65536"/>
              <a:gd name="T9" fmla="*/ 0 60000 65536"/>
              <a:gd name="T10" fmla="*/ 0 60000 65536"/>
              <a:gd name="T11" fmla="*/ 0 60000 65536"/>
              <a:gd name="T12" fmla="*/ 0 w 3876"/>
              <a:gd name="T13" fmla="*/ 0 h 142"/>
              <a:gd name="T14" fmla="*/ 3876 w 3876"/>
              <a:gd name="T15" fmla="*/ 142 h 142"/>
            </a:gdLst>
            <a:ahLst/>
            <a:cxnLst>
              <a:cxn ang="T8">
                <a:pos x="T0" y="T1"/>
              </a:cxn>
              <a:cxn ang="T9">
                <a:pos x="T2" y="T3"/>
              </a:cxn>
              <a:cxn ang="T10">
                <a:pos x="T4" y="T5"/>
              </a:cxn>
              <a:cxn ang="T11">
                <a:pos x="T6" y="T7"/>
              </a:cxn>
            </a:cxnLst>
            <a:rect l="T12" t="T13" r="T14" b="T15"/>
            <a:pathLst>
              <a:path w="3876" h="142">
                <a:moveTo>
                  <a:pt x="0" y="135"/>
                </a:moveTo>
                <a:lnTo>
                  <a:pt x="0" y="0"/>
                </a:lnTo>
                <a:lnTo>
                  <a:pt x="3876" y="0"/>
                </a:lnTo>
                <a:lnTo>
                  <a:pt x="3876" y="142"/>
                </a:lnTo>
              </a:path>
            </a:pathLst>
          </a:custGeom>
          <a:noFill/>
          <a:ln w="12700" cap="flat"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sz="1400" dirty="0">
              <a:latin typeface="Arial" panose="020B0604020202020204" pitchFamily="34" charset="0"/>
            </a:endParaRPr>
          </a:p>
        </p:txBody>
      </p:sp>
      <p:sp>
        <p:nvSpPr>
          <p:cNvPr id="25" name="Line 18"/>
          <p:cNvSpPr>
            <a:spLocks noChangeShapeType="1"/>
          </p:cNvSpPr>
          <p:nvPr/>
        </p:nvSpPr>
        <p:spPr bwMode="auto">
          <a:xfrm>
            <a:off x="6590744" y="3056085"/>
            <a:ext cx="0" cy="92401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sz="1400" dirty="0">
              <a:latin typeface="Arial" panose="020B0604020202020204" pitchFamily="34" charset="0"/>
            </a:endParaRPr>
          </a:p>
        </p:txBody>
      </p:sp>
      <p:sp>
        <p:nvSpPr>
          <p:cNvPr id="26" name="Freeform 19"/>
          <p:cNvSpPr>
            <a:spLocks/>
          </p:cNvSpPr>
          <p:nvPr/>
        </p:nvSpPr>
        <p:spPr bwMode="auto">
          <a:xfrm>
            <a:off x="6011219" y="3583994"/>
            <a:ext cx="1163659" cy="415692"/>
          </a:xfrm>
          <a:custGeom>
            <a:avLst/>
            <a:gdLst>
              <a:gd name="T0" fmla="*/ 0 w 3876"/>
              <a:gd name="T1" fmla="*/ 2147483647 h 142"/>
              <a:gd name="T2" fmla="*/ 0 w 3876"/>
              <a:gd name="T3" fmla="*/ 0 h 142"/>
              <a:gd name="T4" fmla="*/ 0 w 3876"/>
              <a:gd name="T5" fmla="*/ 0 h 142"/>
              <a:gd name="T6" fmla="*/ 0 w 3876"/>
              <a:gd name="T7" fmla="*/ 2147483647 h 142"/>
              <a:gd name="T8" fmla="*/ 0 60000 65536"/>
              <a:gd name="T9" fmla="*/ 0 60000 65536"/>
              <a:gd name="T10" fmla="*/ 0 60000 65536"/>
              <a:gd name="T11" fmla="*/ 0 60000 65536"/>
              <a:gd name="T12" fmla="*/ 0 w 3876"/>
              <a:gd name="T13" fmla="*/ 0 h 142"/>
              <a:gd name="T14" fmla="*/ 3876 w 3876"/>
              <a:gd name="T15" fmla="*/ 142 h 142"/>
            </a:gdLst>
            <a:ahLst/>
            <a:cxnLst>
              <a:cxn ang="T8">
                <a:pos x="T0" y="T1"/>
              </a:cxn>
              <a:cxn ang="T9">
                <a:pos x="T2" y="T3"/>
              </a:cxn>
              <a:cxn ang="T10">
                <a:pos x="T4" y="T5"/>
              </a:cxn>
              <a:cxn ang="T11">
                <a:pos x="T6" y="T7"/>
              </a:cxn>
            </a:cxnLst>
            <a:rect l="T12" t="T13" r="T14" b="T15"/>
            <a:pathLst>
              <a:path w="3876" h="142">
                <a:moveTo>
                  <a:pt x="0" y="135"/>
                </a:moveTo>
                <a:lnTo>
                  <a:pt x="0" y="0"/>
                </a:lnTo>
                <a:lnTo>
                  <a:pt x="3876" y="0"/>
                </a:lnTo>
                <a:lnTo>
                  <a:pt x="3876" y="142"/>
                </a:lnTo>
              </a:path>
            </a:pathLst>
          </a:custGeom>
          <a:noFill/>
          <a:ln w="12700" cap="flat"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sz="1400" dirty="0">
              <a:latin typeface="Arial" panose="020B0604020202020204" pitchFamily="34" charset="0"/>
            </a:endParaRPr>
          </a:p>
        </p:txBody>
      </p:sp>
      <p:sp>
        <p:nvSpPr>
          <p:cNvPr id="27" name="Freeform 20"/>
          <p:cNvSpPr>
            <a:spLocks/>
          </p:cNvSpPr>
          <p:nvPr/>
        </p:nvSpPr>
        <p:spPr bwMode="auto">
          <a:xfrm>
            <a:off x="2550197" y="2392765"/>
            <a:ext cx="4025570" cy="485050"/>
          </a:xfrm>
          <a:custGeom>
            <a:avLst/>
            <a:gdLst>
              <a:gd name="T0" fmla="*/ 0 w 3876"/>
              <a:gd name="T1" fmla="*/ 2147483647 h 142"/>
              <a:gd name="T2" fmla="*/ 0 w 3876"/>
              <a:gd name="T3" fmla="*/ 0 h 142"/>
              <a:gd name="T4" fmla="*/ 322 w 3876"/>
              <a:gd name="T5" fmla="*/ 0 h 142"/>
              <a:gd name="T6" fmla="*/ 322 w 3876"/>
              <a:gd name="T7" fmla="*/ 2147483647 h 142"/>
              <a:gd name="T8" fmla="*/ 0 60000 65536"/>
              <a:gd name="T9" fmla="*/ 0 60000 65536"/>
              <a:gd name="T10" fmla="*/ 0 60000 65536"/>
              <a:gd name="T11" fmla="*/ 0 60000 65536"/>
              <a:gd name="T12" fmla="*/ 0 w 3876"/>
              <a:gd name="T13" fmla="*/ 0 h 142"/>
              <a:gd name="T14" fmla="*/ 3876 w 3876"/>
              <a:gd name="T15" fmla="*/ 142 h 142"/>
            </a:gdLst>
            <a:ahLst/>
            <a:cxnLst>
              <a:cxn ang="T8">
                <a:pos x="T0" y="T1"/>
              </a:cxn>
              <a:cxn ang="T9">
                <a:pos x="T2" y="T3"/>
              </a:cxn>
              <a:cxn ang="T10">
                <a:pos x="T4" y="T5"/>
              </a:cxn>
              <a:cxn ang="T11">
                <a:pos x="T6" y="T7"/>
              </a:cxn>
            </a:cxnLst>
            <a:rect l="T12" t="T13" r="T14" b="T15"/>
            <a:pathLst>
              <a:path w="3876" h="142">
                <a:moveTo>
                  <a:pt x="0" y="135"/>
                </a:moveTo>
                <a:lnTo>
                  <a:pt x="0" y="0"/>
                </a:lnTo>
                <a:lnTo>
                  <a:pt x="3876" y="0"/>
                </a:lnTo>
                <a:lnTo>
                  <a:pt x="3876" y="142"/>
                </a:lnTo>
              </a:path>
            </a:pathLst>
          </a:custGeom>
          <a:noFill/>
          <a:ln w="12700" cap="flat"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sz="1400" dirty="0">
              <a:latin typeface="Arial" panose="020B0604020202020204" pitchFamily="34" charset="0"/>
            </a:endParaRPr>
          </a:p>
        </p:txBody>
      </p:sp>
      <p:sp>
        <p:nvSpPr>
          <p:cNvPr id="29" name="Line 29"/>
          <p:cNvSpPr>
            <a:spLocks noChangeShapeType="1"/>
          </p:cNvSpPr>
          <p:nvPr/>
        </p:nvSpPr>
        <p:spPr bwMode="auto">
          <a:xfrm>
            <a:off x="4603306" y="1970770"/>
            <a:ext cx="0" cy="71432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sz="1400" dirty="0">
              <a:latin typeface="Arial" panose="020B0604020202020204" pitchFamily="34" charset="0"/>
            </a:endParaRPr>
          </a:p>
        </p:txBody>
      </p:sp>
      <p:pic>
        <p:nvPicPr>
          <p:cNvPr id="30" name="Picture 31" descr="currency-symbol"/>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6862" t="-2649" r="48628"/>
          <a:stretch>
            <a:fillRect/>
          </a:stretch>
        </p:blipFill>
        <p:spPr bwMode="auto">
          <a:xfrm>
            <a:off x="4507679" y="4093009"/>
            <a:ext cx="170516" cy="178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33" descr="currency-symbol-0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4117" y="4110291"/>
            <a:ext cx="142865" cy="160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34" descr="currency-symbol"/>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88628" b="-2649"/>
          <a:stretch>
            <a:fillRect/>
          </a:stretch>
        </p:blipFill>
        <p:spPr bwMode="auto">
          <a:xfrm>
            <a:off x="1892326" y="4091856"/>
            <a:ext cx="133648" cy="178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35" descr="currency-symbol"/>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7947" r="82745"/>
          <a:stretch>
            <a:fillRect/>
          </a:stretch>
        </p:blipFill>
        <p:spPr bwMode="auto">
          <a:xfrm>
            <a:off x="3020269" y="4078031"/>
            <a:ext cx="223515" cy="176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36" descr="currency-symbol"/>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88628" b="-2649"/>
          <a:stretch>
            <a:fillRect/>
          </a:stretch>
        </p:blipFill>
        <p:spPr bwMode="auto">
          <a:xfrm>
            <a:off x="2473003" y="4091856"/>
            <a:ext cx="133648" cy="178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37" descr="currency-symbol"/>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88628" b="-2649"/>
          <a:stretch>
            <a:fillRect/>
          </a:stretch>
        </p:blipFill>
        <p:spPr bwMode="auto">
          <a:xfrm>
            <a:off x="6527377" y="4099921"/>
            <a:ext cx="133648" cy="178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38" descr="currency-symbol"/>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3726" t="7947" r="29803"/>
          <a:stretch>
            <a:fillRect/>
          </a:stretch>
        </p:blipFill>
        <p:spPr bwMode="auto">
          <a:xfrm>
            <a:off x="7078099" y="4102226"/>
            <a:ext cx="193559" cy="160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39" descr="currency-symbol"/>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0784" r="65883" b="-7947"/>
          <a:stretch>
            <a:fillRect/>
          </a:stretch>
        </p:blipFill>
        <p:spPr bwMode="auto">
          <a:xfrm>
            <a:off x="5896005" y="4068814"/>
            <a:ext cx="190103" cy="22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8" name="Object 44"/>
          <p:cNvGraphicFramePr>
            <a:graphicFrameLocks noChangeAspect="1"/>
          </p:cNvGraphicFramePr>
          <p:nvPr>
            <p:extLst>
              <p:ext uri="{D42A27DB-BD31-4B8C-83A1-F6EECF244321}">
                <p14:modId xmlns:p14="http://schemas.microsoft.com/office/powerpoint/2010/main" val="693558604"/>
              </p:ext>
            </p:extLst>
          </p:nvPr>
        </p:nvGraphicFramePr>
        <p:xfrm>
          <a:off x="1725266" y="3818800"/>
          <a:ext cx="460855" cy="233884"/>
        </p:xfrm>
        <a:graphic>
          <a:graphicData uri="http://schemas.openxmlformats.org/presentationml/2006/ole">
            <mc:AlternateContent xmlns:mc="http://schemas.openxmlformats.org/markup-compatibility/2006">
              <mc:Choice xmlns:v="urn:schemas-microsoft-com:vml" Requires="v">
                <p:oleObj spid="_x0000_s1202" name="Image" r:id="rId8" imgW="1676190" imgH="850794" progId="Photoshop.Image.11">
                  <p:embed/>
                </p:oleObj>
              </mc:Choice>
              <mc:Fallback>
                <p:oleObj name="Image" r:id="rId8" imgW="1676190" imgH="850794" progId="Photoshop.Image.11">
                  <p:embed/>
                  <p:pic>
                    <p:nvPicPr>
                      <p:cNvPr id="80" name="Object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5266" y="3818800"/>
                        <a:ext cx="460855" cy="233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 name="Object 45"/>
          <p:cNvGraphicFramePr>
            <a:graphicFrameLocks noChangeAspect="1"/>
          </p:cNvGraphicFramePr>
          <p:nvPr>
            <p:extLst>
              <p:ext uri="{D42A27DB-BD31-4B8C-83A1-F6EECF244321}">
                <p14:modId xmlns:p14="http://schemas.microsoft.com/office/powerpoint/2010/main" val="2786781650"/>
              </p:ext>
            </p:extLst>
          </p:nvPr>
        </p:nvGraphicFramePr>
        <p:xfrm>
          <a:off x="2305943" y="3818800"/>
          <a:ext cx="460855" cy="233884"/>
        </p:xfrm>
        <a:graphic>
          <a:graphicData uri="http://schemas.openxmlformats.org/presentationml/2006/ole">
            <mc:AlternateContent xmlns:mc="http://schemas.openxmlformats.org/markup-compatibility/2006">
              <mc:Choice xmlns:v="urn:schemas-microsoft-com:vml" Requires="v">
                <p:oleObj spid="_x0000_s1203" name="Image" r:id="rId10" imgW="1676190" imgH="850794" progId="Photoshop.Image.11">
                  <p:embed/>
                </p:oleObj>
              </mc:Choice>
              <mc:Fallback>
                <p:oleObj name="Image" r:id="rId10" imgW="1676190" imgH="850794" progId="Photoshop.Image.11">
                  <p:embed/>
                  <p:pic>
                    <p:nvPicPr>
                      <p:cNvPr id="81" name="Object 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5943" y="3818800"/>
                        <a:ext cx="460855" cy="233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 name="Object 46"/>
          <p:cNvGraphicFramePr>
            <a:graphicFrameLocks noChangeAspect="1"/>
          </p:cNvGraphicFramePr>
          <p:nvPr>
            <p:extLst>
              <p:ext uri="{D42A27DB-BD31-4B8C-83A1-F6EECF244321}">
                <p14:modId xmlns:p14="http://schemas.microsoft.com/office/powerpoint/2010/main" val="704217393"/>
              </p:ext>
            </p:extLst>
          </p:nvPr>
        </p:nvGraphicFramePr>
        <p:xfrm>
          <a:off x="2894686" y="3818800"/>
          <a:ext cx="453942" cy="233884"/>
        </p:xfrm>
        <a:graphic>
          <a:graphicData uri="http://schemas.openxmlformats.org/presentationml/2006/ole">
            <mc:AlternateContent xmlns:mc="http://schemas.openxmlformats.org/markup-compatibility/2006">
              <mc:Choice xmlns:v="urn:schemas-microsoft-com:vml" Requires="v">
                <p:oleObj spid="_x0000_s1204" name="Image" r:id="rId12" imgW="1650794" imgH="850794" progId="Photoshop.Image.11">
                  <p:embed/>
                </p:oleObj>
              </mc:Choice>
              <mc:Fallback>
                <p:oleObj name="Image" r:id="rId12" imgW="1650794" imgH="850794" progId="Photoshop.Image.11">
                  <p:embed/>
                  <p:pic>
                    <p:nvPicPr>
                      <p:cNvPr id="82" name="Object 4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94686" y="3818800"/>
                        <a:ext cx="453942" cy="233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 name="Object 47"/>
          <p:cNvGraphicFramePr>
            <a:graphicFrameLocks noChangeAspect="1"/>
          </p:cNvGraphicFramePr>
          <p:nvPr>
            <p:extLst>
              <p:ext uri="{D42A27DB-BD31-4B8C-83A1-F6EECF244321}">
                <p14:modId xmlns:p14="http://schemas.microsoft.com/office/powerpoint/2010/main" val="2795686386"/>
              </p:ext>
            </p:extLst>
          </p:nvPr>
        </p:nvGraphicFramePr>
        <p:xfrm>
          <a:off x="4344075" y="3818800"/>
          <a:ext cx="457399" cy="233884"/>
        </p:xfrm>
        <a:graphic>
          <a:graphicData uri="http://schemas.openxmlformats.org/presentationml/2006/ole">
            <mc:AlternateContent xmlns:mc="http://schemas.openxmlformats.org/markup-compatibility/2006">
              <mc:Choice xmlns:v="urn:schemas-microsoft-com:vml" Requires="v">
                <p:oleObj spid="_x0000_s1205" name="Image" r:id="rId14" imgW="1663492" imgH="850794" progId="Photoshop.Image.11">
                  <p:embed/>
                </p:oleObj>
              </mc:Choice>
              <mc:Fallback>
                <p:oleObj name="Image" r:id="rId14" imgW="1663492" imgH="850794" progId="Photoshop.Image.11">
                  <p:embed/>
                  <p:pic>
                    <p:nvPicPr>
                      <p:cNvPr id="83" name="Object 4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44075" y="3818800"/>
                        <a:ext cx="457399" cy="233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 name="Object 48"/>
          <p:cNvGraphicFramePr>
            <a:graphicFrameLocks noChangeAspect="1"/>
          </p:cNvGraphicFramePr>
          <p:nvPr>
            <p:extLst>
              <p:ext uri="{D42A27DB-BD31-4B8C-83A1-F6EECF244321}">
                <p14:modId xmlns:p14="http://schemas.microsoft.com/office/powerpoint/2010/main" val="164330002"/>
              </p:ext>
            </p:extLst>
          </p:nvPr>
        </p:nvGraphicFramePr>
        <p:xfrm>
          <a:off x="4924753" y="3818800"/>
          <a:ext cx="466616" cy="233884"/>
        </p:xfrm>
        <a:graphic>
          <a:graphicData uri="http://schemas.openxmlformats.org/presentationml/2006/ole">
            <mc:AlternateContent xmlns:mc="http://schemas.openxmlformats.org/markup-compatibility/2006">
              <mc:Choice xmlns:v="urn:schemas-microsoft-com:vml" Requires="v">
                <p:oleObj spid="_x0000_s1206" name="Image" r:id="rId16" imgW="1638095" imgH="850794" progId="Photoshop.Image.11">
                  <p:embed/>
                </p:oleObj>
              </mc:Choice>
              <mc:Fallback>
                <p:oleObj name="Image" r:id="rId16" imgW="1638095" imgH="850794" progId="Photoshop.Image.11">
                  <p:embed/>
                  <p:pic>
                    <p:nvPicPr>
                      <p:cNvPr id="84" name="Object 4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24753" y="3818800"/>
                        <a:ext cx="466616" cy="233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 name="Object 49"/>
          <p:cNvGraphicFramePr>
            <a:graphicFrameLocks noChangeAspect="1"/>
          </p:cNvGraphicFramePr>
          <p:nvPr>
            <p:extLst>
              <p:ext uri="{D42A27DB-BD31-4B8C-83A1-F6EECF244321}">
                <p14:modId xmlns:p14="http://schemas.microsoft.com/office/powerpoint/2010/main" val="290915454"/>
              </p:ext>
            </p:extLst>
          </p:nvPr>
        </p:nvGraphicFramePr>
        <p:xfrm>
          <a:off x="5777335" y="3818800"/>
          <a:ext cx="460855" cy="233884"/>
        </p:xfrm>
        <a:graphic>
          <a:graphicData uri="http://schemas.openxmlformats.org/presentationml/2006/ole">
            <mc:AlternateContent xmlns:mc="http://schemas.openxmlformats.org/markup-compatibility/2006">
              <mc:Choice xmlns:v="urn:schemas-microsoft-com:vml" Requires="v">
                <p:oleObj spid="_x0000_s1207" name="Image" r:id="rId18" imgW="1676190" imgH="850794" progId="Photoshop.Image.11">
                  <p:embed/>
                </p:oleObj>
              </mc:Choice>
              <mc:Fallback>
                <p:oleObj name="Image" r:id="rId18" imgW="1676190" imgH="850794" progId="Photoshop.Image.11">
                  <p:embed/>
                  <p:pic>
                    <p:nvPicPr>
                      <p:cNvPr id="85" name="Object 4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77335" y="3818800"/>
                        <a:ext cx="460855" cy="233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50"/>
          <p:cNvGraphicFramePr>
            <a:graphicFrameLocks noChangeAspect="1"/>
          </p:cNvGraphicFramePr>
          <p:nvPr>
            <p:extLst>
              <p:ext uri="{D42A27DB-BD31-4B8C-83A1-F6EECF244321}">
                <p14:modId xmlns:p14="http://schemas.microsoft.com/office/powerpoint/2010/main" val="2088629547"/>
              </p:ext>
            </p:extLst>
          </p:nvPr>
        </p:nvGraphicFramePr>
        <p:xfrm>
          <a:off x="6360317" y="3818800"/>
          <a:ext cx="460855" cy="233884"/>
        </p:xfrm>
        <a:graphic>
          <a:graphicData uri="http://schemas.openxmlformats.org/presentationml/2006/ole">
            <mc:AlternateContent xmlns:mc="http://schemas.openxmlformats.org/markup-compatibility/2006">
              <mc:Choice xmlns:v="urn:schemas-microsoft-com:vml" Requires="v">
                <p:oleObj spid="_x0000_s1208" name="Image" r:id="rId20" imgW="1676190" imgH="850794" progId="Photoshop.Image.11">
                  <p:embed/>
                </p:oleObj>
              </mc:Choice>
              <mc:Fallback>
                <p:oleObj name="Image" r:id="rId20" imgW="1676190" imgH="850794" progId="Photoshop.Image.11">
                  <p:embed/>
                  <p:pic>
                    <p:nvPicPr>
                      <p:cNvPr id="86" name="Object 5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60317" y="3818800"/>
                        <a:ext cx="460855" cy="233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51"/>
          <p:cNvGraphicFramePr>
            <a:graphicFrameLocks noChangeAspect="1"/>
          </p:cNvGraphicFramePr>
          <p:nvPr>
            <p:extLst>
              <p:ext uri="{D42A27DB-BD31-4B8C-83A1-F6EECF244321}">
                <p14:modId xmlns:p14="http://schemas.microsoft.com/office/powerpoint/2010/main" val="2172917996"/>
              </p:ext>
            </p:extLst>
          </p:nvPr>
        </p:nvGraphicFramePr>
        <p:xfrm>
          <a:off x="6945603" y="3818800"/>
          <a:ext cx="453942" cy="233884"/>
        </p:xfrm>
        <a:graphic>
          <a:graphicData uri="http://schemas.openxmlformats.org/presentationml/2006/ole">
            <mc:AlternateContent xmlns:mc="http://schemas.openxmlformats.org/markup-compatibility/2006">
              <mc:Choice xmlns:v="urn:schemas-microsoft-com:vml" Requires="v">
                <p:oleObj spid="_x0000_s1209" name="Image" r:id="rId22" imgW="1650794" imgH="850794" progId="Photoshop.Image.11">
                  <p:embed/>
                </p:oleObj>
              </mc:Choice>
              <mc:Fallback>
                <p:oleObj name="Image" r:id="rId22" imgW="1650794" imgH="850794" progId="Photoshop.Image.11">
                  <p:embed/>
                  <p:pic>
                    <p:nvPicPr>
                      <p:cNvPr id="87" name="Object 5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45603" y="3818800"/>
                        <a:ext cx="453942" cy="233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Rectangle 45"/>
          <p:cNvSpPr/>
          <p:nvPr/>
        </p:nvSpPr>
        <p:spPr>
          <a:xfrm>
            <a:off x="3740270" y="4043282"/>
            <a:ext cx="557894" cy="276999"/>
          </a:xfrm>
          <a:prstGeom prst="rect">
            <a:avLst/>
          </a:prstGeom>
          <a:noFill/>
        </p:spPr>
        <p:txBody>
          <a:bodyPr wrap="square">
            <a:spAutoFit/>
          </a:bodyPr>
          <a:lstStyle/>
          <a:p>
            <a:r>
              <a:rPr lang="en-GB" sz="1200" dirty="0">
                <a:solidFill>
                  <a:srgbClr val="000000"/>
                </a:solidFill>
                <a:latin typeface="Arial" panose="020B0604020202020204" pitchFamily="34" charset="0"/>
              </a:rPr>
              <a:t>SKR</a:t>
            </a:r>
            <a:endParaRPr lang="en-GB" sz="1200" dirty="0">
              <a:latin typeface="Arial" panose="020B0604020202020204" pitchFamily="34" charset="0"/>
            </a:endParaRPr>
          </a:p>
        </p:txBody>
      </p:sp>
      <p:pic>
        <p:nvPicPr>
          <p:cNvPr id="47" name="Picture 4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767153" y="3819416"/>
            <a:ext cx="463324" cy="233391"/>
          </a:xfrm>
          <a:prstGeom prst="rect">
            <a:avLst/>
          </a:prstGeom>
        </p:spPr>
      </p:pic>
      <p:sp>
        <p:nvSpPr>
          <p:cNvPr id="48" name="Rectangle 47"/>
          <p:cNvSpPr/>
          <p:nvPr/>
        </p:nvSpPr>
        <p:spPr>
          <a:xfrm>
            <a:off x="3870311" y="1526049"/>
            <a:ext cx="1410687" cy="6530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000" b="1" dirty="0">
                <a:solidFill>
                  <a:schemeClr val="tx1"/>
                </a:solidFill>
                <a:latin typeface="Arial" panose="020B0604020202020204" pitchFamily="34" charset="0"/>
                <a:cs typeface="Arial" panose="020B0604020202020204" pitchFamily="34" charset="0"/>
              </a:rPr>
              <a:t>Worldwide HQ</a:t>
            </a:r>
          </a:p>
          <a:p>
            <a:pPr algn="ctr"/>
            <a:r>
              <a:rPr lang="en-US" altLang="en-US" sz="1200" dirty="0">
                <a:solidFill>
                  <a:srgbClr val="000000"/>
                </a:solidFill>
                <a:latin typeface="Arial" panose="020B0604020202020204" pitchFamily="34" charset="0"/>
              </a:rPr>
              <a:t>SKR</a:t>
            </a:r>
          </a:p>
        </p:txBody>
      </p:sp>
      <p:sp>
        <p:nvSpPr>
          <p:cNvPr id="49" name="Rectangle 48"/>
          <p:cNvSpPr/>
          <p:nvPr/>
        </p:nvSpPr>
        <p:spPr>
          <a:xfrm>
            <a:off x="3870312" y="2635290"/>
            <a:ext cx="1410686" cy="647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000" b="1" dirty="0">
                <a:solidFill>
                  <a:schemeClr val="tx1"/>
                </a:solidFill>
                <a:latin typeface="Arial" panose="020B0604020202020204" pitchFamily="34" charset="0"/>
                <a:cs typeface="Arial" panose="020B0604020202020204" pitchFamily="34" charset="0"/>
              </a:rPr>
              <a:t>EMEA</a:t>
            </a:r>
          </a:p>
          <a:p>
            <a:pPr algn="ctr"/>
            <a:endParaRPr lang="en-US" altLang="en-US" sz="1000" b="1" dirty="0">
              <a:solidFill>
                <a:schemeClr val="tx1"/>
              </a:solidFill>
              <a:latin typeface="Arial" panose="020B0604020202020204" pitchFamily="34" charset="0"/>
              <a:cs typeface="Arial" panose="020B0604020202020204" pitchFamily="34" charset="0"/>
            </a:endParaRPr>
          </a:p>
        </p:txBody>
      </p:sp>
      <p:sp>
        <p:nvSpPr>
          <p:cNvPr id="50" name="Rectangle 49"/>
          <p:cNvSpPr/>
          <p:nvPr/>
        </p:nvSpPr>
        <p:spPr>
          <a:xfrm>
            <a:off x="1825357" y="2635290"/>
            <a:ext cx="1410686" cy="647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000" b="1" dirty="0">
                <a:solidFill>
                  <a:schemeClr val="tx1"/>
                </a:solidFill>
                <a:latin typeface="Arial" panose="020B0604020202020204" pitchFamily="34" charset="0"/>
                <a:cs typeface="Arial" panose="020B0604020202020204" pitchFamily="34" charset="0"/>
              </a:rPr>
              <a:t>AMERICAS</a:t>
            </a:r>
          </a:p>
          <a:p>
            <a:pPr algn="ctr"/>
            <a:endParaRPr lang="en-US" altLang="en-US" sz="1000" b="1" dirty="0">
              <a:solidFill>
                <a:schemeClr val="tx1"/>
              </a:solidFill>
              <a:latin typeface="Arial" panose="020B0604020202020204" pitchFamily="34" charset="0"/>
              <a:cs typeface="Arial" panose="020B0604020202020204" pitchFamily="34" charset="0"/>
            </a:endParaRPr>
          </a:p>
        </p:txBody>
      </p:sp>
      <p:sp>
        <p:nvSpPr>
          <p:cNvPr id="51" name="Rectangle 50"/>
          <p:cNvSpPr/>
          <p:nvPr/>
        </p:nvSpPr>
        <p:spPr>
          <a:xfrm>
            <a:off x="5882121" y="2635290"/>
            <a:ext cx="1410686" cy="647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000" b="1" dirty="0">
                <a:solidFill>
                  <a:schemeClr val="tx1"/>
                </a:solidFill>
                <a:latin typeface="Arial" panose="020B0604020202020204" pitchFamily="34" charset="0"/>
                <a:cs typeface="Arial" panose="020B0604020202020204" pitchFamily="34" charset="0"/>
              </a:rPr>
              <a:t>APAC</a:t>
            </a:r>
          </a:p>
          <a:p>
            <a:pPr algn="ctr"/>
            <a:endParaRPr lang="en-US" altLang="en-US" sz="1000" b="1" dirty="0">
              <a:solidFill>
                <a:schemeClr val="tx1"/>
              </a:solidFill>
              <a:latin typeface="Arial" panose="020B0604020202020204" pitchFamily="34" charset="0"/>
              <a:cs typeface="Arial" panose="020B0604020202020204" pitchFamily="34" charset="0"/>
            </a:endParaRPr>
          </a:p>
        </p:txBody>
      </p:sp>
      <p:pic>
        <p:nvPicPr>
          <p:cNvPr id="52" name="Picture 34" descr="currency-symbol"/>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88628" b="-2649"/>
          <a:stretch>
            <a:fillRect/>
          </a:stretch>
        </p:blipFill>
        <p:spPr bwMode="auto">
          <a:xfrm>
            <a:off x="2470699" y="3007539"/>
            <a:ext cx="133648" cy="178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 name="Picture 33" descr="currency-symbol-0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8605" y="3007539"/>
            <a:ext cx="142865" cy="160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 name="Picture 37" descr="currency-symbol"/>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88628" b="-2649"/>
          <a:stretch>
            <a:fillRect/>
          </a:stretch>
        </p:blipFill>
        <p:spPr bwMode="auto">
          <a:xfrm>
            <a:off x="6527377" y="2992929"/>
            <a:ext cx="133648" cy="178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 name="Text Box 8"/>
          <p:cNvSpPr txBox="1">
            <a:spLocks noChangeArrowheads="1"/>
          </p:cNvSpPr>
          <p:nvPr/>
        </p:nvSpPr>
        <p:spPr bwMode="auto">
          <a:xfrm rot="16200000">
            <a:off x="239317" y="3852413"/>
            <a:ext cx="93878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marL="342900" indent="-342900" eaLnBrk="0" hangingPunct="0">
              <a:spcBef>
                <a:spcPts val="3000"/>
              </a:spcBef>
              <a:buBlip>
                <a:blip r:embed="rId5"/>
              </a:buBlip>
              <a:defRPr sz="2200">
                <a:solidFill>
                  <a:schemeClr val="tx1"/>
                </a:solidFill>
                <a:latin typeface="Arial" charset="0"/>
                <a:cs typeface="Arial" charset="0"/>
              </a:defRPr>
            </a:lvl1pPr>
            <a:lvl2pPr marL="742950" indent="-285750" eaLnBrk="0" hangingPunct="0">
              <a:spcBef>
                <a:spcPts val="800"/>
              </a:spcBef>
              <a:buFont typeface="Arial" charset="0"/>
              <a:buChar char="–"/>
              <a:defRPr sz="2000">
                <a:solidFill>
                  <a:schemeClr val="tx1"/>
                </a:solidFill>
                <a:latin typeface="Arial" charset="0"/>
                <a:cs typeface="Arial" charset="0"/>
              </a:defRPr>
            </a:lvl2pPr>
            <a:lvl3pPr marL="1143000" indent="-228600" eaLnBrk="0" hangingPunct="0">
              <a:spcBef>
                <a:spcPts val="800"/>
              </a:spcBef>
              <a:buFont typeface="Arial" charset="0"/>
              <a:buChar char="–"/>
              <a:defRPr sz="2000">
                <a:solidFill>
                  <a:schemeClr val="tx1"/>
                </a:solidFill>
                <a:latin typeface="Arial" charset="0"/>
                <a:cs typeface="Arial" charset="0"/>
              </a:defRPr>
            </a:lvl3pPr>
            <a:lvl4pPr marL="1600200" indent="-228600" eaLnBrk="0" hangingPunct="0">
              <a:spcBef>
                <a:spcPts val="800"/>
              </a:spcBef>
              <a:buFont typeface="Arial" charset="0"/>
              <a:buChar char="–"/>
              <a:defRPr sz="2000">
                <a:solidFill>
                  <a:schemeClr val="tx1"/>
                </a:solidFill>
                <a:latin typeface="Arial" charset="0"/>
                <a:cs typeface="Arial" charset="0"/>
              </a:defRPr>
            </a:lvl4pPr>
            <a:lvl5pPr marL="2057400" indent="-228600" eaLnBrk="0" hangingPunct="0">
              <a:spcBef>
                <a:spcPts val="500"/>
              </a:spcBef>
              <a:buFont typeface="Arial" charset="0"/>
              <a:buChar char="»"/>
              <a:defRPr sz="2000">
                <a:solidFill>
                  <a:schemeClr val="tx1"/>
                </a:solidFill>
                <a:latin typeface="Arial" charset="0"/>
                <a:cs typeface="Arial" charset="0"/>
              </a:defRPr>
            </a:lvl5pPr>
            <a:lvl6pPr marL="2514600" indent="-228600" eaLnBrk="0" fontAlgn="base" hangingPunct="0">
              <a:spcBef>
                <a:spcPts val="5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ts val="5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ts val="5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ts val="500"/>
              </a:spcBef>
              <a:spcAft>
                <a:spcPct val="0"/>
              </a:spcAft>
              <a:buFont typeface="Arial" charset="0"/>
              <a:buChar char="»"/>
              <a:defRPr sz="2000">
                <a:solidFill>
                  <a:schemeClr val="tx1"/>
                </a:solidFill>
                <a:latin typeface="Arial" charset="0"/>
                <a:cs typeface="Arial" charset="0"/>
              </a:defRPr>
            </a:lvl9pPr>
          </a:lstStyle>
          <a:p>
            <a:pPr eaLnBrk="1" hangingPunct="1">
              <a:spcBef>
                <a:spcPct val="20000"/>
              </a:spcBef>
              <a:buSzPct val="85000"/>
              <a:buFontTx/>
              <a:buNone/>
            </a:pPr>
            <a:r>
              <a:rPr lang="en-US" altLang="en-US" sz="1200" b="1" dirty="0">
                <a:latin typeface="Arial" panose="020B0604020202020204" pitchFamily="34" charset="0"/>
                <a:cs typeface="Arial" panose="020B0604020202020204" pitchFamily="34" charset="0"/>
              </a:rPr>
              <a:t>COUNTRY</a:t>
            </a:r>
          </a:p>
        </p:txBody>
      </p:sp>
    </p:spTree>
    <p:extLst>
      <p:ext uri="{BB962C8B-B14F-4D97-AF65-F5344CB8AC3E}">
        <p14:creationId xmlns:p14="http://schemas.microsoft.com/office/powerpoint/2010/main" val="4041027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“Upgrade” is another Implementation</a:t>
            </a:r>
          </a:p>
        </p:txBody>
      </p:sp>
      <p:sp>
        <p:nvSpPr>
          <p:cNvPr id="3" name="Slide Number Placeholder 2"/>
          <p:cNvSpPr>
            <a:spLocks noGrp="1"/>
          </p:cNvSpPr>
          <p:nvPr>
            <p:ph type="sldNum" sz="quarter" idx="4"/>
          </p:nvPr>
        </p:nvSpPr>
        <p:spPr/>
        <p:txBody>
          <a:bodyPr/>
          <a:lstStyle/>
          <a:p>
            <a:fld id="{ACFA1838-D446-4BAD-9C64-5AE915A130CE}" type="slidenum">
              <a:rPr lang="en-US" smtClean="0"/>
              <a:pPr/>
              <a:t>18</a:t>
            </a:fld>
            <a:endParaRPr lang="en-US" dirty="0"/>
          </a:p>
        </p:txBody>
      </p:sp>
      <p:sp>
        <p:nvSpPr>
          <p:cNvPr id="5" name="Content Placeholder 7"/>
          <p:cNvSpPr txBox="1">
            <a:spLocks/>
          </p:cNvSpPr>
          <p:nvPr/>
        </p:nvSpPr>
        <p:spPr>
          <a:xfrm>
            <a:off x="990597" y="1232071"/>
            <a:ext cx="4181478" cy="3075610"/>
          </a:xfrm>
          <a:prstGeom prst="rect">
            <a:avLst/>
          </a:prstGeom>
        </p:spPr>
        <p:txBody>
          <a:bodyPr/>
          <a:lstStyle>
            <a:lvl1pPr marL="0" indent="0" algn="l" defTabSz="914400" rtl="0" eaLnBrk="1" latinLnBrk="0" hangingPunct="1">
              <a:lnSpc>
                <a:spcPct val="90000"/>
              </a:lnSpc>
              <a:spcBef>
                <a:spcPts val="2300"/>
              </a:spcBef>
              <a:buFont typeface="Arial" pitchFamily="34" charset="0"/>
              <a:buNone/>
              <a:defRPr sz="1600" b="1" kern="1200">
                <a:solidFill>
                  <a:schemeClr val="tx2"/>
                </a:solidFill>
                <a:latin typeface="Arial" pitchFamily="34" charset="0"/>
                <a:ea typeface="+mn-ea"/>
                <a:cs typeface="Arial" pitchFamily="34" charset="0"/>
              </a:defRPr>
            </a:lvl1pPr>
            <a:lvl2pPr marL="0" indent="0" algn="l" defTabSz="914400" rtl="0" eaLnBrk="1" latinLnBrk="0" hangingPunct="1">
              <a:lnSpc>
                <a:spcPct val="90000"/>
              </a:lnSpc>
              <a:spcBef>
                <a:spcPct val="20000"/>
              </a:spcBef>
              <a:buFont typeface="Arial" pitchFamily="34" charset="0"/>
              <a:buNone/>
              <a:defRPr sz="1500" kern="1200">
                <a:solidFill>
                  <a:schemeClr val="tx1"/>
                </a:solidFill>
                <a:latin typeface="Arial" pitchFamily="34" charset="0"/>
                <a:ea typeface="+mn-ea"/>
                <a:cs typeface="Arial" pitchFamily="34" charset="0"/>
              </a:defRPr>
            </a:lvl2pPr>
            <a:lvl3pPr marL="137160" indent="-137160" algn="l" defTabSz="914400" rtl="0" eaLnBrk="1" latinLnBrk="0" hangingPunct="1">
              <a:lnSpc>
                <a:spcPct val="90000"/>
              </a:lnSpc>
              <a:spcBef>
                <a:spcPts val="400"/>
              </a:spcBef>
              <a:buClr>
                <a:schemeClr val="bg1"/>
              </a:buClr>
              <a:buFont typeface="Arial" pitchFamily="34" charset="0"/>
              <a:buChar char="•"/>
              <a:defRPr sz="1500" kern="1200">
                <a:solidFill>
                  <a:schemeClr val="tx1"/>
                </a:solidFill>
                <a:latin typeface="Arial" pitchFamily="34" charset="0"/>
                <a:ea typeface="+mn-ea"/>
                <a:cs typeface="Arial" pitchFamily="34" charset="0"/>
              </a:defRPr>
            </a:lvl3pPr>
            <a:lvl4pPr marL="398463" indent="-115888" algn="l" defTabSz="914400" rtl="0" eaLnBrk="1" latinLnBrk="0" hangingPunct="1">
              <a:lnSpc>
                <a:spcPct val="90000"/>
              </a:lnSpc>
              <a:spcBef>
                <a:spcPts val="500"/>
              </a:spcBef>
              <a:buClr>
                <a:schemeClr val="bg1"/>
              </a:buClr>
              <a:buFont typeface="Arial" pitchFamily="34" charset="0"/>
              <a:buChar char="–"/>
              <a:defRPr sz="1300" kern="1200">
                <a:solidFill>
                  <a:schemeClr val="tx1"/>
                </a:solidFill>
                <a:latin typeface="Arial" pitchFamily="34" charset="0"/>
                <a:ea typeface="+mn-ea"/>
                <a:cs typeface="Arial" pitchFamily="34" charset="0"/>
              </a:defRPr>
            </a:lvl4pPr>
            <a:lvl5pPr marL="631825" indent="-174625" algn="l" defTabSz="914400" rtl="0" eaLnBrk="1" latinLnBrk="0" hangingPunct="1">
              <a:lnSpc>
                <a:spcPct val="90000"/>
              </a:lnSpc>
              <a:spcBef>
                <a:spcPts val="500"/>
              </a:spcBef>
              <a:buClr>
                <a:schemeClr val="bg1"/>
              </a:buClr>
              <a:buFont typeface="Arial" pitchFamily="34" charset="0"/>
              <a:buChar char="»"/>
              <a:tabLst/>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b="0" dirty="0">
                <a:solidFill>
                  <a:schemeClr val="tx1"/>
                </a:solidFill>
              </a:rPr>
              <a:t>Approximately half of ERP customers are currently on releases that are </a:t>
            </a:r>
            <a:r>
              <a:rPr lang="en-US" sz="2600" b="0" dirty="0">
                <a:solidFill>
                  <a:srgbClr val="F15D22"/>
                </a:solidFill>
              </a:rPr>
              <a:t>two versions </a:t>
            </a:r>
            <a:r>
              <a:rPr lang="en-US" sz="2600" b="0" dirty="0">
                <a:solidFill>
                  <a:schemeClr val="tx1"/>
                </a:solidFill>
              </a:rPr>
              <a:t>behind the current release, which may be </a:t>
            </a:r>
            <a:r>
              <a:rPr lang="en-US" sz="2600" b="0" dirty="0">
                <a:solidFill>
                  <a:srgbClr val="F15D22"/>
                </a:solidFill>
              </a:rPr>
              <a:t>four years old or more</a:t>
            </a:r>
            <a:r>
              <a:rPr lang="en-US" sz="2600" b="0" dirty="0">
                <a:solidFill>
                  <a:schemeClr val="tx1"/>
                </a:solidFill>
              </a:rPr>
              <a:t>.</a:t>
            </a:r>
          </a:p>
        </p:txBody>
      </p:sp>
      <p:sp>
        <p:nvSpPr>
          <p:cNvPr id="6" name="Freeform 5"/>
          <p:cNvSpPr>
            <a:spLocks noEditPoints="1"/>
          </p:cNvSpPr>
          <p:nvPr/>
        </p:nvSpPr>
        <p:spPr bwMode="auto">
          <a:xfrm>
            <a:off x="532342" y="1147764"/>
            <a:ext cx="496661" cy="416983"/>
          </a:xfrm>
          <a:custGeom>
            <a:avLst/>
            <a:gdLst>
              <a:gd name="T0" fmla="*/ 142 w 314"/>
              <a:gd name="T1" fmla="*/ 192 h 263"/>
              <a:gd name="T2" fmla="*/ 122 w 314"/>
              <a:gd name="T3" fmla="*/ 243 h 263"/>
              <a:gd name="T4" fmla="*/ 73 w 314"/>
              <a:gd name="T5" fmla="*/ 263 h 263"/>
              <a:gd name="T6" fmla="*/ 0 w 314"/>
              <a:gd name="T7" fmla="*/ 173 h 263"/>
              <a:gd name="T8" fmla="*/ 93 w 314"/>
              <a:gd name="T9" fmla="*/ 0 h 263"/>
              <a:gd name="T10" fmla="*/ 112 w 314"/>
              <a:gd name="T11" fmla="*/ 20 h 263"/>
              <a:gd name="T12" fmla="*/ 40 w 314"/>
              <a:gd name="T13" fmla="*/ 129 h 263"/>
              <a:gd name="T14" fmla="*/ 46 w 314"/>
              <a:gd name="T15" fmla="*/ 137 h 263"/>
              <a:gd name="T16" fmla="*/ 52 w 314"/>
              <a:gd name="T17" fmla="*/ 136 h 263"/>
              <a:gd name="T18" fmla="*/ 82 w 314"/>
              <a:gd name="T19" fmla="*/ 127 h 263"/>
              <a:gd name="T20" fmla="*/ 124 w 314"/>
              <a:gd name="T21" fmla="*/ 146 h 263"/>
              <a:gd name="T22" fmla="*/ 142 w 314"/>
              <a:gd name="T23" fmla="*/ 192 h 263"/>
              <a:gd name="T24" fmla="*/ 314 w 314"/>
              <a:gd name="T25" fmla="*/ 192 h 263"/>
              <a:gd name="T26" fmla="*/ 295 w 314"/>
              <a:gd name="T27" fmla="*/ 243 h 263"/>
              <a:gd name="T28" fmla="*/ 246 w 314"/>
              <a:gd name="T29" fmla="*/ 263 h 263"/>
              <a:gd name="T30" fmla="*/ 172 w 314"/>
              <a:gd name="T31" fmla="*/ 173 h 263"/>
              <a:gd name="T32" fmla="*/ 266 w 314"/>
              <a:gd name="T33" fmla="*/ 0 h 263"/>
              <a:gd name="T34" fmla="*/ 284 w 314"/>
              <a:gd name="T35" fmla="*/ 20 h 263"/>
              <a:gd name="T36" fmla="*/ 213 w 314"/>
              <a:gd name="T37" fmla="*/ 129 h 263"/>
              <a:gd name="T38" fmla="*/ 218 w 314"/>
              <a:gd name="T39" fmla="*/ 137 h 263"/>
              <a:gd name="T40" fmla="*/ 233 w 314"/>
              <a:gd name="T41" fmla="*/ 132 h 263"/>
              <a:gd name="T42" fmla="*/ 254 w 314"/>
              <a:gd name="T43" fmla="*/ 127 h 263"/>
              <a:gd name="T44" fmla="*/ 297 w 314"/>
              <a:gd name="T45" fmla="*/ 146 h 263"/>
              <a:gd name="T46" fmla="*/ 314 w 314"/>
              <a:gd name="T47" fmla="*/ 19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4" h="263">
                <a:moveTo>
                  <a:pt x="142" y="192"/>
                </a:moveTo>
                <a:cubicBezTo>
                  <a:pt x="142" y="212"/>
                  <a:pt x="135" y="229"/>
                  <a:pt x="122" y="243"/>
                </a:cubicBezTo>
                <a:cubicBezTo>
                  <a:pt x="110" y="256"/>
                  <a:pt x="93" y="263"/>
                  <a:pt x="73" y="263"/>
                </a:cubicBezTo>
                <a:cubicBezTo>
                  <a:pt x="24" y="263"/>
                  <a:pt x="0" y="233"/>
                  <a:pt x="0" y="173"/>
                </a:cubicBezTo>
                <a:cubicBezTo>
                  <a:pt x="0" y="108"/>
                  <a:pt x="31" y="50"/>
                  <a:pt x="93" y="0"/>
                </a:cubicBezTo>
                <a:cubicBezTo>
                  <a:pt x="112" y="20"/>
                  <a:pt x="112" y="20"/>
                  <a:pt x="112" y="20"/>
                </a:cubicBezTo>
                <a:cubicBezTo>
                  <a:pt x="64" y="62"/>
                  <a:pt x="40" y="98"/>
                  <a:pt x="40" y="129"/>
                </a:cubicBezTo>
                <a:cubicBezTo>
                  <a:pt x="40" y="134"/>
                  <a:pt x="42" y="137"/>
                  <a:pt x="46" y="137"/>
                </a:cubicBezTo>
                <a:cubicBezTo>
                  <a:pt x="47" y="137"/>
                  <a:pt x="49" y="136"/>
                  <a:pt x="52" y="136"/>
                </a:cubicBezTo>
                <a:cubicBezTo>
                  <a:pt x="63" y="130"/>
                  <a:pt x="73" y="127"/>
                  <a:pt x="82" y="127"/>
                </a:cubicBezTo>
                <a:cubicBezTo>
                  <a:pt x="99" y="127"/>
                  <a:pt x="113" y="134"/>
                  <a:pt x="124" y="146"/>
                </a:cubicBezTo>
                <a:cubicBezTo>
                  <a:pt x="136" y="158"/>
                  <a:pt x="142" y="174"/>
                  <a:pt x="142" y="192"/>
                </a:cubicBezTo>
                <a:close/>
                <a:moveTo>
                  <a:pt x="314" y="192"/>
                </a:moveTo>
                <a:cubicBezTo>
                  <a:pt x="314" y="212"/>
                  <a:pt x="308" y="229"/>
                  <a:pt x="295" y="243"/>
                </a:cubicBezTo>
                <a:cubicBezTo>
                  <a:pt x="282" y="256"/>
                  <a:pt x="266" y="263"/>
                  <a:pt x="246" y="263"/>
                </a:cubicBezTo>
                <a:cubicBezTo>
                  <a:pt x="196" y="263"/>
                  <a:pt x="172" y="233"/>
                  <a:pt x="172" y="173"/>
                </a:cubicBezTo>
                <a:cubicBezTo>
                  <a:pt x="172" y="109"/>
                  <a:pt x="203" y="51"/>
                  <a:pt x="266" y="0"/>
                </a:cubicBezTo>
                <a:cubicBezTo>
                  <a:pt x="284" y="20"/>
                  <a:pt x="284" y="20"/>
                  <a:pt x="284" y="20"/>
                </a:cubicBezTo>
                <a:cubicBezTo>
                  <a:pt x="237" y="61"/>
                  <a:pt x="213" y="97"/>
                  <a:pt x="213" y="129"/>
                </a:cubicBezTo>
                <a:cubicBezTo>
                  <a:pt x="213" y="134"/>
                  <a:pt x="215" y="137"/>
                  <a:pt x="218" y="137"/>
                </a:cubicBezTo>
                <a:cubicBezTo>
                  <a:pt x="221" y="137"/>
                  <a:pt x="226" y="135"/>
                  <a:pt x="233" y="132"/>
                </a:cubicBezTo>
                <a:cubicBezTo>
                  <a:pt x="240" y="129"/>
                  <a:pt x="247" y="127"/>
                  <a:pt x="254" y="127"/>
                </a:cubicBezTo>
                <a:cubicBezTo>
                  <a:pt x="272" y="127"/>
                  <a:pt x="286" y="134"/>
                  <a:pt x="297" y="146"/>
                </a:cubicBezTo>
                <a:cubicBezTo>
                  <a:pt x="309" y="158"/>
                  <a:pt x="314" y="174"/>
                  <a:pt x="314" y="192"/>
                </a:cubicBezTo>
                <a:close/>
              </a:path>
            </a:pathLst>
          </a:custGeom>
          <a:solidFill>
            <a:srgbClr val="B9C7D4"/>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9"/>
          <p:cNvSpPr>
            <a:spLocks noEditPoints="1"/>
          </p:cNvSpPr>
          <p:nvPr/>
        </p:nvSpPr>
        <p:spPr bwMode="auto">
          <a:xfrm>
            <a:off x="3758827" y="3148836"/>
            <a:ext cx="497326" cy="416983"/>
          </a:xfrm>
          <a:custGeom>
            <a:avLst/>
            <a:gdLst>
              <a:gd name="T0" fmla="*/ 141 w 314"/>
              <a:gd name="T1" fmla="*/ 90 h 263"/>
              <a:gd name="T2" fmla="*/ 48 w 314"/>
              <a:gd name="T3" fmla="*/ 263 h 263"/>
              <a:gd name="T4" fmla="*/ 30 w 314"/>
              <a:gd name="T5" fmla="*/ 242 h 263"/>
              <a:gd name="T6" fmla="*/ 101 w 314"/>
              <a:gd name="T7" fmla="*/ 133 h 263"/>
              <a:gd name="T8" fmla="*/ 95 w 314"/>
              <a:gd name="T9" fmla="*/ 124 h 263"/>
              <a:gd name="T10" fmla="*/ 90 w 314"/>
              <a:gd name="T11" fmla="*/ 127 h 263"/>
              <a:gd name="T12" fmla="*/ 60 w 314"/>
              <a:gd name="T13" fmla="*/ 135 h 263"/>
              <a:gd name="T14" fmla="*/ 17 w 314"/>
              <a:gd name="T15" fmla="*/ 116 h 263"/>
              <a:gd name="T16" fmla="*/ 0 w 314"/>
              <a:gd name="T17" fmla="*/ 71 h 263"/>
              <a:gd name="T18" fmla="*/ 19 w 314"/>
              <a:gd name="T19" fmla="*/ 20 h 263"/>
              <a:gd name="T20" fmla="*/ 68 w 314"/>
              <a:gd name="T21" fmla="*/ 0 h 263"/>
              <a:gd name="T22" fmla="*/ 141 w 314"/>
              <a:gd name="T23" fmla="*/ 90 h 263"/>
              <a:gd name="T24" fmla="*/ 314 w 314"/>
              <a:gd name="T25" fmla="*/ 90 h 263"/>
              <a:gd name="T26" fmla="*/ 220 w 314"/>
              <a:gd name="T27" fmla="*/ 263 h 263"/>
              <a:gd name="T28" fmla="*/ 202 w 314"/>
              <a:gd name="T29" fmla="*/ 242 h 263"/>
              <a:gd name="T30" fmla="*/ 273 w 314"/>
              <a:gd name="T31" fmla="*/ 133 h 263"/>
              <a:gd name="T32" fmla="*/ 267 w 314"/>
              <a:gd name="T33" fmla="*/ 124 h 263"/>
              <a:gd name="T34" fmla="*/ 262 w 314"/>
              <a:gd name="T35" fmla="*/ 127 h 263"/>
              <a:gd name="T36" fmla="*/ 232 w 314"/>
              <a:gd name="T37" fmla="*/ 135 h 263"/>
              <a:gd name="T38" fmla="*/ 189 w 314"/>
              <a:gd name="T39" fmla="*/ 116 h 263"/>
              <a:gd name="T40" fmla="*/ 172 w 314"/>
              <a:gd name="T41" fmla="*/ 71 h 263"/>
              <a:gd name="T42" fmla="*/ 191 w 314"/>
              <a:gd name="T43" fmla="*/ 20 h 263"/>
              <a:gd name="T44" fmla="*/ 240 w 314"/>
              <a:gd name="T45" fmla="*/ 0 h 263"/>
              <a:gd name="T46" fmla="*/ 314 w 314"/>
              <a:gd name="T47" fmla="*/ 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4" h="263">
                <a:moveTo>
                  <a:pt x="141" y="90"/>
                </a:moveTo>
                <a:cubicBezTo>
                  <a:pt x="141" y="154"/>
                  <a:pt x="110" y="211"/>
                  <a:pt x="48" y="263"/>
                </a:cubicBezTo>
                <a:cubicBezTo>
                  <a:pt x="30" y="242"/>
                  <a:pt x="30" y="242"/>
                  <a:pt x="30" y="242"/>
                </a:cubicBezTo>
                <a:cubicBezTo>
                  <a:pt x="77" y="200"/>
                  <a:pt x="101" y="164"/>
                  <a:pt x="101" y="133"/>
                </a:cubicBezTo>
                <a:cubicBezTo>
                  <a:pt x="101" y="127"/>
                  <a:pt x="99" y="124"/>
                  <a:pt x="95" y="124"/>
                </a:cubicBezTo>
                <a:cubicBezTo>
                  <a:pt x="94" y="124"/>
                  <a:pt x="92" y="125"/>
                  <a:pt x="90" y="127"/>
                </a:cubicBezTo>
                <a:cubicBezTo>
                  <a:pt x="77" y="132"/>
                  <a:pt x="67" y="135"/>
                  <a:pt x="60" y="135"/>
                </a:cubicBezTo>
                <a:cubicBezTo>
                  <a:pt x="43" y="135"/>
                  <a:pt x="28" y="128"/>
                  <a:pt x="17" y="116"/>
                </a:cubicBezTo>
                <a:cubicBezTo>
                  <a:pt x="6" y="104"/>
                  <a:pt x="0" y="89"/>
                  <a:pt x="0" y="71"/>
                </a:cubicBezTo>
                <a:cubicBezTo>
                  <a:pt x="0" y="50"/>
                  <a:pt x="6" y="33"/>
                  <a:pt x="19" y="20"/>
                </a:cubicBezTo>
                <a:cubicBezTo>
                  <a:pt x="32" y="7"/>
                  <a:pt x="48" y="0"/>
                  <a:pt x="68" y="0"/>
                </a:cubicBezTo>
                <a:cubicBezTo>
                  <a:pt x="117" y="0"/>
                  <a:pt x="141" y="30"/>
                  <a:pt x="141" y="90"/>
                </a:cubicBezTo>
                <a:close/>
                <a:moveTo>
                  <a:pt x="314" y="90"/>
                </a:moveTo>
                <a:cubicBezTo>
                  <a:pt x="314" y="153"/>
                  <a:pt x="283" y="211"/>
                  <a:pt x="220" y="263"/>
                </a:cubicBezTo>
                <a:cubicBezTo>
                  <a:pt x="202" y="242"/>
                  <a:pt x="202" y="242"/>
                  <a:pt x="202" y="242"/>
                </a:cubicBezTo>
                <a:cubicBezTo>
                  <a:pt x="249" y="201"/>
                  <a:pt x="273" y="164"/>
                  <a:pt x="273" y="133"/>
                </a:cubicBezTo>
                <a:cubicBezTo>
                  <a:pt x="273" y="127"/>
                  <a:pt x="271" y="124"/>
                  <a:pt x="267" y="124"/>
                </a:cubicBezTo>
                <a:cubicBezTo>
                  <a:pt x="266" y="124"/>
                  <a:pt x="264" y="125"/>
                  <a:pt x="262" y="127"/>
                </a:cubicBezTo>
                <a:cubicBezTo>
                  <a:pt x="251" y="132"/>
                  <a:pt x="241" y="135"/>
                  <a:pt x="232" y="135"/>
                </a:cubicBezTo>
                <a:cubicBezTo>
                  <a:pt x="214" y="135"/>
                  <a:pt x="200" y="128"/>
                  <a:pt x="189" y="116"/>
                </a:cubicBezTo>
                <a:cubicBezTo>
                  <a:pt x="177" y="104"/>
                  <a:pt x="172" y="89"/>
                  <a:pt x="172" y="71"/>
                </a:cubicBezTo>
                <a:cubicBezTo>
                  <a:pt x="172" y="50"/>
                  <a:pt x="178" y="33"/>
                  <a:pt x="191" y="20"/>
                </a:cubicBezTo>
                <a:cubicBezTo>
                  <a:pt x="203" y="7"/>
                  <a:pt x="220" y="0"/>
                  <a:pt x="240" y="0"/>
                </a:cubicBezTo>
                <a:cubicBezTo>
                  <a:pt x="289" y="0"/>
                  <a:pt x="314" y="30"/>
                  <a:pt x="314" y="90"/>
                </a:cubicBezTo>
                <a:close/>
              </a:path>
            </a:pathLst>
          </a:custGeom>
          <a:solidFill>
            <a:srgbClr val="B9C7D4"/>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2151" y="3357328"/>
            <a:ext cx="1599380" cy="799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9"/>
          <p:cNvSpPr txBox="1">
            <a:spLocks/>
          </p:cNvSpPr>
          <p:nvPr/>
        </p:nvSpPr>
        <p:spPr>
          <a:xfrm>
            <a:off x="4555067" y="4197096"/>
            <a:ext cx="4191000" cy="432054"/>
          </a:xfrm>
          <a:prstGeom prst="rect">
            <a:avLst/>
          </a:prstGeom>
        </p:spPr>
        <p:txBody>
          <a:bodyPr/>
          <a:lstStyle>
            <a:lvl1pPr marL="0" indent="0" algn="l" defTabSz="914400" rtl="0" eaLnBrk="1" latinLnBrk="0" hangingPunct="1">
              <a:lnSpc>
                <a:spcPct val="90000"/>
              </a:lnSpc>
              <a:spcBef>
                <a:spcPts val="2300"/>
              </a:spcBef>
              <a:buFont typeface="Arial" pitchFamily="34" charset="0"/>
              <a:buNone/>
              <a:defRPr sz="1600" b="1" kern="1200">
                <a:solidFill>
                  <a:schemeClr val="tx2"/>
                </a:solidFill>
                <a:latin typeface="Arial" pitchFamily="34" charset="0"/>
                <a:ea typeface="+mn-ea"/>
                <a:cs typeface="Arial" pitchFamily="34" charset="0"/>
              </a:defRPr>
            </a:lvl1pPr>
            <a:lvl2pPr marL="0" indent="0" algn="l" defTabSz="914400" rtl="0" eaLnBrk="1" latinLnBrk="0" hangingPunct="1">
              <a:lnSpc>
                <a:spcPct val="90000"/>
              </a:lnSpc>
              <a:spcBef>
                <a:spcPct val="20000"/>
              </a:spcBef>
              <a:buFont typeface="Arial" pitchFamily="34" charset="0"/>
              <a:buNone/>
              <a:defRPr sz="1500" kern="1200">
                <a:solidFill>
                  <a:schemeClr val="tx1"/>
                </a:solidFill>
                <a:latin typeface="Arial" pitchFamily="34" charset="0"/>
                <a:ea typeface="+mn-ea"/>
                <a:cs typeface="Arial" pitchFamily="34" charset="0"/>
              </a:defRPr>
            </a:lvl2pPr>
            <a:lvl3pPr marL="137160" indent="-137160" algn="l" defTabSz="914400" rtl="0" eaLnBrk="1" latinLnBrk="0" hangingPunct="1">
              <a:lnSpc>
                <a:spcPct val="90000"/>
              </a:lnSpc>
              <a:spcBef>
                <a:spcPts val="400"/>
              </a:spcBef>
              <a:buClr>
                <a:schemeClr val="bg1"/>
              </a:buClr>
              <a:buFont typeface="Arial" pitchFamily="34" charset="0"/>
              <a:buChar char="•"/>
              <a:defRPr sz="1500" kern="1200">
                <a:solidFill>
                  <a:schemeClr val="tx1"/>
                </a:solidFill>
                <a:latin typeface="Arial" pitchFamily="34" charset="0"/>
                <a:ea typeface="+mn-ea"/>
                <a:cs typeface="Arial" pitchFamily="34" charset="0"/>
              </a:defRPr>
            </a:lvl3pPr>
            <a:lvl4pPr marL="398463" indent="-115888" algn="l" defTabSz="914400" rtl="0" eaLnBrk="1" latinLnBrk="0" hangingPunct="1">
              <a:lnSpc>
                <a:spcPct val="90000"/>
              </a:lnSpc>
              <a:spcBef>
                <a:spcPts val="500"/>
              </a:spcBef>
              <a:buClr>
                <a:schemeClr val="bg1"/>
              </a:buClr>
              <a:buFont typeface="Arial" pitchFamily="34" charset="0"/>
              <a:buChar char="–"/>
              <a:defRPr sz="1300" kern="1200">
                <a:solidFill>
                  <a:schemeClr val="tx1"/>
                </a:solidFill>
                <a:latin typeface="Arial" pitchFamily="34" charset="0"/>
                <a:ea typeface="+mn-ea"/>
                <a:cs typeface="Arial" pitchFamily="34" charset="0"/>
              </a:defRPr>
            </a:lvl4pPr>
            <a:lvl5pPr marL="631825" indent="-174625" algn="l" defTabSz="914400" rtl="0" eaLnBrk="1" latinLnBrk="0" hangingPunct="1">
              <a:lnSpc>
                <a:spcPct val="90000"/>
              </a:lnSpc>
              <a:spcBef>
                <a:spcPts val="500"/>
              </a:spcBef>
              <a:buClr>
                <a:schemeClr val="bg1"/>
              </a:buClr>
              <a:buFont typeface="Arial" pitchFamily="34" charset="0"/>
              <a:buChar char="»"/>
              <a:tabLst/>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800" b="0" dirty="0">
                <a:solidFill>
                  <a:schemeClr val="tx1"/>
                </a:solidFill>
              </a:rPr>
              <a:t>Trends 2011: ERP Customers Demand Better</a:t>
            </a:r>
            <a:br>
              <a:rPr lang="en-US" sz="800" b="0" dirty="0">
                <a:solidFill>
                  <a:schemeClr val="tx1"/>
                </a:solidFill>
              </a:rPr>
            </a:br>
            <a:r>
              <a:rPr lang="en-US" sz="800" b="0" dirty="0">
                <a:solidFill>
                  <a:schemeClr val="tx1"/>
                </a:solidFill>
              </a:rPr>
              <a:t>Flexibility, Cost Transparency, And Mobility</a:t>
            </a:r>
          </a:p>
        </p:txBody>
      </p:sp>
      <p:grpSp>
        <p:nvGrpSpPr>
          <p:cNvPr id="13" name="Group 12"/>
          <p:cNvGrpSpPr/>
          <p:nvPr/>
        </p:nvGrpSpPr>
        <p:grpSpPr>
          <a:xfrm>
            <a:off x="5412657" y="1356255"/>
            <a:ext cx="3218874" cy="1530349"/>
            <a:chOff x="1079011" y="2882774"/>
            <a:chExt cx="3218874" cy="1530349"/>
          </a:xfrm>
        </p:grpSpPr>
        <p:pic>
          <p:nvPicPr>
            <p:cNvPr id="11" name="Picture 4" descr="http://www.infosys.com/SiteCollectionImages/microsite/SAP-upgardae-solution.gif"/>
            <p:cNvPicPr>
              <a:picLocks noChangeAspect="1" noChangeArrowheads="1"/>
            </p:cNvPicPr>
            <p:nvPr/>
          </p:nvPicPr>
          <p:blipFill>
            <a:blip r:embed="rId3" cstate="print">
              <a:clrChange>
                <a:clrFrom>
                  <a:srgbClr val="FFFFFF"/>
                </a:clrFrom>
                <a:clrTo>
                  <a:srgbClr val="FFFFFF">
                    <a:alpha val="0"/>
                  </a:srgbClr>
                </a:clrTo>
              </a:clrChange>
            </a:blip>
            <a:srcRect l="964" t="2019" r="964" b="1708"/>
            <a:stretch>
              <a:fillRect/>
            </a:stretch>
          </p:blipFill>
          <p:spPr bwMode="auto">
            <a:xfrm>
              <a:off x="1079011" y="2882774"/>
              <a:ext cx="3218874" cy="1530349"/>
            </a:xfrm>
            <a:prstGeom prst="rect">
              <a:avLst/>
            </a:prstGeom>
            <a:noFill/>
            <a:ln>
              <a:solidFill>
                <a:srgbClr val="009DDC"/>
              </a:solidFill>
            </a:ln>
          </p:spPr>
        </p:pic>
        <p:sp>
          <p:nvSpPr>
            <p:cNvPr id="12" name="Rectangle 11"/>
            <p:cNvSpPr/>
            <p:nvPr/>
          </p:nvSpPr>
          <p:spPr bwMode="auto">
            <a:xfrm>
              <a:off x="3204902" y="3160372"/>
              <a:ext cx="1046178" cy="168147"/>
            </a:xfrm>
            <a:prstGeom prst="rect">
              <a:avLst/>
            </a:prstGeom>
            <a:noFill/>
            <a:ln w="12700">
              <a:solidFill>
                <a:srgbClr val="009DD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727072"/>
                </a:solidFill>
              </a:endParaRPr>
            </a:p>
          </p:txBody>
        </p:sp>
      </p:gr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2025305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2"/>
          <p:cNvSpPr>
            <a:spLocks noGrp="1"/>
          </p:cNvSpPr>
          <p:nvPr>
            <p:ph type="title"/>
          </p:nvPr>
        </p:nvSpPr>
        <p:spPr/>
        <p:txBody>
          <a:bodyPr/>
          <a:lstStyle/>
          <a:p>
            <a:r>
              <a:rPr lang="en-US" dirty="0"/>
              <a:t>Cloud Variants</a:t>
            </a:r>
          </a:p>
        </p:txBody>
      </p:sp>
      <p:sp>
        <p:nvSpPr>
          <p:cNvPr id="3" name="Slide Number Placeholder 2"/>
          <p:cNvSpPr>
            <a:spLocks noGrp="1"/>
          </p:cNvSpPr>
          <p:nvPr>
            <p:ph type="sldNum" sz="quarter" idx="4"/>
          </p:nvPr>
        </p:nvSpPr>
        <p:spPr/>
        <p:txBody>
          <a:bodyPr/>
          <a:lstStyle/>
          <a:p>
            <a:fld id="{BC37CC0D-42ED-4F3B-A31C-42944E6B6338}" type="slidenum">
              <a:rPr lang="en-US" smtClean="0"/>
              <a:pPr/>
              <a:t>19</a:t>
            </a:fld>
            <a:endParaRPr lang="en-US" dirty="0"/>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7120" y="1000986"/>
            <a:ext cx="6154296" cy="3793961"/>
          </a:xfrm>
          <a:prstGeom prst="rect">
            <a:avLst/>
          </a:prstGeom>
        </p:spPr>
      </p:pic>
    </p:spTree>
    <p:extLst>
      <p:ext uri="{BB962C8B-B14F-4D97-AF65-F5344CB8AC3E}">
        <p14:creationId xmlns:p14="http://schemas.microsoft.com/office/powerpoint/2010/main" val="396959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2"/>
          <p:cNvSpPr>
            <a:spLocks noGrp="1"/>
          </p:cNvSpPr>
          <p:nvPr>
            <p:ph type="title"/>
          </p:nvPr>
        </p:nvSpPr>
        <p:spPr/>
        <p:txBody>
          <a:bodyPr/>
          <a:lstStyle/>
          <a:p>
            <a:r>
              <a:rPr lang="en-US" dirty="0"/>
              <a:t>Agenda</a:t>
            </a:r>
          </a:p>
        </p:txBody>
      </p:sp>
      <p:sp>
        <p:nvSpPr>
          <p:cNvPr id="3" name="Slide Number Placeholder 2"/>
          <p:cNvSpPr>
            <a:spLocks noGrp="1"/>
          </p:cNvSpPr>
          <p:nvPr>
            <p:ph type="sldNum" sz="quarter" idx="4"/>
          </p:nvPr>
        </p:nvSpPr>
        <p:spPr/>
        <p:txBody>
          <a:bodyPr/>
          <a:lstStyle/>
          <a:p>
            <a:fld id="{BC37CC0D-42ED-4F3B-A31C-42944E6B6338}" type="slidenum">
              <a:rPr lang="en-US" smtClean="0"/>
              <a:pPr/>
              <a:t>2</a:t>
            </a:fld>
            <a:endParaRPr lang="en-US" dirty="0"/>
          </a:p>
        </p:txBody>
      </p:sp>
      <p:sp>
        <p:nvSpPr>
          <p:cNvPr id="8" name="Rectangle 7"/>
          <p:cNvSpPr/>
          <p:nvPr/>
        </p:nvSpPr>
        <p:spPr>
          <a:xfrm>
            <a:off x="533400" y="1261872"/>
            <a:ext cx="1981200" cy="27839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Content Placeholder 6"/>
          <p:cNvSpPr txBox="1">
            <a:spLocks/>
          </p:cNvSpPr>
          <p:nvPr/>
        </p:nvSpPr>
        <p:spPr>
          <a:xfrm>
            <a:off x="2057400" y="1428750"/>
            <a:ext cx="6583362" cy="2617052"/>
          </a:xfrm>
          <a:prstGeom prst="rect">
            <a:avLst/>
          </a:prstGeom>
        </p:spPr>
        <p:txBody>
          <a:bodyPr vert="horz" lIns="0" tIns="0" rIns="0" bIns="0" rtlCol="0">
            <a:normAutofit fontScale="92500" lnSpcReduction="20000"/>
          </a:bodyPr>
          <a:lstStyle>
            <a:lvl1pPr marL="173038" indent="-173038" algn="l" defTabSz="914400" rtl="0" eaLnBrk="1" latinLnBrk="0" hangingPunct="1">
              <a:lnSpc>
                <a:spcPct val="90000"/>
              </a:lnSpc>
              <a:spcBef>
                <a:spcPts val="1200"/>
              </a:spcBef>
              <a:buFont typeface="Arial" pitchFamily="34" charset="0"/>
              <a:buChar char="•"/>
              <a:defRPr sz="2000" b="0" kern="1200">
                <a:solidFill>
                  <a:srgbClr val="000000"/>
                </a:solidFill>
                <a:latin typeface="Arial" pitchFamily="34" charset="0"/>
                <a:ea typeface="+mn-ea"/>
                <a:cs typeface="Arial" pitchFamily="34" charset="0"/>
              </a:defRPr>
            </a:lvl1pPr>
            <a:lvl2pPr marL="0" indent="0" algn="l" defTabSz="914400" rtl="0" eaLnBrk="1" latinLnBrk="0" hangingPunct="1">
              <a:lnSpc>
                <a:spcPct val="90000"/>
              </a:lnSpc>
              <a:spcBef>
                <a:spcPct val="20000"/>
              </a:spcBef>
              <a:buFont typeface="Arial" pitchFamily="34" charset="0"/>
              <a:buNone/>
              <a:defRPr sz="1600" kern="1200">
                <a:solidFill>
                  <a:schemeClr val="tx1"/>
                </a:solidFill>
                <a:latin typeface="Arial" pitchFamily="34" charset="0"/>
                <a:ea typeface="+mn-ea"/>
                <a:cs typeface="Arial" pitchFamily="34" charset="0"/>
              </a:defRPr>
            </a:lvl2pPr>
            <a:lvl3pPr marL="137160" indent="-137160" algn="l" defTabSz="914400" rtl="0" eaLnBrk="1" latinLnBrk="0" hangingPunct="1">
              <a:lnSpc>
                <a:spcPct val="90000"/>
              </a:lnSpc>
              <a:spcBef>
                <a:spcPts val="400"/>
              </a:spcBef>
              <a:buClr>
                <a:schemeClr val="bg1"/>
              </a:buClr>
              <a:buFont typeface="Arial" pitchFamily="34" charset="0"/>
              <a:buChar char="•"/>
              <a:defRPr sz="1500" kern="1200">
                <a:solidFill>
                  <a:schemeClr val="tx1"/>
                </a:solidFill>
                <a:latin typeface="Arial" pitchFamily="34" charset="0"/>
                <a:ea typeface="+mn-ea"/>
                <a:cs typeface="Arial" pitchFamily="34" charset="0"/>
              </a:defRPr>
            </a:lvl3pPr>
            <a:lvl4pPr marL="398463" indent="-115888" algn="l" defTabSz="914400" rtl="0" eaLnBrk="1" latinLnBrk="0" hangingPunct="1">
              <a:lnSpc>
                <a:spcPct val="90000"/>
              </a:lnSpc>
              <a:spcBef>
                <a:spcPts val="600"/>
              </a:spcBef>
              <a:buClr>
                <a:schemeClr val="accent1"/>
              </a:buClr>
              <a:buFont typeface="Arial" pitchFamily="34" charset="0"/>
              <a:buChar char="-"/>
              <a:defRPr sz="1600" kern="1200">
                <a:solidFill>
                  <a:schemeClr val="accent1"/>
                </a:solidFill>
                <a:latin typeface="Arial" pitchFamily="34" charset="0"/>
                <a:ea typeface="+mn-ea"/>
                <a:cs typeface="Arial" pitchFamily="34" charset="0"/>
              </a:defRPr>
            </a:lvl4pPr>
            <a:lvl5pPr marL="574675" indent="-117475" algn="l" defTabSz="914400" rtl="0" eaLnBrk="1" latinLnBrk="0" hangingPunct="1">
              <a:lnSpc>
                <a:spcPct val="100000"/>
              </a:lnSpc>
              <a:spcBef>
                <a:spcPts val="600"/>
              </a:spcBef>
              <a:buClr>
                <a:schemeClr val="accent1"/>
              </a:buClr>
              <a:buFont typeface="Arial" panose="020B0604020202020204" pitchFamily="34" charset="0"/>
              <a:buChar char="-"/>
              <a:tabLst/>
              <a:defRPr sz="1400" kern="1200">
                <a:solidFill>
                  <a:schemeClr val="accent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8325" indent="-568325">
              <a:spcBef>
                <a:spcPts val="2400"/>
              </a:spcBef>
              <a:buClr>
                <a:srgbClr val="FFFFFF"/>
              </a:buClr>
              <a:buFont typeface="Arial" pitchFamily="34" charset="0"/>
              <a:buAutoNum type="arabicPlain"/>
            </a:pPr>
            <a:r>
              <a:rPr lang="en-US" sz="2600" dirty="0">
                <a:solidFill>
                  <a:schemeClr val="tx1"/>
                </a:solidFill>
              </a:rPr>
              <a:t>NetSuite</a:t>
            </a:r>
            <a:r>
              <a:rPr lang="bg-BG" sz="2600" dirty="0">
                <a:solidFill>
                  <a:schemeClr val="tx1"/>
                </a:solidFill>
              </a:rPr>
              <a:t> </a:t>
            </a:r>
            <a:r>
              <a:rPr lang="en-US" sz="2600" dirty="0">
                <a:solidFill>
                  <a:schemeClr val="tx1"/>
                </a:solidFill>
              </a:rPr>
              <a:t>Inc.</a:t>
            </a:r>
          </a:p>
          <a:p>
            <a:pPr marL="568325" indent="-568325">
              <a:spcBef>
                <a:spcPts val="2400"/>
              </a:spcBef>
              <a:buClr>
                <a:srgbClr val="FFFFFF"/>
              </a:buClr>
              <a:buFont typeface="Arial" pitchFamily="34" charset="0"/>
              <a:buAutoNum type="arabicPlain"/>
            </a:pPr>
            <a:r>
              <a:rPr lang="en-US" sz="2600" dirty="0">
                <a:solidFill>
                  <a:schemeClr val="tx1"/>
                </a:solidFill>
              </a:rPr>
              <a:t>Cloud or On-premise?</a:t>
            </a:r>
          </a:p>
          <a:p>
            <a:pPr marL="568325" indent="-568325">
              <a:spcBef>
                <a:spcPts val="2400"/>
              </a:spcBef>
              <a:buClr>
                <a:srgbClr val="FFFFFF"/>
              </a:buClr>
              <a:buFont typeface="Arial" pitchFamily="34" charset="0"/>
              <a:buAutoNum type="arabicPlain"/>
            </a:pPr>
            <a:r>
              <a:rPr lang="en-US" sz="2600" dirty="0">
                <a:solidFill>
                  <a:schemeClr val="tx1"/>
                </a:solidFill>
              </a:rPr>
              <a:t>Tomorrow’s business</a:t>
            </a:r>
          </a:p>
          <a:p>
            <a:pPr marL="568325" indent="-568325">
              <a:spcBef>
                <a:spcPts val="2400"/>
              </a:spcBef>
              <a:buClr>
                <a:srgbClr val="FFFFFF"/>
              </a:buClr>
              <a:buFont typeface="Arial" pitchFamily="34" charset="0"/>
              <a:buAutoNum type="arabicPlain"/>
            </a:pPr>
            <a:r>
              <a:rPr lang="en-US" sz="2600" dirty="0">
                <a:solidFill>
                  <a:schemeClr val="tx1"/>
                </a:solidFill>
              </a:rPr>
              <a:t>It Just Works</a:t>
            </a:r>
          </a:p>
          <a:p>
            <a:pPr marL="568325" indent="-568325">
              <a:spcBef>
                <a:spcPts val="2400"/>
              </a:spcBef>
              <a:buClr>
                <a:srgbClr val="FFFFFF"/>
              </a:buClr>
              <a:buFont typeface="Arial" pitchFamily="34" charset="0"/>
              <a:buAutoNum type="arabicPlain"/>
            </a:pPr>
            <a:r>
              <a:rPr lang="en-US" sz="2600" dirty="0">
                <a:solidFill>
                  <a:schemeClr val="tx1"/>
                </a:solidFill>
              </a:rPr>
              <a:t>Q&amp;A</a:t>
            </a:r>
          </a:p>
          <a:p>
            <a:pPr marL="568325" indent="-568325">
              <a:spcBef>
                <a:spcPts val="2400"/>
              </a:spcBef>
              <a:buClr>
                <a:srgbClr val="FFFFFF"/>
              </a:buClr>
              <a:buFont typeface="Arial" pitchFamily="34" charset="0"/>
              <a:buAutoNum type="arabicPlain"/>
            </a:pPr>
            <a:endParaRPr lang="en-US" sz="2600" dirty="0">
              <a:solidFill>
                <a:schemeClr val="tx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72179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2"/>
          <p:cNvSpPr>
            <a:spLocks noGrp="1"/>
          </p:cNvSpPr>
          <p:nvPr>
            <p:ph type="title"/>
          </p:nvPr>
        </p:nvSpPr>
        <p:spPr/>
        <p:txBody>
          <a:bodyPr/>
          <a:lstStyle/>
          <a:p>
            <a:r>
              <a:rPr lang="en-US" dirty="0"/>
              <a:t>Cloud Computing Differentiators</a:t>
            </a:r>
          </a:p>
        </p:txBody>
      </p:sp>
      <p:sp>
        <p:nvSpPr>
          <p:cNvPr id="3" name="Slide Number Placeholder 2"/>
          <p:cNvSpPr>
            <a:spLocks noGrp="1"/>
          </p:cNvSpPr>
          <p:nvPr>
            <p:ph type="sldNum" sz="quarter" idx="4"/>
          </p:nvPr>
        </p:nvSpPr>
        <p:spPr/>
        <p:txBody>
          <a:bodyPr/>
          <a:lstStyle/>
          <a:p>
            <a:fld id="{BC37CC0D-42ED-4F3B-A31C-42944E6B6338}" type="slidenum">
              <a:rPr lang="en-US" smtClean="0"/>
              <a:pPr/>
              <a:t>20</a:t>
            </a:fld>
            <a:endParaRPr lang="en-US" dirty="0"/>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816" y="983842"/>
            <a:ext cx="5201212" cy="3951308"/>
          </a:xfrm>
          <a:prstGeom prst="rect">
            <a:avLst/>
          </a:prstGeom>
        </p:spPr>
      </p:pic>
    </p:spTree>
    <p:extLst>
      <p:ext uri="{BB962C8B-B14F-4D97-AF65-F5344CB8AC3E}">
        <p14:creationId xmlns:p14="http://schemas.microsoft.com/office/powerpoint/2010/main" val="994837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CFA1838-D446-4BAD-9C64-5AE915A130CE}" type="slidenum">
              <a:rPr lang="en-US" smtClean="0"/>
              <a:pPr/>
              <a:t>21</a:t>
            </a:fld>
            <a:endParaRPr lang="en-US" dirty="0"/>
          </a:p>
        </p:txBody>
      </p:sp>
      <p:grpSp>
        <p:nvGrpSpPr>
          <p:cNvPr id="55" name="Group 54"/>
          <p:cNvGrpSpPr/>
          <p:nvPr/>
        </p:nvGrpSpPr>
        <p:grpSpPr>
          <a:xfrm>
            <a:off x="2667586" y="1013940"/>
            <a:ext cx="2050119" cy="3872850"/>
            <a:chOff x="2248041" y="1240843"/>
            <a:chExt cx="2355045" cy="4448878"/>
          </a:xfrm>
        </p:grpSpPr>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537" y="1240843"/>
              <a:ext cx="2230042" cy="4448878"/>
            </a:xfrm>
            <a:prstGeom prst="rect">
              <a:avLst/>
            </a:prstGeom>
          </p:spPr>
        </p:pic>
        <p:sp>
          <p:nvSpPr>
            <p:cNvPr id="57" name="TextBox 56"/>
            <p:cNvSpPr txBox="1"/>
            <p:nvPr/>
          </p:nvSpPr>
          <p:spPr>
            <a:xfrm>
              <a:off x="2508316" y="4320869"/>
              <a:ext cx="1390646" cy="265165"/>
            </a:xfrm>
            <a:prstGeom prst="rect">
              <a:avLst/>
            </a:prstGeom>
            <a:noFill/>
          </p:spPr>
          <p:txBody>
            <a:bodyPr wrap="none" rtlCol="0">
              <a:spAutoFit/>
            </a:bodyPr>
            <a:lstStyle/>
            <a:p>
              <a:pPr algn="ctr"/>
              <a:r>
                <a:rPr lang="en-US" sz="900" b="1" dirty="0">
                  <a:solidFill>
                    <a:srgbClr val="FFFFFF"/>
                  </a:solidFill>
                  <a:latin typeface="Arial" panose="020B0604020202020204" pitchFamily="34" charset="0"/>
                </a:rPr>
                <a:t>MANUFACTURING</a:t>
              </a:r>
            </a:p>
          </p:txBody>
        </p:sp>
        <p:sp>
          <p:nvSpPr>
            <p:cNvPr id="58" name="TextBox 57"/>
            <p:cNvSpPr txBox="1"/>
            <p:nvPr/>
          </p:nvSpPr>
          <p:spPr>
            <a:xfrm>
              <a:off x="2543019" y="2266800"/>
              <a:ext cx="1230442" cy="441942"/>
            </a:xfrm>
            <a:prstGeom prst="rect">
              <a:avLst/>
            </a:prstGeom>
            <a:noFill/>
          </p:spPr>
          <p:txBody>
            <a:bodyPr wrap="none" rtlCol="0">
              <a:spAutoFit/>
            </a:bodyPr>
            <a:lstStyle/>
            <a:p>
              <a:pPr algn="ctr"/>
              <a:r>
                <a:rPr lang="en-US" sz="950" b="1" dirty="0">
                  <a:solidFill>
                    <a:srgbClr val="FFFFFF"/>
                  </a:solidFill>
                  <a:latin typeface="Arial" panose="020B0604020202020204" pitchFamily="34" charset="0"/>
                </a:rPr>
                <a:t>WAREHOUSE</a:t>
              </a:r>
            </a:p>
            <a:p>
              <a:pPr algn="ctr"/>
              <a:r>
                <a:rPr lang="en-US" sz="950" b="1" dirty="0">
                  <a:solidFill>
                    <a:srgbClr val="FFFFFF"/>
                  </a:solidFill>
                  <a:latin typeface="Arial" panose="020B0604020202020204" pitchFamily="34" charset="0"/>
                </a:rPr>
                <a:t>MANAGEMENT</a:t>
              </a:r>
            </a:p>
          </p:txBody>
        </p:sp>
        <p:sp>
          <p:nvSpPr>
            <p:cNvPr id="59" name="TextBox 58"/>
            <p:cNvSpPr txBox="1"/>
            <p:nvPr/>
          </p:nvSpPr>
          <p:spPr>
            <a:xfrm>
              <a:off x="3372644" y="4722221"/>
              <a:ext cx="1230442" cy="609881"/>
            </a:xfrm>
            <a:prstGeom prst="rect">
              <a:avLst/>
            </a:prstGeom>
            <a:noFill/>
          </p:spPr>
          <p:txBody>
            <a:bodyPr wrap="none" rtlCol="0">
              <a:spAutoFit/>
            </a:bodyPr>
            <a:lstStyle/>
            <a:p>
              <a:pPr algn="ctr"/>
              <a:r>
                <a:rPr lang="en-US" sz="950" b="1" dirty="0">
                  <a:solidFill>
                    <a:srgbClr val="FFFFFF"/>
                  </a:solidFill>
                  <a:latin typeface="Arial" panose="020B0604020202020204" pitchFamily="34" charset="0"/>
                </a:rPr>
                <a:t>SUPPLY</a:t>
              </a:r>
            </a:p>
            <a:p>
              <a:pPr algn="ctr"/>
              <a:r>
                <a:rPr lang="en-US" sz="950" b="1" dirty="0">
                  <a:solidFill>
                    <a:srgbClr val="FFFFFF"/>
                  </a:solidFill>
                  <a:latin typeface="Arial" panose="020B0604020202020204" pitchFamily="34" charset="0"/>
                </a:rPr>
                <a:t>CHAIN</a:t>
              </a:r>
            </a:p>
            <a:p>
              <a:pPr algn="ctr"/>
              <a:r>
                <a:rPr lang="en-US" sz="950" b="1" dirty="0">
                  <a:solidFill>
                    <a:srgbClr val="FFFFFF"/>
                  </a:solidFill>
                  <a:latin typeface="Arial" panose="020B0604020202020204" pitchFamily="34" charset="0"/>
                </a:rPr>
                <a:t>MANAGEMENT</a:t>
              </a:r>
            </a:p>
          </p:txBody>
        </p:sp>
        <p:sp>
          <p:nvSpPr>
            <p:cNvPr id="60" name="TextBox 59"/>
            <p:cNvSpPr txBox="1"/>
            <p:nvPr/>
          </p:nvSpPr>
          <p:spPr>
            <a:xfrm>
              <a:off x="3723057" y="1682750"/>
              <a:ext cx="574894" cy="318198"/>
            </a:xfrm>
            <a:prstGeom prst="rect">
              <a:avLst/>
            </a:prstGeom>
            <a:noFill/>
          </p:spPr>
          <p:txBody>
            <a:bodyPr wrap="none" rtlCol="0">
              <a:spAutoFit/>
            </a:bodyPr>
            <a:lstStyle/>
            <a:p>
              <a:pPr algn="ctr"/>
              <a:r>
                <a:rPr lang="en-US" sz="1200" b="1" dirty="0">
                  <a:solidFill>
                    <a:srgbClr val="FFFFFF"/>
                  </a:solidFill>
                  <a:latin typeface="Arial" panose="020B0604020202020204" pitchFamily="34" charset="0"/>
                </a:rPr>
                <a:t>ERP</a:t>
              </a:r>
            </a:p>
          </p:txBody>
        </p:sp>
        <p:sp>
          <p:nvSpPr>
            <p:cNvPr id="53" name="TextBox 52"/>
            <p:cNvSpPr txBox="1"/>
            <p:nvPr/>
          </p:nvSpPr>
          <p:spPr>
            <a:xfrm>
              <a:off x="2248041" y="3197027"/>
              <a:ext cx="1230442" cy="441942"/>
            </a:xfrm>
            <a:prstGeom prst="rect">
              <a:avLst/>
            </a:prstGeom>
            <a:noFill/>
          </p:spPr>
          <p:txBody>
            <a:bodyPr wrap="none" rtlCol="0">
              <a:spAutoFit/>
            </a:bodyPr>
            <a:lstStyle/>
            <a:p>
              <a:pPr algn="ctr"/>
              <a:r>
                <a:rPr lang="en-US" sz="950" b="1" dirty="0">
                  <a:solidFill>
                    <a:srgbClr val="FFFFFF"/>
                  </a:solidFill>
                  <a:latin typeface="Arial" panose="020B0604020202020204" pitchFamily="34" charset="0"/>
                </a:rPr>
                <a:t>INVENTORY </a:t>
              </a:r>
              <a:br>
                <a:rPr lang="en-US" sz="950" b="1" dirty="0">
                  <a:solidFill>
                    <a:srgbClr val="FFFFFF"/>
                  </a:solidFill>
                  <a:latin typeface="Arial" panose="020B0604020202020204" pitchFamily="34" charset="0"/>
                </a:rPr>
              </a:br>
              <a:r>
                <a:rPr lang="en-US" sz="950" b="1" dirty="0">
                  <a:solidFill>
                    <a:srgbClr val="FFFFFF"/>
                  </a:solidFill>
                  <a:latin typeface="Arial" panose="020B0604020202020204" pitchFamily="34" charset="0"/>
                </a:rPr>
                <a:t>MANAGEMENT</a:t>
              </a:r>
            </a:p>
          </p:txBody>
        </p:sp>
      </p:grpSp>
      <p:grpSp>
        <p:nvGrpSpPr>
          <p:cNvPr id="61" name="Group 60"/>
          <p:cNvGrpSpPr/>
          <p:nvPr/>
        </p:nvGrpSpPr>
        <p:grpSpPr>
          <a:xfrm>
            <a:off x="4643551" y="1009063"/>
            <a:ext cx="2046346" cy="3882605"/>
            <a:chOff x="4517899" y="1235241"/>
            <a:chExt cx="2350708" cy="4460084"/>
          </a:xfrm>
        </p:grpSpPr>
        <p:pic>
          <p:nvPicPr>
            <p:cNvPr id="62" name="Picture 61" descr="blue-pipe-02.png"/>
            <p:cNvPicPr>
              <a:picLocks noChangeAspect="1"/>
            </p:cNvPicPr>
            <p:nvPr/>
          </p:nvPicPr>
          <p:blipFill>
            <a:blip r:embed="rId4"/>
            <a:stretch>
              <a:fillRect/>
            </a:stretch>
          </p:blipFill>
          <p:spPr>
            <a:xfrm>
              <a:off x="4548507" y="1235241"/>
              <a:ext cx="2235659" cy="4460084"/>
            </a:xfrm>
            <a:prstGeom prst="rect">
              <a:avLst/>
            </a:prstGeom>
          </p:spPr>
        </p:pic>
        <p:sp>
          <p:nvSpPr>
            <p:cNvPr id="63" name="TextBox 62"/>
            <p:cNvSpPr txBox="1"/>
            <p:nvPr/>
          </p:nvSpPr>
          <p:spPr>
            <a:xfrm>
              <a:off x="4767683" y="1690590"/>
              <a:ext cx="574893" cy="318198"/>
            </a:xfrm>
            <a:prstGeom prst="rect">
              <a:avLst/>
            </a:prstGeom>
            <a:noFill/>
          </p:spPr>
          <p:txBody>
            <a:bodyPr wrap="none" rtlCol="0">
              <a:spAutoFit/>
            </a:bodyPr>
            <a:lstStyle/>
            <a:p>
              <a:pPr algn="ctr"/>
              <a:r>
                <a:rPr lang="en-US" sz="1200" b="1" dirty="0">
                  <a:solidFill>
                    <a:srgbClr val="FFFFFF"/>
                  </a:solidFill>
                  <a:latin typeface="Arial" panose="020B0604020202020204" pitchFamily="34" charset="0"/>
                </a:rPr>
                <a:t>SRP</a:t>
              </a:r>
            </a:p>
          </p:txBody>
        </p:sp>
        <p:sp>
          <p:nvSpPr>
            <p:cNvPr id="64" name="TextBox 63"/>
            <p:cNvSpPr txBox="1"/>
            <p:nvPr/>
          </p:nvSpPr>
          <p:spPr>
            <a:xfrm>
              <a:off x="5513026" y="4185174"/>
              <a:ext cx="876885" cy="441942"/>
            </a:xfrm>
            <a:prstGeom prst="rect">
              <a:avLst/>
            </a:prstGeom>
            <a:noFill/>
          </p:spPr>
          <p:txBody>
            <a:bodyPr wrap="none" rtlCol="0">
              <a:spAutoFit/>
            </a:bodyPr>
            <a:lstStyle/>
            <a:p>
              <a:pPr algn="ctr"/>
              <a:r>
                <a:rPr lang="en-US" sz="950" b="1" dirty="0">
                  <a:solidFill>
                    <a:srgbClr val="FFFFFF"/>
                  </a:solidFill>
                  <a:latin typeface="Arial" panose="020B0604020202020204" pitchFamily="34" charset="0"/>
                </a:rPr>
                <a:t>TIME &amp;</a:t>
              </a:r>
            </a:p>
            <a:p>
              <a:pPr algn="ctr"/>
              <a:r>
                <a:rPr lang="en-US" sz="950" b="1" dirty="0">
                  <a:solidFill>
                    <a:srgbClr val="FFFFFF"/>
                  </a:solidFill>
                  <a:latin typeface="Arial" panose="020B0604020202020204" pitchFamily="34" charset="0"/>
                </a:rPr>
                <a:t>EXPENSE</a:t>
              </a:r>
            </a:p>
          </p:txBody>
        </p:sp>
        <p:sp>
          <p:nvSpPr>
            <p:cNvPr id="65" name="TextBox 64"/>
            <p:cNvSpPr txBox="1"/>
            <p:nvPr/>
          </p:nvSpPr>
          <p:spPr>
            <a:xfrm>
              <a:off x="4517899" y="4797871"/>
              <a:ext cx="1160465" cy="441942"/>
            </a:xfrm>
            <a:prstGeom prst="rect">
              <a:avLst/>
            </a:prstGeom>
            <a:noFill/>
          </p:spPr>
          <p:txBody>
            <a:bodyPr wrap="none" rtlCol="0">
              <a:spAutoFit/>
            </a:bodyPr>
            <a:lstStyle/>
            <a:p>
              <a:pPr algn="ctr"/>
              <a:r>
                <a:rPr lang="en-US" sz="950" b="1" dirty="0">
                  <a:solidFill>
                    <a:srgbClr val="FFFFFF"/>
                  </a:solidFill>
                  <a:latin typeface="Arial" panose="020B0604020202020204" pitchFamily="34" charset="0"/>
                </a:rPr>
                <a:t>PROJECT</a:t>
              </a:r>
              <a:br>
                <a:rPr lang="en-US" sz="950" b="1" dirty="0">
                  <a:solidFill>
                    <a:srgbClr val="FFFFFF"/>
                  </a:solidFill>
                  <a:latin typeface="Arial" panose="020B0604020202020204" pitchFamily="34" charset="0"/>
                </a:rPr>
              </a:br>
              <a:r>
                <a:rPr lang="en-US" sz="950" b="1" dirty="0">
                  <a:solidFill>
                    <a:srgbClr val="FFFFFF"/>
                  </a:solidFill>
                  <a:latin typeface="Arial" panose="020B0604020202020204" pitchFamily="34" charset="0"/>
                </a:rPr>
                <a:t>ACCOUNTING</a:t>
              </a:r>
            </a:p>
          </p:txBody>
        </p:sp>
        <p:sp>
          <p:nvSpPr>
            <p:cNvPr id="66" name="TextBox 65"/>
            <p:cNvSpPr txBox="1"/>
            <p:nvPr/>
          </p:nvSpPr>
          <p:spPr>
            <a:xfrm>
              <a:off x="5365430" y="2265211"/>
              <a:ext cx="1230441" cy="441942"/>
            </a:xfrm>
            <a:prstGeom prst="rect">
              <a:avLst/>
            </a:prstGeom>
            <a:noFill/>
          </p:spPr>
          <p:txBody>
            <a:bodyPr wrap="none" rtlCol="0">
              <a:spAutoFit/>
            </a:bodyPr>
            <a:lstStyle/>
            <a:p>
              <a:pPr algn="ctr"/>
              <a:r>
                <a:rPr lang="en-US" sz="950" b="1" dirty="0">
                  <a:solidFill>
                    <a:srgbClr val="FFFFFF"/>
                  </a:solidFill>
                  <a:latin typeface="Arial" panose="020B0604020202020204" pitchFamily="34" charset="0"/>
                </a:rPr>
                <a:t>PROJECT</a:t>
              </a:r>
            </a:p>
            <a:p>
              <a:pPr algn="ctr"/>
              <a:r>
                <a:rPr lang="en-US" sz="950" b="1" dirty="0">
                  <a:solidFill>
                    <a:srgbClr val="FFFFFF"/>
                  </a:solidFill>
                  <a:latin typeface="Arial" panose="020B0604020202020204" pitchFamily="34" charset="0"/>
                </a:rPr>
                <a:t>MANAGEMENT</a:t>
              </a:r>
            </a:p>
          </p:txBody>
        </p:sp>
        <p:sp>
          <p:nvSpPr>
            <p:cNvPr id="67" name="TextBox 66"/>
            <p:cNvSpPr txBox="1"/>
            <p:nvPr/>
          </p:nvSpPr>
          <p:spPr>
            <a:xfrm>
              <a:off x="5638166" y="3187830"/>
              <a:ext cx="1230441" cy="441942"/>
            </a:xfrm>
            <a:prstGeom prst="rect">
              <a:avLst/>
            </a:prstGeom>
            <a:noFill/>
          </p:spPr>
          <p:txBody>
            <a:bodyPr wrap="none" rtlCol="0">
              <a:spAutoFit/>
            </a:bodyPr>
            <a:lstStyle/>
            <a:p>
              <a:pPr algn="ctr"/>
              <a:r>
                <a:rPr lang="en-US" sz="950" b="1" dirty="0">
                  <a:solidFill>
                    <a:srgbClr val="FFFFFF"/>
                  </a:solidFill>
                  <a:latin typeface="Arial" panose="020B0604020202020204" pitchFamily="34" charset="0"/>
                </a:rPr>
                <a:t>RESOURCE</a:t>
              </a:r>
            </a:p>
            <a:p>
              <a:pPr algn="ctr"/>
              <a:r>
                <a:rPr lang="en-US" sz="950" b="1" dirty="0">
                  <a:solidFill>
                    <a:srgbClr val="FFFFFF"/>
                  </a:solidFill>
                  <a:latin typeface="Arial" panose="020B0604020202020204" pitchFamily="34" charset="0"/>
                </a:rPr>
                <a:t>MANAGEMENT</a:t>
              </a:r>
            </a:p>
          </p:txBody>
        </p:sp>
      </p:grpSp>
      <p:grpSp>
        <p:nvGrpSpPr>
          <p:cNvPr id="68" name="Group 67"/>
          <p:cNvGrpSpPr/>
          <p:nvPr/>
        </p:nvGrpSpPr>
        <p:grpSpPr>
          <a:xfrm>
            <a:off x="3669891" y="1937737"/>
            <a:ext cx="2024928" cy="2024927"/>
            <a:chOff x="3399421" y="2302041"/>
            <a:chExt cx="2326105" cy="2326105"/>
          </a:xfrm>
        </p:grpSpPr>
        <p:pic>
          <p:nvPicPr>
            <p:cNvPr id="69" name="Picture 68" descr="circle.png"/>
            <p:cNvPicPr>
              <a:picLocks noChangeAspect="1"/>
            </p:cNvPicPr>
            <p:nvPr/>
          </p:nvPicPr>
          <p:blipFill>
            <a:blip r:embed="rId5"/>
            <a:stretch>
              <a:fillRect/>
            </a:stretch>
          </p:blipFill>
          <p:spPr>
            <a:xfrm>
              <a:off x="3399421" y="2302041"/>
              <a:ext cx="2326105" cy="2326105"/>
            </a:xfrm>
            <a:prstGeom prst="rect">
              <a:avLst/>
            </a:prstGeom>
          </p:spPr>
        </p:pic>
        <p:sp>
          <p:nvSpPr>
            <p:cNvPr id="70" name="TextBox 69"/>
            <p:cNvSpPr txBox="1"/>
            <p:nvPr/>
          </p:nvSpPr>
          <p:spPr>
            <a:xfrm>
              <a:off x="3845561" y="2442411"/>
              <a:ext cx="1429314" cy="397748"/>
            </a:xfrm>
            <a:prstGeom prst="rect">
              <a:avLst/>
            </a:prstGeom>
            <a:noFill/>
          </p:spPr>
          <p:txBody>
            <a:bodyPr wrap="none" rtlCol="0">
              <a:spAutoFit/>
            </a:bodyPr>
            <a:lstStyle/>
            <a:p>
              <a:pPr algn="ctr">
                <a:lnSpc>
                  <a:spcPct val="165000"/>
                </a:lnSpc>
              </a:pPr>
              <a:r>
                <a:rPr lang="en-US" sz="1000" b="1" dirty="0">
                  <a:solidFill>
                    <a:srgbClr val="F15D22"/>
                  </a:solidFill>
                  <a:latin typeface="Arial" panose="020B0604020202020204" pitchFamily="34" charset="0"/>
                  <a:cs typeface="Arial" panose="020B0604020202020204" pitchFamily="34" charset="0"/>
                </a:rPr>
                <a:t>CORE BUSINESS</a:t>
              </a:r>
            </a:p>
          </p:txBody>
        </p:sp>
      </p:grpSp>
      <p:grpSp>
        <p:nvGrpSpPr>
          <p:cNvPr id="71" name="Group 70"/>
          <p:cNvGrpSpPr/>
          <p:nvPr/>
        </p:nvGrpSpPr>
        <p:grpSpPr>
          <a:xfrm>
            <a:off x="3596114" y="2285803"/>
            <a:ext cx="2182265" cy="1288755"/>
            <a:chOff x="3314671" y="2701879"/>
            <a:chExt cx="2506843" cy="1480440"/>
          </a:xfrm>
        </p:grpSpPr>
        <p:pic>
          <p:nvPicPr>
            <p:cNvPr id="72" name="Picture 71" descr="circle-transparent.png"/>
            <p:cNvPicPr>
              <a:picLocks noChangeAspect="1"/>
            </p:cNvPicPr>
            <p:nvPr/>
          </p:nvPicPr>
          <p:blipFill>
            <a:blip r:embed="rId6"/>
            <a:stretch>
              <a:fillRect/>
            </a:stretch>
          </p:blipFill>
          <p:spPr>
            <a:xfrm>
              <a:off x="3394208" y="2775284"/>
              <a:ext cx="2332823" cy="1375197"/>
            </a:xfrm>
            <a:prstGeom prst="rect">
              <a:avLst/>
            </a:prstGeom>
          </p:spPr>
        </p:pic>
        <p:sp>
          <p:nvSpPr>
            <p:cNvPr id="73" name="TextBox 72"/>
            <p:cNvSpPr txBox="1"/>
            <p:nvPr/>
          </p:nvSpPr>
          <p:spPr>
            <a:xfrm>
              <a:off x="3314671" y="2701879"/>
              <a:ext cx="2506843" cy="1480440"/>
            </a:xfrm>
            <a:prstGeom prst="rect">
              <a:avLst/>
            </a:prstGeom>
            <a:noFill/>
          </p:spPr>
          <p:txBody>
            <a:bodyPr wrap="none" rtlCol="0">
              <a:spAutoFit/>
            </a:bodyPr>
            <a:lstStyle/>
            <a:p>
              <a:pPr algn="ctr">
                <a:lnSpc>
                  <a:spcPct val="175000"/>
                </a:lnSpc>
              </a:pPr>
              <a:r>
                <a:rPr lang="en-US" sz="900" dirty="0">
                  <a:solidFill>
                    <a:schemeClr val="tx1">
                      <a:lumMod val="65000"/>
                      <a:lumOff val="35000"/>
                    </a:schemeClr>
                  </a:solidFill>
                  <a:latin typeface="Arial" panose="020B0604020202020204" pitchFamily="34" charset="0"/>
                  <a:cs typeface="Arial" panose="020B0604020202020204" pitchFamily="34" charset="0"/>
                </a:rPr>
                <a:t>CUSTOMER MANAGEMENT</a:t>
              </a:r>
            </a:p>
            <a:p>
              <a:pPr algn="ctr">
                <a:lnSpc>
                  <a:spcPct val="175000"/>
                </a:lnSpc>
              </a:pPr>
              <a:r>
                <a:rPr lang="en-US" sz="900" dirty="0">
                  <a:solidFill>
                    <a:schemeClr val="tx1">
                      <a:lumMod val="65000"/>
                      <a:lumOff val="35000"/>
                    </a:schemeClr>
                  </a:solidFill>
                  <a:latin typeface="Arial" panose="020B0604020202020204" pitchFamily="34" charset="0"/>
                  <a:cs typeface="Arial" panose="020B0604020202020204" pitchFamily="34" charset="0"/>
                </a:rPr>
                <a:t>ORDER MANAGEMENT</a:t>
              </a:r>
            </a:p>
            <a:p>
              <a:pPr algn="ctr">
                <a:lnSpc>
                  <a:spcPct val="175000"/>
                </a:lnSpc>
              </a:pPr>
              <a:r>
                <a:rPr lang="en-US" sz="900" dirty="0">
                  <a:solidFill>
                    <a:schemeClr val="tx1">
                      <a:lumMod val="65000"/>
                      <a:lumOff val="35000"/>
                    </a:schemeClr>
                  </a:solidFill>
                  <a:latin typeface="Arial" panose="020B0604020202020204" pitchFamily="34" charset="0"/>
                  <a:cs typeface="Arial" panose="020B0604020202020204" pitchFamily="34" charset="0"/>
                </a:rPr>
                <a:t>GLOBAL FINANCIAL MANAGEMENT</a:t>
              </a:r>
            </a:p>
            <a:p>
              <a:pPr algn="ctr">
                <a:lnSpc>
                  <a:spcPct val="175000"/>
                </a:lnSpc>
              </a:pPr>
              <a:r>
                <a:rPr lang="en-US" sz="900" dirty="0">
                  <a:solidFill>
                    <a:schemeClr val="tx1">
                      <a:lumMod val="65000"/>
                      <a:lumOff val="35000"/>
                    </a:schemeClr>
                  </a:solidFill>
                  <a:latin typeface="Arial" panose="020B0604020202020204" pitchFamily="34" charset="0"/>
                  <a:cs typeface="Arial" panose="020B0604020202020204" pitchFamily="34" charset="0"/>
                </a:rPr>
                <a:t>BILLING MANAGEMENT</a:t>
              </a:r>
            </a:p>
            <a:p>
              <a:pPr algn="ctr">
                <a:lnSpc>
                  <a:spcPct val="175000"/>
                </a:lnSpc>
              </a:pPr>
              <a:r>
                <a:rPr lang="en-US" sz="900" dirty="0">
                  <a:solidFill>
                    <a:schemeClr val="tx1">
                      <a:lumMod val="65000"/>
                      <a:lumOff val="35000"/>
                    </a:schemeClr>
                  </a:solidFill>
                  <a:latin typeface="Arial" panose="020B0604020202020204" pitchFamily="34" charset="0"/>
                  <a:cs typeface="Arial" panose="020B0604020202020204" pitchFamily="34" charset="0"/>
                </a:rPr>
                <a:t>REVENUE MANAGEMENT</a:t>
              </a:r>
            </a:p>
          </p:txBody>
        </p:sp>
      </p:grpSp>
      <p:grpSp>
        <p:nvGrpSpPr>
          <p:cNvPr id="130" name="Group 129"/>
          <p:cNvGrpSpPr/>
          <p:nvPr/>
        </p:nvGrpSpPr>
        <p:grpSpPr>
          <a:xfrm>
            <a:off x="6001521" y="879193"/>
            <a:ext cx="1529977" cy="3232994"/>
            <a:chOff x="6001521" y="879193"/>
            <a:chExt cx="1529977" cy="3232994"/>
          </a:xfrm>
        </p:grpSpPr>
        <p:grpSp>
          <p:nvGrpSpPr>
            <p:cNvPr id="106" name="Group 105"/>
            <p:cNvGrpSpPr/>
            <p:nvPr/>
          </p:nvGrpSpPr>
          <p:grpSpPr>
            <a:xfrm>
              <a:off x="6001521" y="879193"/>
              <a:ext cx="680672" cy="763256"/>
              <a:chOff x="6001521" y="879193"/>
              <a:chExt cx="680672" cy="763256"/>
            </a:xfrm>
          </p:grpSpPr>
          <p:sp>
            <p:nvSpPr>
              <p:cNvPr id="81" name="Text Box 56"/>
              <p:cNvSpPr txBox="1">
                <a:spLocks noChangeArrowheads="1"/>
              </p:cNvSpPr>
              <p:nvPr/>
            </p:nvSpPr>
            <p:spPr bwMode="auto">
              <a:xfrm>
                <a:off x="6001521" y="1396228"/>
                <a:ext cx="680672" cy="246221"/>
              </a:xfrm>
              <a:prstGeom prst="rect">
                <a:avLst/>
              </a:prstGeom>
              <a:noFill/>
              <a:ln w="9525" algn="ctr">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lgn="ctr">
                  <a:spcBef>
                    <a:spcPct val="50000"/>
                  </a:spcBef>
                  <a:buSzPct val="85000"/>
                </a:pPr>
                <a:r>
                  <a:rPr lang="en-US" sz="1000" dirty="0">
                    <a:solidFill>
                      <a:srgbClr val="F68A33"/>
                    </a:solidFill>
                    <a:latin typeface="Arial" panose="020B0604020202020204" pitchFamily="34" charset="0"/>
                  </a:rPr>
                  <a:t>CFO</a:t>
                </a:r>
              </a:p>
            </p:txBody>
          </p:sp>
          <p:sp>
            <p:nvSpPr>
              <p:cNvPr id="8" name="Freeform 6"/>
              <p:cNvSpPr>
                <a:spLocks noEditPoints="1"/>
              </p:cNvSpPr>
              <p:nvPr/>
            </p:nvSpPr>
            <p:spPr bwMode="auto">
              <a:xfrm>
                <a:off x="6100012" y="879193"/>
                <a:ext cx="467461" cy="498318"/>
              </a:xfrm>
              <a:custGeom>
                <a:avLst/>
                <a:gdLst>
                  <a:gd name="T0" fmla="*/ 389 w 614"/>
                  <a:gd name="T1" fmla="*/ 377 h 653"/>
                  <a:gd name="T2" fmla="*/ 393 w 614"/>
                  <a:gd name="T3" fmla="*/ 327 h 653"/>
                  <a:gd name="T4" fmla="*/ 417 w 614"/>
                  <a:gd name="T5" fmla="*/ 288 h 653"/>
                  <a:gd name="T6" fmla="*/ 432 w 614"/>
                  <a:gd name="T7" fmla="*/ 229 h 653"/>
                  <a:gd name="T8" fmla="*/ 419 w 614"/>
                  <a:gd name="T9" fmla="*/ 203 h 653"/>
                  <a:gd name="T10" fmla="*/ 395 w 614"/>
                  <a:gd name="T11" fmla="*/ 71 h 653"/>
                  <a:gd name="T12" fmla="*/ 199 w 614"/>
                  <a:gd name="T13" fmla="*/ 203 h 653"/>
                  <a:gd name="T14" fmla="*/ 181 w 614"/>
                  <a:gd name="T15" fmla="*/ 229 h 653"/>
                  <a:gd name="T16" fmla="*/ 196 w 614"/>
                  <a:gd name="T17" fmla="*/ 288 h 653"/>
                  <a:gd name="T18" fmla="*/ 220 w 614"/>
                  <a:gd name="T19" fmla="*/ 327 h 653"/>
                  <a:gd name="T20" fmla="*/ 224 w 614"/>
                  <a:gd name="T21" fmla="*/ 377 h 653"/>
                  <a:gd name="T22" fmla="*/ 0 w 614"/>
                  <a:gd name="T23" fmla="*/ 648 h 653"/>
                  <a:gd name="T24" fmla="*/ 609 w 614"/>
                  <a:gd name="T25" fmla="*/ 653 h 653"/>
                  <a:gd name="T26" fmla="*/ 422 w 614"/>
                  <a:gd name="T27" fmla="*/ 417 h 653"/>
                  <a:gd name="T28" fmla="*/ 218 w 614"/>
                  <a:gd name="T29" fmla="*/ 281 h 653"/>
                  <a:gd name="T30" fmla="*/ 202 w 614"/>
                  <a:gd name="T31" fmla="*/ 280 h 653"/>
                  <a:gd name="T32" fmla="*/ 191 w 614"/>
                  <a:gd name="T33" fmla="*/ 227 h 653"/>
                  <a:gd name="T34" fmla="*/ 204 w 614"/>
                  <a:gd name="T35" fmla="*/ 216 h 653"/>
                  <a:gd name="T36" fmla="*/ 223 w 614"/>
                  <a:gd name="T37" fmla="*/ 234 h 653"/>
                  <a:gd name="T38" fmla="*/ 232 w 614"/>
                  <a:gd name="T39" fmla="*/ 117 h 653"/>
                  <a:gd name="T40" fmla="*/ 391 w 614"/>
                  <a:gd name="T41" fmla="*/ 234 h 653"/>
                  <a:gd name="T42" fmla="*/ 413 w 614"/>
                  <a:gd name="T43" fmla="*/ 213 h 653"/>
                  <a:gd name="T44" fmla="*/ 422 w 614"/>
                  <a:gd name="T45" fmla="*/ 227 h 653"/>
                  <a:gd name="T46" fmla="*/ 411 w 614"/>
                  <a:gd name="T47" fmla="*/ 280 h 653"/>
                  <a:gd name="T48" fmla="*/ 395 w 614"/>
                  <a:gd name="T49" fmla="*/ 281 h 653"/>
                  <a:gd name="T50" fmla="*/ 384 w 614"/>
                  <a:gd name="T51" fmla="*/ 323 h 653"/>
                  <a:gd name="T52" fmla="*/ 307 w 614"/>
                  <a:gd name="T53" fmla="*/ 387 h 653"/>
                  <a:gd name="T54" fmla="*/ 266 w 614"/>
                  <a:gd name="T55" fmla="*/ 369 h 653"/>
                  <a:gd name="T56" fmla="*/ 220 w 614"/>
                  <a:gd name="T57" fmla="*/ 284 h 653"/>
                  <a:gd name="T58" fmla="*/ 306 w 614"/>
                  <a:gd name="T59" fmla="*/ 397 h 653"/>
                  <a:gd name="T60" fmla="*/ 354 w 614"/>
                  <a:gd name="T61" fmla="*/ 376 h 653"/>
                  <a:gd name="T62" fmla="*/ 379 w 614"/>
                  <a:gd name="T63" fmla="*/ 379 h 653"/>
                  <a:gd name="T64" fmla="*/ 307 w 614"/>
                  <a:gd name="T65" fmla="*/ 444 h 653"/>
                  <a:gd name="T66" fmla="*/ 234 w 614"/>
                  <a:gd name="T67" fmla="*/ 349 h 653"/>
                  <a:gd name="T68" fmla="*/ 227 w 614"/>
                  <a:gd name="T69" fmla="*/ 388 h 653"/>
                  <a:gd name="T70" fmla="*/ 307 w 614"/>
                  <a:gd name="T71" fmla="*/ 454 h 653"/>
                  <a:gd name="T72" fmla="*/ 413 w 614"/>
                  <a:gd name="T73" fmla="*/ 423 h 653"/>
                  <a:gd name="T74" fmla="*/ 326 w 614"/>
                  <a:gd name="T75" fmla="*/ 459 h 653"/>
                  <a:gd name="T76" fmla="*/ 317 w 614"/>
                  <a:gd name="T77" fmla="*/ 463 h 653"/>
                  <a:gd name="T78" fmla="*/ 297 w 614"/>
                  <a:gd name="T79" fmla="*/ 463 h 653"/>
                  <a:gd name="T80" fmla="*/ 288 w 614"/>
                  <a:gd name="T81" fmla="*/ 459 h 653"/>
                  <a:gd name="T82" fmla="*/ 200 w 614"/>
                  <a:gd name="T83" fmla="*/ 422 h 653"/>
                  <a:gd name="T84" fmla="*/ 45 w 614"/>
                  <a:gd name="T85" fmla="*/ 502 h 653"/>
                  <a:gd name="T86" fmla="*/ 261 w 614"/>
                  <a:gd name="T87" fmla="*/ 524 h 653"/>
                  <a:gd name="T88" fmla="*/ 267 w 614"/>
                  <a:gd name="T89" fmla="*/ 522 h 653"/>
                  <a:gd name="T90" fmla="*/ 288 w 614"/>
                  <a:gd name="T91" fmla="*/ 509 h 653"/>
                  <a:gd name="T92" fmla="*/ 266 w 614"/>
                  <a:gd name="T93" fmla="*/ 643 h 653"/>
                  <a:gd name="T94" fmla="*/ 45 w 614"/>
                  <a:gd name="T95" fmla="*/ 502 h 653"/>
                  <a:gd name="T96" fmla="*/ 325 w 614"/>
                  <a:gd name="T97" fmla="*/ 515 h 653"/>
                  <a:gd name="T98" fmla="*/ 334 w 614"/>
                  <a:gd name="T99" fmla="*/ 496 h 653"/>
                  <a:gd name="T100" fmla="*/ 351 w 614"/>
                  <a:gd name="T101" fmla="*/ 524 h 653"/>
                  <a:gd name="T102" fmla="*/ 422 w 614"/>
                  <a:gd name="T103" fmla="*/ 428 h 653"/>
                  <a:gd name="T104" fmla="*/ 604 w 614"/>
                  <a:gd name="T105" fmla="*/ 64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4" h="653">
                    <a:moveTo>
                      <a:pt x="422" y="417"/>
                    </a:moveTo>
                    <a:cubicBezTo>
                      <a:pt x="412" y="402"/>
                      <a:pt x="401" y="388"/>
                      <a:pt x="389" y="377"/>
                    </a:cubicBezTo>
                    <a:cubicBezTo>
                      <a:pt x="389" y="333"/>
                      <a:pt x="389" y="333"/>
                      <a:pt x="389" y="333"/>
                    </a:cubicBezTo>
                    <a:cubicBezTo>
                      <a:pt x="391" y="331"/>
                      <a:pt x="392" y="329"/>
                      <a:pt x="393" y="327"/>
                    </a:cubicBezTo>
                    <a:cubicBezTo>
                      <a:pt x="398" y="317"/>
                      <a:pt x="401" y="300"/>
                      <a:pt x="402" y="291"/>
                    </a:cubicBezTo>
                    <a:cubicBezTo>
                      <a:pt x="408" y="292"/>
                      <a:pt x="413" y="291"/>
                      <a:pt x="417" y="288"/>
                    </a:cubicBezTo>
                    <a:cubicBezTo>
                      <a:pt x="420" y="286"/>
                      <a:pt x="424" y="282"/>
                      <a:pt x="425" y="274"/>
                    </a:cubicBezTo>
                    <a:cubicBezTo>
                      <a:pt x="432" y="229"/>
                      <a:pt x="432" y="229"/>
                      <a:pt x="432" y="229"/>
                    </a:cubicBezTo>
                    <a:cubicBezTo>
                      <a:pt x="434" y="217"/>
                      <a:pt x="430" y="207"/>
                      <a:pt x="422" y="204"/>
                    </a:cubicBezTo>
                    <a:cubicBezTo>
                      <a:pt x="421" y="203"/>
                      <a:pt x="420" y="203"/>
                      <a:pt x="419" y="203"/>
                    </a:cubicBezTo>
                    <a:cubicBezTo>
                      <a:pt x="422" y="197"/>
                      <a:pt x="422" y="197"/>
                      <a:pt x="422" y="197"/>
                    </a:cubicBezTo>
                    <a:cubicBezTo>
                      <a:pt x="448" y="145"/>
                      <a:pt x="438" y="86"/>
                      <a:pt x="395" y="71"/>
                    </a:cubicBezTo>
                    <a:cubicBezTo>
                      <a:pt x="359" y="0"/>
                      <a:pt x="117" y="45"/>
                      <a:pt x="198" y="200"/>
                    </a:cubicBezTo>
                    <a:cubicBezTo>
                      <a:pt x="199" y="203"/>
                      <a:pt x="199" y="203"/>
                      <a:pt x="199" y="203"/>
                    </a:cubicBezTo>
                    <a:cubicBezTo>
                      <a:pt x="196" y="202"/>
                      <a:pt x="194" y="203"/>
                      <a:pt x="191" y="204"/>
                    </a:cubicBezTo>
                    <a:cubicBezTo>
                      <a:pt x="183" y="207"/>
                      <a:pt x="179" y="217"/>
                      <a:pt x="181" y="229"/>
                    </a:cubicBezTo>
                    <a:cubicBezTo>
                      <a:pt x="188" y="274"/>
                      <a:pt x="188" y="274"/>
                      <a:pt x="188" y="274"/>
                    </a:cubicBezTo>
                    <a:cubicBezTo>
                      <a:pt x="189" y="282"/>
                      <a:pt x="193" y="286"/>
                      <a:pt x="196" y="288"/>
                    </a:cubicBezTo>
                    <a:cubicBezTo>
                      <a:pt x="200" y="291"/>
                      <a:pt x="205" y="292"/>
                      <a:pt x="211" y="291"/>
                    </a:cubicBezTo>
                    <a:cubicBezTo>
                      <a:pt x="212" y="300"/>
                      <a:pt x="215" y="317"/>
                      <a:pt x="220" y="327"/>
                    </a:cubicBezTo>
                    <a:cubicBezTo>
                      <a:pt x="222" y="330"/>
                      <a:pt x="223" y="332"/>
                      <a:pt x="224" y="334"/>
                    </a:cubicBezTo>
                    <a:cubicBezTo>
                      <a:pt x="224" y="377"/>
                      <a:pt x="224" y="377"/>
                      <a:pt x="224" y="377"/>
                    </a:cubicBezTo>
                    <a:cubicBezTo>
                      <a:pt x="213" y="388"/>
                      <a:pt x="202" y="402"/>
                      <a:pt x="192" y="417"/>
                    </a:cubicBezTo>
                    <a:cubicBezTo>
                      <a:pt x="29" y="454"/>
                      <a:pt x="0" y="521"/>
                      <a:pt x="0" y="648"/>
                    </a:cubicBezTo>
                    <a:cubicBezTo>
                      <a:pt x="0" y="651"/>
                      <a:pt x="2" y="653"/>
                      <a:pt x="5" y="653"/>
                    </a:cubicBezTo>
                    <a:cubicBezTo>
                      <a:pt x="609" y="653"/>
                      <a:pt x="609" y="653"/>
                      <a:pt x="609" y="653"/>
                    </a:cubicBezTo>
                    <a:cubicBezTo>
                      <a:pt x="611" y="653"/>
                      <a:pt x="614" y="651"/>
                      <a:pt x="614" y="648"/>
                    </a:cubicBezTo>
                    <a:cubicBezTo>
                      <a:pt x="614" y="521"/>
                      <a:pt x="585" y="454"/>
                      <a:pt x="422" y="417"/>
                    </a:cubicBezTo>
                    <a:close/>
                    <a:moveTo>
                      <a:pt x="220" y="284"/>
                    </a:moveTo>
                    <a:cubicBezTo>
                      <a:pt x="220" y="283"/>
                      <a:pt x="219" y="282"/>
                      <a:pt x="218" y="281"/>
                    </a:cubicBezTo>
                    <a:cubicBezTo>
                      <a:pt x="217" y="280"/>
                      <a:pt x="215" y="280"/>
                      <a:pt x="214" y="280"/>
                    </a:cubicBezTo>
                    <a:cubicBezTo>
                      <a:pt x="209" y="282"/>
                      <a:pt x="204" y="282"/>
                      <a:pt x="202" y="280"/>
                    </a:cubicBezTo>
                    <a:cubicBezTo>
                      <a:pt x="200" y="279"/>
                      <a:pt x="199" y="276"/>
                      <a:pt x="198" y="273"/>
                    </a:cubicBezTo>
                    <a:cubicBezTo>
                      <a:pt x="191" y="227"/>
                      <a:pt x="191" y="227"/>
                      <a:pt x="191" y="227"/>
                    </a:cubicBezTo>
                    <a:cubicBezTo>
                      <a:pt x="189" y="219"/>
                      <a:pt x="192" y="214"/>
                      <a:pt x="195" y="213"/>
                    </a:cubicBezTo>
                    <a:cubicBezTo>
                      <a:pt x="198" y="212"/>
                      <a:pt x="201" y="213"/>
                      <a:pt x="204" y="216"/>
                    </a:cubicBezTo>
                    <a:cubicBezTo>
                      <a:pt x="211" y="234"/>
                      <a:pt x="211" y="234"/>
                      <a:pt x="211" y="234"/>
                    </a:cubicBezTo>
                    <a:cubicBezTo>
                      <a:pt x="223" y="234"/>
                      <a:pt x="223" y="234"/>
                      <a:pt x="223" y="234"/>
                    </a:cubicBezTo>
                    <a:cubicBezTo>
                      <a:pt x="223" y="209"/>
                      <a:pt x="216" y="186"/>
                      <a:pt x="231" y="154"/>
                    </a:cubicBezTo>
                    <a:cubicBezTo>
                      <a:pt x="240" y="141"/>
                      <a:pt x="237" y="132"/>
                      <a:pt x="232" y="117"/>
                    </a:cubicBezTo>
                    <a:cubicBezTo>
                      <a:pt x="283" y="125"/>
                      <a:pt x="331" y="130"/>
                      <a:pt x="370" y="98"/>
                    </a:cubicBezTo>
                    <a:cubicBezTo>
                      <a:pt x="351" y="126"/>
                      <a:pt x="411" y="185"/>
                      <a:pt x="391" y="234"/>
                    </a:cubicBezTo>
                    <a:cubicBezTo>
                      <a:pt x="401" y="234"/>
                      <a:pt x="401" y="234"/>
                      <a:pt x="401" y="234"/>
                    </a:cubicBezTo>
                    <a:cubicBezTo>
                      <a:pt x="413" y="213"/>
                      <a:pt x="413" y="213"/>
                      <a:pt x="413" y="213"/>
                    </a:cubicBezTo>
                    <a:cubicBezTo>
                      <a:pt x="415" y="212"/>
                      <a:pt x="416" y="212"/>
                      <a:pt x="418" y="213"/>
                    </a:cubicBezTo>
                    <a:cubicBezTo>
                      <a:pt x="421" y="214"/>
                      <a:pt x="424" y="219"/>
                      <a:pt x="422" y="227"/>
                    </a:cubicBezTo>
                    <a:cubicBezTo>
                      <a:pt x="415" y="273"/>
                      <a:pt x="415" y="273"/>
                      <a:pt x="415" y="273"/>
                    </a:cubicBezTo>
                    <a:cubicBezTo>
                      <a:pt x="415" y="276"/>
                      <a:pt x="413" y="279"/>
                      <a:pt x="411" y="280"/>
                    </a:cubicBezTo>
                    <a:cubicBezTo>
                      <a:pt x="409" y="282"/>
                      <a:pt x="404" y="282"/>
                      <a:pt x="399" y="280"/>
                    </a:cubicBezTo>
                    <a:cubicBezTo>
                      <a:pt x="398" y="280"/>
                      <a:pt x="396" y="280"/>
                      <a:pt x="395" y="281"/>
                    </a:cubicBezTo>
                    <a:cubicBezTo>
                      <a:pt x="394" y="282"/>
                      <a:pt x="393" y="283"/>
                      <a:pt x="393" y="284"/>
                    </a:cubicBezTo>
                    <a:cubicBezTo>
                      <a:pt x="391" y="297"/>
                      <a:pt x="388" y="314"/>
                      <a:pt x="384" y="323"/>
                    </a:cubicBezTo>
                    <a:cubicBezTo>
                      <a:pt x="376" y="337"/>
                      <a:pt x="366" y="351"/>
                      <a:pt x="347" y="369"/>
                    </a:cubicBezTo>
                    <a:cubicBezTo>
                      <a:pt x="335" y="381"/>
                      <a:pt x="322" y="387"/>
                      <a:pt x="307" y="387"/>
                    </a:cubicBezTo>
                    <a:cubicBezTo>
                      <a:pt x="307" y="387"/>
                      <a:pt x="307" y="387"/>
                      <a:pt x="306" y="387"/>
                    </a:cubicBezTo>
                    <a:cubicBezTo>
                      <a:pt x="292" y="387"/>
                      <a:pt x="278" y="381"/>
                      <a:pt x="266" y="369"/>
                    </a:cubicBezTo>
                    <a:cubicBezTo>
                      <a:pt x="247" y="351"/>
                      <a:pt x="237" y="337"/>
                      <a:pt x="229" y="323"/>
                    </a:cubicBezTo>
                    <a:cubicBezTo>
                      <a:pt x="225" y="314"/>
                      <a:pt x="222" y="297"/>
                      <a:pt x="220" y="284"/>
                    </a:cubicBezTo>
                    <a:close/>
                    <a:moveTo>
                      <a:pt x="259" y="376"/>
                    </a:moveTo>
                    <a:cubicBezTo>
                      <a:pt x="273" y="390"/>
                      <a:pt x="289" y="397"/>
                      <a:pt x="306" y="397"/>
                    </a:cubicBezTo>
                    <a:cubicBezTo>
                      <a:pt x="306" y="397"/>
                      <a:pt x="307" y="397"/>
                      <a:pt x="307" y="397"/>
                    </a:cubicBezTo>
                    <a:cubicBezTo>
                      <a:pt x="324" y="397"/>
                      <a:pt x="340" y="390"/>
                      <a:pt x="354" y="376"/>
                    </a:cubicBezTo>
                    <a:cubicBezTo>
                      <a:pt x="365" y="366"/>
                      <a:pt x="373" y="357"/>
                      <a:pt x="379" y="348"/>
                    </a:cubicBezTo>
                    <a:cubicBezTo>
                      <a:pt x="379" y="379"/>
                      <a:pt x="379" y="379"/>
                      <a:pt x="379" y="379"/>
                    </a:cubicBezTo>
                    <a:cubicBezTo>
                      <a:pt x="361" y="421"/>
                      <a:pt x="335" y="444"/>
                      <a:pt x="307" y="444"/>
                    </a:cubicBezTo>
                    <a:cubicBezTo>
                      <a:pt x="307" y="444"/>
                      <a:pt x="307" y="444"/>
                      <a:pt x="307" y="444"/>
                    </a:cubicBezTo>
                    <a:cubicBezTo>
                      <a:pt x="271" y="444"/>
                      <a:pt x="248" y="409"/>
                      <a:pt x="234" y="379"/>
                    </a:cubicBezTo>
                    <a:cubicBezTo>
                      <a:pt x="234" y="349"/>
                      <a:pt x="234" y="349"/>
                      <a:pt x="234" y="349"/>
                    </a:cubicBezTo>
                    <a:cubicBezTo>
                      <a:pt x="241" y="357"/>
                      <a:pt x="249" y="366"/>
                      <a:pt x="259" y="376"/>
                    </a:cubicBezTo>
                    <a:close/>
                    <a:moveTo>
                      <a:pt x="227" y="388"/>
                    </a:moveTo>
                    <a:cubicBezTo>
                      <a:pt x="248" y="431"/>
                      <a:pt x="275" y="454"/>
                      <a:pt x="307" y="454"/>
                    </a:cubicBezTo>
                    <a:cubicBezTo>
                      <a:pt x="307" y="454"/>
                      <a:pt x="307" y="454"/>
                      <a:pt x="307" y="454"/>
                    </a:cubicBezTo>
                    <a:cubicBezTo>
                      <a:pt x="338" y="454"/>
                      <a:pt x="366" y="431"/>
                      <a:pt x="386" y="388"/>
                    </a:cubicBezTo>
                    <a:cubicBezTo>
                      <a:pt x="396" y="398"/>
                      <a:pt x="405" y="409"/>
                      <a:pt x="413" y="423"/>
                    </a:cubicBezTo>
                    <a:cubicBezTo>
                      <a:pt x="400" y="459"/>
                      <a:pt x="381" y="500"/>
                      <a:pt x="353" y="513"/>
                    </a:cubicBezTo>
                    <a:cubicBezTo>
                      <a:pt x="326" y="459"/>
                      <a:pt x="326" y="459"/>
                      <a:pt x="326" y="459"/>
                    </a:cubicBezTo>
                    <a:cubicBezTo>
                      <a:pt x="325" y="457"/>
                      <a:pt x="322" y="456"/>
                      <a:pt x="320" y="457"/>
                    </a:cubicBezTo>
                    <a:cubicBezTo>
                      <a:pt x="317" y="458"/>
                      <a:pt x="317" y="461"/>
                      <a:pt x="317" y="463"/>
                    </a:cubicBezTo>
                    <a:cubicBezTo>
                      <a:pt x="307" y="463"/>
                      <a:pt x="307" y="463"/>
                      <a:pt x="307" y="463"/>
                    </a:cubicBezTo>
                    <a:cubicBezTo>
                      <a:pt x="297" y="463"/>
                      <a:pt x="297" y="463"/>
                      <a:pt x="297" y="463"/>
                    </a:cubicBezTo>
                    <a:cubicBezTo>
                      <a:pt x="297" y="461"/>
                      <a:pt x="297" y="458"/>
                      <a:pt x="294" y="457"/>
                    </a:cubicBezTo>
                    <a:cubicBezTo>
                      <a:pt x="292" y="456"/>
                      <a:pt x="289" y="457"/>
                      <a:pt x="288" y="459"/>
                    </a:cubicBezTo>
                    <a:cubicBezTo>
                      <a:pt x="261" y="513"/>
                      <a:pt x="261" y="513"/>
                      <a:pt x="261" y="513"/>
                    </a:cubicBezTo>
                    <a:cubicBezTo>
                      <a:pt x="232" y="500"/>
                      <a:pt x="214" y="459"/>
                      <a:pt x="200" y="422"/>
                    </a:cubicBezTo>
                    <a:cubicBezTo>
                      <a:pt x="209" y="409"/>
                      <a:pt x="218" y="398"/>
                      <a:pt x="227" y="388"/>
                    </a:cubicBezTo>
                    <a:close/>
                    <a:moveTo>
                      <a:pt x="45" y="502"/>
                    </a:moveTo>
                    <a:cubicBezTo>
                      <a:pt x="72" y="468"/>
                      <a:pt x="117" y="445"/>
                      <a:pt x="192" y="428"/>
                    </a:cubicBezTo>
                    <a:cubicBezTo>
                      <a:pt x="206" y="467"/>
                      <a:pt x="228" y="512"/>
                      <a:pt x="261" y="524"/>
                    </a:cubicBezTo>
                    <a:cubicBezTo>
                      <a:pt x="262" y="524"/>
                      <a:pt x="262" y="524"/>
                      <a:pt x="263" y="524"/>
                    </a:cubicBezTo>
                    <a:cubicBezTo>
                      <a:pt x="265" y="524"/>
                      <a:pt x="267" y="523"/>
                      <a:pt x="267" y="522"/>
                    </a:cubicBezTo>
                    <a:cubicBezTo>
                      <a:pt x="280" y="497"/>
                      <a:pt x="280" y="497"/>
                      <a:pt x="280" y="497"/>
                    </a:cubicBezTo>
                    <a:cubicBezTo>
                      <a:pt x="282" y="501"/>
                      <a:pt x="285" y="506"/>
                      <a:pt x="288" y="509"/>
                    </a:cubicBezTo>
                    <a:cubicBezTo>
                      <a:pt x="289" y="511"/>
                      <a:pt x="289" y="513"/>
                      <a:pt x="288" y="515"/>
                    </a:cubicBezTo>
                    <a:cubicBezTo>
                      <a:pt x="278" y="555"/>
                      <a:pt x="271" y="590"/>
                      <a:pt x="266" y="643"/>
                    </a:cubicBezTo>
                    <a:cubicBezTo>
                      <a:pt x="10" y="643"/>
                      <a:pt x="10" y="643"/>
                      <a:pt x="10" y="643"/>
                    </a:cubicBezTo>
                    <a:cubicBezTo>
                      <a:pt x="10" y="576"/>
                      <a:pt x="21" y="533"/>
                      <a:pt x="45" y="502"/>
                    </a:cubicBezTo>
                    <a:close/>
                    <a:moveTo>
                      <a:pt x="347" y="643"/>
                    </a:moveTo>
                    <a:cubicBezTo>
                      <a:pt x="342" y="590"/>
                      <a:pt x="335" y="555"/>
                      <a:pt x="325" y="515"/>
                    </a:cubicBezTo>
                    <a:cubicBezTo>
                      <a:pt x="324" y="513"/>
                      <a:pt x="324" y="511"/>
                      <a:pt x="325" y="509"/>
                    </a:cubicBezTo>
                    <a:cubicBezTo>
                      <a:pt x="328" y="505"/>
                      <a:pt x="331" y="501"/>
                      <a:pt x="334" y="496"/>
                    </a:cubicBezTo>
                    <a:cubicBezTo>
                      <a:pt x="347" y="522"/>
                      <a:pt x="347" y="522"/>
                      <a:pt x="347" y="522"/>
                    </a:cubicBezTo>
                    <a:cubicBezTo>
                      <a:pt x="347" y="523"/>
                      <a:pt x="349" y="524"/>
                      <a:pt x="351" y="524"/>
                    </a:cubicBezTo>
                    <a:cubicBezTo>
                      <a:pt x="352" y="524"/>
                      <a:pt x="352" y="524"/>
                      <a:pt x="353" y="524"/>
                    </a:cubicBezTo>
                    <a:cubicBezTo>
                      <a:pt x="386" y="512"/>
                      <a:pt x="408" y="467"/>
                      <a:pt x="422" y="428"/>
                    </a:cubicBezTo>
                    <a:cubicBezTo>
                      <a:pt x="497" y="445"/>
                      <a:pt x="542" y="468"/>
                      <a:pt x="568" y="502"/>
                    </a:cubicBezTo>
                    <a:cubicBezTo>
                      <a:pt x="593" y="533"/>
                      <a:pt x="603" y="576"/>
                      <a:pt x="604" y="643"/>
                    </a:cubicBezTo>
                    <a:lnTo>
                      <a:pt x="347" y="64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7" name="Group 106"/>
            <p:cNvGrpSpPr/>
            <p:nvPr/>
          </p:nvGrpSpPr>
          <p:grpSpPr>
            <a:xfrm>
              <a:off x="6527505" y="1856571"/>
              <a:ext cx="1003993" cy="931183"/>
              <a:chOff x="6527505" y="1856571"/>
              <a:chExt cx="1003993" cy="931183"/>
            </a:xfrm>
          </p:grpSpPr>
          <p:sp>
            <p:nvSpPr>
              <p:cNvPr id="82" name="Text Box 53"/>
              <p:cNvSpPr txBox="1">
                <a:spLocks noChangeArrowheads="1"/>
              </p:cNvSpPr>
              <p:nvPr/>
            </p:nvSpPr>
            <p:spPr bwMode="auto">
              <a:xfrm>
                <a:off x="6527505" y="2387644"/>
                <a:ext cx="1003993" cy="400110"/>
              </a:xfrm>
              <a:prstGeom prst="rect">
                <a:avLst/>
              </a:prstGeom>
              <a:noFill/>
              <a:ln w="9525" algn="ctr">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SzPct val="85000"/>
                </a:pPr>
                <a:r>
                  <a:rPr lang="en-US" sz="1000" dirty="0">
                    <a:solidFill>
                      <a:srgbClr val="F68A33"/>
                    </a:solidFill>
                    <a:latin typeface="Arial" panose="020B0604020202020204" pitchFamily="34" charset="0"/>
                  </a:rPr>
                  <a:t>Sales Rep/</a:t>
                </a:r>
                <a:br>
                  <a:rPr lang="en-US" sz="1000" dirty="0">
                    <a:solidFill>
                      <a:srgbClr val="F68A33"/>
                    </a:solidFill>
                    <a:latin typeface="Arial" panose="020B0604020202020204" pitchFamily="34" charset="0"/>
                  </a:rPr>
                </a:br>
                <a:r>
                  <a:rPr lang="en-US" sz="1000" dirty="0">
                    <a:solidFill>
                      <a:srgbClr val="F68A33"/>
                    </a:solidFill>
                    <a:latin typeface="Arial" panose="020B0604020202020204" pitchFamily="34" charset="0"/>
                  </a:rPr>
                  <a:t>Manager</a:t>
                </a:r>
              </a:p>
            </p:txBody>
          </p:sp>
          <p:grpSp>
            <p:nvGrpSpPr>
              <p:cNvPr id="105" name="Group 104"/>
              <p:cNvGrpSpPr/>
              <p:nvPr/>
            </p:nvGrpSpPr>
            <p:grpSpPr>
              <a:xfrm>
                <a:off x="6790871" y="1856571"/>
                <a:ext cx="447108" cy="525893"/>
                <a:chOff x="6752451" y="888383"/>
                <a:chExt cx="447108" cy="525893"/>
              </a:xfrm>
            </p:grpSpPr>
            <p:sp>
              <p:nvSpPr>
                <p:cNvPr id="20" name="Freeform 18"/>
                <p:cNvSpPr>
                  <a:spLocks noEditPoints="1"/>
                </p:cNvSpPr>
                <p:nvPr/>
              </p:nvSpPr>
              <p:spPr bwMode="auto">
                <a:xfrm>
                  <a:off x="6913961" y="1058428"/>
                  <a:ext cx="125400" cy="34140"/>
                </a:xfrm>
                <a:custGeom>
                  <a:avLst/>
                  <a:gdLst>
                    <a:gd name="T0" fmla="*/ 22 w 165"/>
                    <a:gd name="T1" fmla="*/ 45 h 45"/>
                    <a:gd name="T2" fmla="*/ 49 w 165"/>
                    <a:gd name="T3" fmla="*/ 45 h 45"/>
                    <a:gd name="T4" fmla="*/ 74 w 165"/>
                    <a:gd name="T5" fmla="*/ 14 h 45"/>
                    <a:gd name="T6" fmla="*/ 91 w 165"/>
                    <a:gd name="T7" fmla="*/ 14 h 45"/>
                    <a:gd name="T8" fmla="*/ 115 w 165"/>
                    <a:gd name="T9" fmla="*/ 45 h 45"/>
                    <a:gd name="T10" fmla="*/ 142 w 165"/>
                    <a:gd name="T11" fmla="*/ 45 h 45"/>
                    <a:gd name="T12" fmla="*/ 165 w 165"/>
                    <a:gd name="T13" fmla="*/ 17 h 45"/>
                    <a:gd name="T14" fmla="*/ 162 w 165"/>
                    <a:gd name="T15" fmla="*/ 5 h 45"/>
                    <a:gd name="T16" fmla="*/ 151 w 165"/>
                    <a:gd name="T17" fmla="*/ 0 h 45"/>
                    <a:gd name="T18" fmla="*/ 102 w 165"/>
                    <a:gd name="T19" fmla="*/ 0 h 45"/>
                    <a:gd name="T20" fmla="*/ 91 w 165"/>
                    <a:gd name="T21" fmla="*/ 8 h 45"/>
                    <a:gd name="T22" fmla="*/ 73 w 165"/>
                    <a:gd name="T23" fmla="*/ 8 h 45"/>
                    <a:gd name="T24" fmla="*/ 62 w 165"/>
                    <a:gd name="T25" fmla="*/ 0 h 45"/>
                    <a:gd name="T26" fmla="*/ 13 w 165"/>
                    <a:gd name="T27" fmla="*/ 0 h 45"/>
                    <a:gd name="T28" fmla="*/ 3 w 165"/>
                    <a:gd name="T29" fmla="*/ 5 h 45"/>
                    <a:gd name="T30" fmla="*/ 0 w 165"/>
                    <a:gd name="T31" fmla="*/ 17 h 45"/>
                    <a:gd name="T32" fmla="*/ 22 w 165"/>
                    <a:gd name="T33" fmla="*/ 45 h 45"/>
                    <a:gd name="T34" fmla="*/ 102 w 165"/>
                    <a:gd name="T35" fmla="*/ 6 h 45"/>
                    <a:gd name="T36" fmla="*/ 151 w 165"/>
                    <a:gd name="T37" fmla="*/ 6 h 45"/>
                    <a:gd name="T38" fmla="*/ 157 w 165"/>
                    <a:gd name="T39" fmla="*/ 9 h 45"/>
                    <a:gd name="T40" fmla="*/ 159 w 165"/>
                    <a:gd name="T41" fmla="*/ 17 h 45"/>
                    <a:gd name="T42" fmla="*/ 142 w 165"/>
                    <a:gd name="T43" fmla="*/ 39 h 45"/>
                    <a:gd name="T44" fmla="*/ 115 w 165"/>
                    <a:gd name="T45" fmla="*/ 39 h 45"/>
                    <a:gd name="T46" fmla="*/ 97 w 165"/>
                    <a:gd name="T47" fmla="*/ 12 h 45"/>
                    <a:gd name="T48" fmla="*/ 102 w 165"/>
                    <a:gd name="T49" fmla="*/ 6 h 45"/>
                    <a:gd name="T50" fmla="*/ 7 w 165"/>
                    <a:gd name="T51" fmla="*/ 9 h 45"/>
                    <a:gd name="T52" fmla="*/ 13 w 165"/>
                    <a:gd name="T53" fmla="*/ 6 h 45"/>
                    <a:gd name="T54" fmla="*/ 62 w 165"/>
                    <a:gd name="T55" fmla="*/ 6 h 45"/>
                    <a:gd name="T56" fmla="*/ 68 w 165"/>
                    <a:gd name="T57" fmla="*/ 12 h 45"/>
                    <a:gd name="T58" fmla="*/ 49 w 165"/>
                    <a:gd name="T59" fmla="*/ 39 h 45"/>
                    <a:gd name="T60" fmla="*/ 22 w 165"/>
                    <a:gd name="T61" fmla="*/ 39 h 45"/>
                    <a:gd name="T62" fmla="*/ 6 w 165"/>
                    <a:gd name="T63" fmla="*/ 17 h 45"/>
                    <a:gd name="T64" fmla="*/ 7 w 165"/>
                    <a:gd name="T65"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45">
                      <a:moveTo>
                        <a:pt x="22" y="45"/>
                      </a:moveTo>
                      <a:cubicBezTo>
                        <a:pt x="49" y="45"/>
                        <a:pt x="49" y="45"/>
                        <a:pt x="49" y="45"/>
                      </a:cubicBezTo>
                      <a:cubicBezTo>
                        <a:pt x="65" y="45"/>
                        <a:pt x="73" y="34"/>
                        <a:pt x="74" y="14"/>
                      </a:cubicBezTo>
                      <a:cubicBezTo>
                        <a:pt x="79" y="13"/>
                        <a:pt x="85" y="13"/>
                        <a:pt x="91" y="14"/>
                      </a:cubicBezTo>
                      <a:cubicBezTo>
                        <a:pt x="91" y="34"/>
                        <a:pt x="99" y="45"/>
                        <a:pt x="115" y="45"/>
                      </a:cubicBezTo>
                      <a:cubicBezTo>
                        <a:pt x="142" y="45"/>
                        <a:pt x="142" y="45"/>
                        <a:pt x="142" y="45"/>
                      </a:cubicBezTo>
                      <a:cubicBezTo>
                        <a:pt x="155" y="45"/>
                        <a:pt x="165" y="30"/>
                        <a:pt x="165" y="17"/>
                      </a:cubicBezTo>
                      <a:cubicBezTo>
                        <a:pt x="165" y="12"/>
                        <a:pt x="164" y="8"/>
                        <a:pt x="162" y="5"/>
                      </a:cubicBezTo>
                      <a:cubicBezTo>
                        <a:pt x="159" y="2"/>
                        <a:pt x="156" y="0"/>
                        <a:pt x="151" y="0"/>
                      </a:cubicBezTo>
                      <a:cubicBezTo>
                        <a:pt x="102" y="0"/>
                        <a:pt x="102" y="0"/>
                        <a:pt x="102" y="0"/>
                      </a:cubicBezTo>
                      <a:cubicBezTo>
                        <a:pt x="98" y="0"/>
                        <a:pt x="93" y="3"/>
                        <a:pt x="91" y="8"/>
                      </a:cubicBezTo>
                      <a:cubicBezTo>
                        <a:pt x="85" y="6"/>
                        <a:pt x="79" y="6"/>
                        <a:pt x="73" y="8"/>
                      </a:cubicBezTo>
                      <a:cubicBezTo>
                        <a:pt x="71" y="3"/>
                        <a:pt x="66" y="0"/>
                        <a:pt x="62" y="0"/>
                      </a:cubicBezTo>
                      <a:cubicBezTo>
                        <a:pt x="13" y="0"/>
                        <a:pt x="13" y="0"/>
                        <a:pt x="13" y="0"/>
                      </a:cubicBezTo>
                      <a:cubicBezTo>
                        <a:pt x="9" y="0"/>
                        <a:pt x="5" y="2"/>
                        <a:pt x="3" y="5"/>
                      </a:cubicBezTo>
                      <a:cubicBezTo>
                        <a:pt x="1" y="8"/>
                        <a:pt x="0" y="12"/>
                        <a:pt x="0" y="17"/>
                      </a:cubicBezTo>
                      <a:cubicBezTo>
                        <a:pt x="0" y="30"/>
                        <a:pt x="9" y="45"/>
                        <a:pt x="22" y="45"/>
                      </a:cubicBezTo>
                      <a:close/>
                      <a:moveTo>
                        <a:pt x="102" y="6"/>
                      </a:moveTo>
                      <a:cubicBezTo>
                        <a:pt x="151" y="6"/>
                        <a:pt x="151" y="6"/>
                        <a:pt x="151" y="6"/>
                      </a:cubicBezTo>
                      <a:cubicBezTo>
                        <a:pt x="154" y="6"/>
                        <a:pt x="156" y="7"/>
                        <a:pt x="157" y="9"/>
                      </a:cubicBezTo>
                      <a:cubicBezTo>
                        <a:pt x="158" y="11"/>
                        <a:pt x="159" y="13"/>
                        <a:pt x="159" y="17"/>
                      </a:cubicBezTo>
                      <a:cubicBezTo>
                        <a:pt x="159" y="26"/>
                        <a:pt x="152" y="39"/>
                        <a:pt x="142" y="39"/>
                      </a:cubicBezTo>
                      <a:cubicBezTo>
                        <a:pt x="115" y="39"/>
                        <a:pt x="115" y="39"/>
                        <a:pt x="115" y="39"/>
                      </a:cubicBezTo>
                      <a:cubicBezTo>
                        <a:pt x="107" y="39"/>
                        <a:pt x="97" y="36"/>
                        <a:pt x="97" y="12"/>
                      </a:cubicBezTo>
                      <a:cubicBezTo>
                        <a:pt x="97" y="8"/>
                        <a:pt x="100" y="6"/>
                        <a:pt x="102" y="6"/>
                      </a:cubicBezTo>
                      <a:close/>
                      <a:moveTo>
                        <a:pt x="7" y="9"/>
                      </a:moveTo>
                      <a:cubicBezTo>
                        <a:pt x="9" y="7"/>
                        <a:pt x="10" y="6"/>
                        <a:pt x="13" y="6"/>
                      </a:cubicBezTo>
                      <a:cubicBezTo>
                        <a:pt x="62" y="6"/>
                        <a:pt x="62" y="6"/>
                        <a:pt x="62" y="6"/>
                      </a:cubicBezTo>
                      <a:cubicBezTo>
                        <a:pt x="64" y="6"/>
                        <a:pt x="68" y="8"/>
                        <a:pt x="68" y="12"/>
                      </a:cubicBezTo>
                      <a:cubicBezTo>
                        <a:pt x="68" y="36"/>
                        <a:pt x="57" y="39"/>
                        <a:pt x="49" y="39"/>
                      </a:cubicBezTo>
                      <a:cubicBezTo>
                        <a:pt x="22" y="39"/>
                        <a:pt x="22" y="39"/>
                        <a:pt x="22" y="39"/>
                      </a:cubicBezTo>
                      <a:cubicBezTo>
                        <a:pt x="12" y="39"/>
                        <a:pt x="6" y="26"/>
                        <a:pt x="6" y="17"/>
                      </a:cubicBezTo>
                      <a:cubicBezTo>
                        <a:pt x="6" y="13"/>
                        <a:pt x="6" y="11"/>
                        <a:pt x="7" y="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Oval 19"/>
                <p:cNvSpPr>
                  <a:spLocks noChangeArrowheads="1"/>
                </p:cNvSpPr>
                <p:nvPr/>
              </p:nvSpPr>
              <p:spPr bwMode="auto">
                <a:xfrm>
                  <a:off x="6934971" y="1068932"/>
                  <a:ext cx="12475" cy="13131"/>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Oval 20"/>
                <p:cNvSpPr>
                  <a:spLocks noChangeArrowheads="1"/>
                </p:cNvSpPr>
                <p:nvPr/>
              </p:nvSpPr>
              <p:spPr bwMode="auto">
                <a:xfrm>
                  <a:off x="7005221" y="1068932"/>
                  <a:ext cx="13131" cy="13131"/>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noEditPoints="1"/>
                </p:cNvSpPr>
                <p:nvPr/>
              </p:nvSpPr>
              <p:spPr bwMode="auto">
                <a:xfrm>
                  <a:off x="6848307" y="888383"/>
                  <a:ext cx="248174" cy="350595"/>
                </a:xfrm>
                <a:custGeom>
                  <a:avLst/>
                  <a:gdLst>
                    <a:gd name="T0" fmla="*/ 11 w 326"/>
                    <a:gd name="T1" fmla="*/ 460 h 460"/>
                    <a:gd name="T2" fmla="*/ 94 w 326"/>
                    <a:gd name="T3" fmla="*/ 439 h 460"/>
                    <a:gd name="T4" fmla="*/ 106 w 326"/>
                    <a:gd name="T5" fmla="*/ 370 h 460"/>
                    <a:gd name="T6" fmla="*/ 168 w 326"/>
                    <a:gd name="T7" fmla="*/ 403 h 460"/>
                    <a:gd name="T8" fmla="*/ 233 w 326"/>
                    <a:gd name="T9" fmla="*/ 366 h 460"/>
                    <a:gd name="T10" fmla="*/ 245 w 326"/>
                    <a:gd name="T11" fmla="*/ 440 h 460"/>
                    <a:gd name="T12" fmla="*/ 326 w 326"/>
                    <a:gd name="T13" fmla="*/ 460 h 460"/>
                    <a:gd name="T14" fmla="*/ 326 w 326"/>
                    <a:gd name="T15" fmla="*/ 187 h 460"/>
                    <a:gd name="T16" fmla="*/ 233 w 326"/>
                    <a:gd name="T17" fmla="*/ 71 h 460"/>
                    <a:gd name="T18" fmla="*/ 7 w 326"/>
                    <a:gd name="T19" fmla="*/ 183 h 460"/>
                    <a:gd name="T20" fmla="*/ 11 w 326"/>
                    <a:gd name="T21" fmla="*/ 460 h 460"/>
                    <a:gd name="T22" fmla="*/ 62 w 326"/>
                    <a:gd name="T23" fmla="*/ 222 h 460"/>
                    <a:gd name="T24" fmla="*/ 219 w 326"/>
                    <a:gd name="T25" fmla="*/ 121 h 460"/>
                    <a:gd name="T26" fmla="*/ 275 w 326"/>
                    <a:gd name="T27" fmla="*/ 222 h 460"/>
                    <a:gd name="T28" fmla="*/ 278 w 326"/>
                    <a:gd name="T29" fmla="*/ 227 h 460"/>
                    <a:gd name="T30" fmla="*/ 273 w 326"/>
                    <a:gd name="T31" fmla="*/ 279 h 460"/>
                    <a:gd name="T32" fmla="*/ 260 w 326"/>
                    <a:gd name="T33" fmla="*/ 283 h 460"/>
                    <a:gd name="T34" fmla="*/ 237 w 326"/>
                    <a:gd name="T35" fmla="*/ 344 h 460"/>
                    <a:gd name="T36" fmla="*/ 237 w 326"/>
                    <a:gd name="T37" fmla="*/ 344 h 460"/>
                    <a:gd name="T38" fmla="*/ 168 w 326"/>
                    <a:gd name="T39" fmla="*/ 393 h 460"/>
                    <a:gd name="T40" fmla="*/ 101 w 326"/>
                    <a:gd name="T41" fmla="*/ 347 h 460"/>
                    <a:gd name="T42" fmla="*/ 101 w 326"/>
                    <a:gd name="T43" fmla="*/ 347 h 460"/>
                    <a:gd name="T44" fmla="*/ 76 w 326"/>
                    <a:gd name="T45" fmla="*/ 283 h 460"/>
                    <a:gd name="T46" fmla="*/ 64 w 326"/>
                    <a:gd name="T47" fmla="*/ 279 h 460"/>
                    <a:gd name="T48" fmla="*/ 58 w 326"/>
                    <a:gd name="T49" fmla="*/ 227 h 460"/>
                    <a:gd name="T50" fmla="*/ 62 w 326"/>
                    <a:gd name="T51" fmla="*/ 22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460">
                      <a:moveTo>
                        <a:pt x="11" y="460"/>
                      </a:moveTo>
                      <a:cubicBezTo>
                        <a:pt x="37" y="452"/>
                        <a:pt x="65" y="445"/>
                        <a:pt x="94" y="439"/>
                      </a:cubicBezTo>
                      <a:cubicBezTo>
                        <a:pt x="102" y="412"/>
                        <a:pt x="106" y="389"/>
                        <a:pt x="106" y="370"/>
                      </a:cubicBezTo>
                      <a:cubicBezTo>
                        <a:pt x="124" y="392"/>
                        <a:pt x="145" y="403"/>
                        <a:pt x="168" y="403"/>
                      </a:cubicBezTo>
                      <a:cubicBezTo>
                        <a:pt x="192" y="403"/>
                        <a:pt x="214" y="391"/>
                        <a:pt x="233" y="366"/>
                      </a:cubicBezTo>
                      <a:cubicBezTo>
                        <a:pt x="233" y="394"/>
                        <a:pt x="237" y="419"/>
                        <a:pt x="245" y="440"/>
                      </a:cubicBezTo>
                      <a:cubicBezTo>
                        <a:pt x="271" y="445"/>
                        <a:pt x="298" y="452"/>
                        <a:pt x="326" y="460"/>
                      </a:cubicBezTo>
                      <a:cubicBezTo>
                        <a:pt x="326" y="187"/>
                        <a:pt x="326" y="187"/>
                        <a:pt x="326" y="187"/>
                      </a:cubicBezTo>
                      <a:cubicBezTo>
                        <a:pt x="326" y="103"/>
                        <a:pt x="290" y="59"/>
                        <a:pt x="233" y="71"/>
                      </a:cubicBezTo>
                      <a:cubicBezTo>
                        <a:pt x="180" y="0"/>
                        <a:pt x="0" y="47"/>
                        <a:pt x="7" y="183"/>
                      </a:cubicBezTo>
                      <a:lnTo>
                        <a:pt x="11" y="460"/>
                      </a:lnTo>
                      <a:close/>
                      <a:moveTo>
                        <a:pt x="62" y="222"/>
                      </a:moveTo>
                      <a:cubicBezTo>
                        <a:pt x="143" y="222"/>
                        <a:pt x="200" y="155"/>
                        <a:pt x="219" y="121"/>
                      </a:cubicBezTo>
                      <a:cubicBezTo>
                        <a:pt x="216" y="170"/>
                        <a:pt x="243" y="222"/>
                        <a:pt x="275" y="222"/>
                      </a:cubicBezTo>
                      <a:cubicBezTo>
                        <a:pt x="277" y="224"/>
                        <a:pt x="278" y="225"/>
                        <a:pt x="278" y="227"/>
                      </a:cubicBezTo>
                      <a:cubicBezTo>
                        <a:pt x="273" y="279"/>
                        <a:pt x="273" y="279"/>
                        <a:pt x="273" y="279"/>
                      </a:cubicBezTo>
                      <a:cubicBezTo>
                        <a:pt x="271" y="284"/>
                        <a:pt x="267" y="285"/>
                        <a:pt x="260" y="283"/>
                      </a:cubicBezTo>
                      <a:cubicBezTo>
                        <a:pt x="255" y="305"/>
                        <a:pt x="247" y="326"/>
                        <a:pt x="237" y="344"/>
                      </a:cubicBezTo>
                      <a:cubicBezTo>
                        <a:pt x="237" y="344"/>
                        <a:pt x="237" y="344"/>
                        <a:pt x="237" y="344"/>
                      </a:cubicBezTo>
                      <a:cubicBezTo>
                        <a:pt x="223" y="366"/>
                        <a:pt x="200" y="393"/>
                        <a:pt x="168" y="393"/>
                      </a:cubicBezTo>
                      <a:cubicBezTo>
                        <a:pt x="143" y="393"/>
                        <a:pt x="120" y="378"/>
                        <a:pt x="101" y="347"/>
                      </a:cubicBezTo>
                      <a:cubicBezTo>
                        <a:pt x="101" y="347"/>
                        <a:pt x="101" y="347"/>
                        <a:pt x="101" y="347"/>
                      </a:cubicBezTo>
                      <a:cubicBezTo>
                        <a:pt x="90" y="328"/>
                        <a:pt x="82" y="306"/>
                        <a:pt x="76" y="283"/>
                      </a:cubicBezTo>
                      <a:cubicBezTo>
                        <a:pt x="70" y="285"/>
                        <a:pt x="65" y="284"/>
                        <a:pt x="64" y="279"/>
                      </a:cubicBezTo>
                      <a:cubicBezTo>
                        <a:pt x="58" y="227"/>
                        <a:pt x="58" y="227"/>
                        <a:pt x="58" y="227"/>
                      </a:cubicBezTo>
                      <a:cubicBezTo>
                        <a:pt x="58" y="225"/>
                        <a:pt x="59" y="224"/>
                        <a:pt x="62" y="22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6752451" y="1248169"/>
                  <a:ext cx="166106" cy="166106"/>
                </a:xfrm>
                <a:custGeom>
                  <a:avLst/>
                  <a:gdLst>
                    <a:gd name="T0" fmla="*/ 136 w 218"/>
                    <a:gd name="T1" fmla="*/ 71 h 218"/>
                    <a:gd name="T2" fmla="*/ 165 w 218"/>
                    <a:gd name="T3" fmla="*/ 47 h 218"/>
                    <a:gd name="T4" fmla="*/ 161 w 218"/>
                    <a:gd name="T5" fmla="*/ 0 h 218"/>
                    <a:gd name="T6" fmla="*/ 68 w 218"/>
                    <a:gd name="T7" fmla="*/ 33 h 218"/>
                    <a:gd name="T8" fmla="*/ 13 w 218"/>
                    <a:gd name="T9" fmla="*/ 108 h 218"/>
                    <a:gd name="T10" fmla="*/ 0 w 218"/>
                    <a:gd name="T11" fmla="*/ 218 h 218"/>
                    <a:gd name="T12" fmla="*/ 218 w 218"/>
                    <a:gd name="T13" fmla="*/ 218 h 218"/>
                    <a:gd name="T14" fmla="*/ 130 w 218"/>
                    <a:gd name="T15" fmla="*/ 91 h 218"/>
                    <a:gd name="T16" fmla="*/ 136 w 218"/>
                    <a:gd name="T17" fmla="*/ 7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218">
                      <a:moveTo>
                        <a:pt x="136" y="71"/>
                      </a:moveTo>
                      <a:cubicBezTo>
                        <a:pt x="156" y="58"/>
                        <a:pt x="166" y="50"/>
                        <a:pt x="165" y="47"/>
                      </a:cubicBezTo>
                      <a:cubicBezTo>
                        <a:pt x="156" y="20"/>
                        <a:pt x="154" y="4"/>
                        <a:pt x="161" y="0"/>
                      </a:cubicBezTo>
                      <a:cubicBezTo>
                        <a:pt x="68" y="33"/>
                        <a:pt x="68" y="33"/>
                        <a:pt x="68" y="33"/>
                      </a:cubicBezTo>
                      <a:cubicBezTo>
                        <a:pt x="39" y="42"/>
                        <a:pt x="21" y="67"/>
                        <a:pt x="13" y="108"/>
                      </a:cubicBezTo>
                      <a:cubicBezTo>
                        <a:pt x="0" y="218"/>
                        <a:pt x="0" y="218"/>
                        <a:pt x="0" y="218"/>
                      </a:cubicBezTo>
                      <a:cubicBezTo>
                        <a:pt x="218" y="218"/>
                        <a:pt x="218" y="218"/>
                        <a:pt x="218" y="218"/>
                      </a:cubicBezTo>
                      <a:cubicBezTo>
                        <a:pt x="130" y="91"/>
                        <a:pt x="130" y="91"/>
                        <a:pt x="130" y="91"/>
                      </a:cubicBezTo>
                      <a:cubicBezTo>
                        <a:pt x="125" y="83"/>
                        <a:pt x="128" y="76"/>
                        <a:pt x="136" y="7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7033453" y="1248169"/>
                  <a:ext cx="166106" cy="166106"/>
                </a:xfrm>
                <a:custGeom>
                  <a:avLst/>
                  <a:gdLst>
                    <a:gd name="T0" fmla="*/ 206 w 218"/>
                    <a:gd name="T1" fmla="*/ 108 h 218"/>
                    <a:gd name="T2" fmla="*/ 151 w 218"/>
                    <a:gd name="T3" fmla="*/ 33 h 218"/>
                    <a:gd name="T4" fmla="*/ 58 w 218"/>
                    <a:gd name="T5" fmla="*/ 0 h 218"/>
                    <a:gd name="T6" fmla="*/ 54 w 218"/>
                    <a:gd name="T7" fmla="*/ 47 h 218"/>
                    <a:gd name="T8" fmla="*/ 83 w 218"/>
                    <a:gd name="T9" fmla="*/ 71 h 218"/>
                    <a:gd name="T10" fmla="*/ 89 w 218"/>
                    <a:gd name="T11" fmla="*/ 91 h 218"/>
                    <a:gd name="T12" fmla="*/ 0 w 218"/>
                    <a:gd name="T13" fmla="*/ 218 h 218"/>
                    <a:gd name="T14" fmla="*/ 218 w 218"/>
                    <a:gd name="T15" fmla="*/ 218 h 218"/>
                    <a:gd name="T16" fmla="*/ 206 w 218"/>
                    <a:gd name="T17" fmla="*/ 1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218">
                      <a:moveTo>
                        <a:pt x="206" y="108"/>
                      </a:moveTo>
                      <a:cubicBezTo>
                        <a:pt x="198" y="67"/>
                        <a:pt x="180" y="42"/>
                        <a:pt x="151" y="33"/>
                      </a:cubicBezTo>
                      <a:cubicBezTo>
                        <a:pt x="58" y="0"/>
                        <a:pt x="58" y="0"/>
                        <a:pt x="58" y="0"/>
                      </a:cubicBezTo>
                      <a:cubicBezTo>
                        <a:pt x="64" y="4"/>
                        <a:pt x="62" y="20"/>
                        <a:pt x="54" y="47"/>
                      </a:cubicBezTo>
                      <a:cubicBezTo>
                        <a:pt x="52" y="50"/>
                        <a:pt x="62" y="58"/>
                        <a:pt x="83" y="71"/>
                      </a:cubicBezTo>
                      <a:cubicBezTo>
                        <a:pt x="91" y="76"/>
                        <a:pt x="94" y="83"/>
                        <a:pt x="89" y="91"/>
                      </a:cubicBezTo>
                      <a:cubicBezTo>
                        <a:pt x="0" y="218"/>
                        <a:pt x="0" y="218"/>
                        <a:pt x="0" y="218"/>
                      </a:cubicBezTo>
                      <a:cubicBezTo>
                        <a:pt x="218" y="218"/>
                        <a:pt x="218" y="218"/>
                        <a:pt x="218" y="218"/>
                      </a:cubicBezTo>
                      <a:lnTo>
                        <a:pt x="206" y="10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6863407" y="1240291"/>
                  <a:ext cx="225195" cy="173985"/>
                </a:xfrm>
                <a:custGeom>
                  <a:avLst/>
                  <a:gdLst>
                    <a:gd name="T0" fmla="*/ 288 w 296"/>
                    <a:gd name="T1" fmla="*/ 87 h 228"/>
                    <a:gd name="T2" fmla="*/ 258 w 296"/>
                    <a:gd name="T3" fmla="*/ 63 h 228"/>
                    <a:gd name="T4" fmla="*/ 266 w 296"/>
                    <a:gd name="T5" fmla="*/ 6 h 228"/>
                    <a:gd name="T6" fmla="*/ 241 w 296"/>
                    <a:gd name="T7" fmla="*/ 0 h 228"/>
                    <a:gd name="T8" fmla="*/ 211 w 296"/>
                    <a:gd name="T9" fmla="*/ 113 h 228"/>
                    <a:gd name="T10" fmla="*/ 148 w 296"/>
                    <a:gd name="T11" fmla="*/ 153 h 228"/>
                    <a:gd name="T12" fmla="*/ 85 w 296"/>
                    <a:gd name="T13" fmla="*/ 113 h 228"/>
                    <a:gd name="T14" fmla="*/ 55 w 296"/>
                    <a:gd name="T15" fmla="*/ 0 h 228"/>
                    <a:gd name="T16" fmla="*/ 30 w 296"/>
                    <a:gd name="T17" fmla="*/ 6 h 228"/>
                    <a:gd name="T18" fmla="*/ 38 w 296"/>
                    <a:gd name="T19" fmla="*/ 63 h 228"/>
                    <a:gd name="T20" fmla="*/ 8 w 296"/>
                    <a:gd name="T21" fmla="*/ 87 h 228"/>
                    <a:gd name="T22" fmla="*/ 6 w 296"/>
                    <a:gd name="T23" fmla="*/ 104 h 228"/>
                    <a:gd name="T24" fmla="*/ 92 w 296"/>
                    <a:gd name="T25" fmla="*/ 228 h 228"/>
                    <a:gd name="T26" fmla="*/ 148 w 296"/>
                    <a:gd name="T27" fmla="*/ 228 h 228"/>
                    <a:gd name="T28" fmla="*/ 204 w 296"/>
                    <a:gd name="T29" fmla="*/ 228 h 228"/>
                    <a:gd name="T30" fmla="*/ 290 w 296"/>
                    <a:gd name="T31" fmla="*/ 104 h 228"/>
                    <a:gd name="T32" fmla="*/ 288 w 296"/>
                    <a:gd name="T33" fmla="*/ 8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28">
                      <a:moveTo>
                        <a:pt x="288" y="87"/>
                      </a:moveTo>
                      <a:cubicBezTo>
                        <a:pt x="267" y="75"/>
                        <a:pt x="257" y="67"/>
                        <a:pt x="258" y="63"/>
                      </a:cubicBezTo>
                      <a:cubicBezTo>
                        <a:pt x="270" y="30"/>
                        <a:pt x="273" y="10"/>
                        <a:pt x="266" y="6"/>
                      </a:cubicBezTo>
                      <a:cubicBezTo>
                        <a:pt x="241" y="0"/>
                        <a:pt x="241" y="0"/>
                        <a:pt x="241" y="0"/>
                      </a:cubicBezTo>
                      <a:cubicBezTo>
                        <a:pt x="251" y="5"/>
                        <a:pt x="239" y="45"/>
                        <a:pt x="211" y="113"/>
                      </a:cubicBezTo>
                      <a:cubicBezTo>
                        <a:pt x="200" y="137"/>
                        <a:pt x="176" y="153"/>
                        <a:pt x="148" y="153"/>
                      </a:cubicBezTo>
                      <a:cubicBezTo>
                        <a:pt x="120" y="153"/>
                        <a:pt x="96" y="137"/>
                        <a:pt x="85" y="113"/>
                      </a:cubicBezTo>
                      <a:cubicBezTo>
                        <a:pt x="57" y="45"/>
                        <a:pt x="45" y="5"/>
                        <a:pt x="55" y="0"/>
                      </a:cubicBezTo>
                      <a:cubicBezTo>
                        <a:pt x="30" y="6"/>
                        <a:pt x="30" y="6"/>
                        <a:pt x="30" y="6"/>
                      </a:cubicBezTo>
                      <a:cubicBezTo>
                        <a:pt x="23" y="10"/>
                        <a:pt x="26" y="30"/>
                        <a:pt x="38" y="63"/>
                      </a:cubicBezTo>
                      <a:cubicBezTo>
                        <a:pt x="39" y="67"/>
                        <a:pt x="29" y="75"/>
                        <a:pt x="8" y="87"/>
                      </a:cubicBezTo>
                      <a:cubicBezTo>
                        <a:pt x="1" y="93"/>
                        <a:pt x="0" y="95"/>
                        <a:pt x="6" y="104"/>
                      </a:cubicBezTo>
                      <a:cubicBezTo>
                        <a:pt x="92" y="228"/>
                        <a:pt x="92" y="228"/>
                        <a:pt x="92" y="228"/>
                      </a:cubicBezTo>
                      <a:cubicBezTo>
                        <a:pt x="148" y="228"/>
                        <a:pt x="148" y="228"/>
                        <a:pt x="148" y="228"/>
                      </a:cubicBezTo>
                      <a:cubicBezTo>
                        <a:pt x="204" y="228"/>
                        <a:pt x="204" y="228"/>
                        <a:pt x="204" y="228"/>
                      </a:cubicBezTo>
                      <a:cubicBezTo>
                        <a:pt x="290" y="104"/>
                        <a:pt x="290" y="104"/>
                        <a:pt x="290" y="104"/>
                      </a:cubicBezTo>
                      <a:cubicBezTo>
                        <a:pt x="296" y="95"/>
                        <a:pt x="295" y="93"/>
                        <a:pt x="288" y="8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6863407" y="1240291"/>
                  <a:ext cx="225195" cy="173985"/>
                </a:xfrm>
                <a:custGeom>
                  <a:avLst/>
                  <a:gdLst>
                    <a:gd name="T0" fmla="*/ 148 w 296"/>
                    <a:gd name="T1" fmla="*/ 228 h 228"/>
                    <a:gd name="T2" fmla="*/ 92 w 296"/>
                    <a:gd name="T3" fmla="*/ 228 h 228"/>
                    <a:gd name="T4" fmla="*/ 6 w 296"/>
                    <a:gd name="T5" fmla="*/ 104 h 228"/>
                    <a:gd name="T6" fmla="*/ 8 w 296"/>
                    <a:gd name="T7" fmla="*/ 87 h 228"/>
                    <a:gd name="T8" fmla="*/ 38 w 296"/>
                    <a:gd name="T9" fmla="*/ 63 h 228"/>
                    <a:gd name="T10" fmla="*/ 30 w 296"/>
                    <a:gd name="T11" fmla="*/ 6 h 228"/>
                    <a:gd name="T12" fmla="*/ 55 w 296"/>
                    <a:gd name="T13" fmla="*/ 0 h 228"/>
                    <a:gd name="T14" fmla="*/ 85 w 296"/>
                    <a:gd name="T15" fmla="*/ 113 h 228"/>
                    <a:gd name="T16" fmla="*/ 148 w 296"/>
                    <a:gd name="T17" fmla="*/ 153 h 228"/>
                    <a:gd name="T18" fmla="*/ 211 w 296"/>
                    <a:gd name="T19" fmla="*/ 113 h 228"/>
                    <a:gd name="T20" fmla="*/ 241 w 296"/>
                    <a:gd name="T21" fmla="*/ 0 h 228"/>
                    <a:gd name="T22" fmla="*/ 266 w 296"/>
                    <a:gd name="T23" fmla="*/ 6 h 228"/>
                    <a:gd name="T24" fmla="*/ 258 w 296"/>
                    <a:gd name="T25" fmla="*/ 63 h 228"/>
                    <a:gd name="T26" fmla="*/ 288 w 296"/>
                    <a:gd name="T27" fmla="*/ 87 h 228"/>
                    <a:gd name="T28" fmla="*/ 290 w 296"/>
                    <a:gd name="T29" fmla="*/ 104 h 228"/>
                    <a:gd name="T30" fmla="*/ 204 w 296"/>
                    <a:gd name="T31" fmla="*/ 228 h 228"/>
                    <a:gd name="T32" fmla="*/ 148 w 296"/>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28">
                      <a:moveTo>
                        <a:pt x="148" y="228"/>
                      </a:moveTo>
                      <a:cubicBezTo>
                        <a:pt x="92" y="228"/>
                        <a:pt x="92" y="228"/>
                        <a:pt x="92" y="228"/>
                      </a:cubicBezTo>
                      <a:cubicBezTo>
                        <a:pt x="6" y="104"/>
                        <a:pt x="6" y="104"/>
                        <a:pt x="6" y="104"/>
                      </a:cubicBezTo>
                      <a:cubicBezTo>
                        <a:pt x="0" y="95"/>
                        <a:pt x="1" y="93"/>
                        <a:pt x="8" y="87"/>
                      </a:cubicBezTo>
                      <a:cubicBezTo>
                        <a:pt x="29" y="75"/>
                        <a:pt x="39" y="67"/>
                        <a:pt x="38" y="63"/>
                      </a:cubicBezTo>
                      <a:cubicBezTo>
                        <a:pt x="26" y="30"/>
                        <a:pt x="23" y="10"/>
                        <a:pt x="30" y="6"/>
                      </a:cubicBezTo>
                      <a:cubicBezTo>
                        <a:pt x="55" y="0"/>
                        <a:pt x="55" y="0"/>
                        <a:pt x="55" y="0"/>
                      </a:cubicBezTo>
                      <a:cubicBezTo>
                        <a:pt x="45" y="5"/>
                        <a:pt x="57" y="45"/>
                        <a:pt x="85" y="113"/>
                      </a:cubicBezTo>
                      <a:cubicBezTo>
                        <a:pt x="96" y="137"/>
                        <a:pt x="120" y="153"/>
                        <a:pt x="148" y="153"/>
                      </a:cubicBezTo>
                      <a:cubicBezTo>
                        <a:pt x="176" y="153"/>
                        <a:pt x="200" y="137"/>
                        <a:pt x="211" y="113"/>
                      </a:cubicBezTo>
                      <a:cubicBezTo>
                        <a:pt x="239" y="45"/>
                        <a:pt x="251" y="5"/>
                        <a:pt x="241" y="0"/>
                      </a:cubicBezTo>
                      <a:cubicBezTo>
                        <a:pt x="266" y="6"/>
                        <a:pt x="266" y="6"/>
                        <a:pt x="266" y="6"/>
                      </a:cubicBezTo>
                      <a:cubicBezTo>
                        <a:pt x="273" y="10"/>
                        <a:pt x="270" y="30"/>
                        <a:pt x="258" y="63"/>
                      </a:cubicBezTo>
                      <a:cubicBezTo>
                        <a:pt x="257" y="67"/>
                        <a:pt x="267" y="75"/>
                        <a:pt x="288" y="87"/>
                      </a:cubicBezTo>
                      <a:cubicBezTo>
                        <a:pt x="295" y="93"/>
                        <a:pt x="296" y="95"/>
                        <a:pt x="290" y="104"/>
                      </a:cubicBezTo>
                      <a:cubicBezTo>
                        <a:pt x="204" y="228"/>
                        <a:pt x="204" y="228"/>
                        <a:pt x="204" y="228"/>
                      </a:cubicBezTo>
                      <a:lnTo>
                        <a:pt x="148" y="228"/>
                      </a:lnTo>
                      <a:close/>
                    </a:path>
                  </a:pathLst>
                </a:custGeom>
                <a:solidFill>
                  <a:schemeClr val="accent2"/>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23" name="Group 122"/>
            <p:cNvGrpSpPr/>
            <p:nvPr/>
          </p:nvGrpSpPr>
          <p:grpSpPr>
            <a:xfrm>
              <a:off x="6412607" y="3226615"/>
              <a:ext cx="1007545" cy="885572"/>
              <a:chOff x="6374187" y="3326507"/>
              <a:chExt cx="1007545" cy="885572"/>
            </a:xfrm>
          </p:grpSpPr>
          <p:sp>
            <p:nvSpPr>
              <p:cNvPr id="83" name="Text Box 41"/>
              <p:cNvSpPr txBox="1">
                <a:spLocks noChangeArrowheads="1"/>
              </p:cNvSpPr>
              <p:nvPr/>
            </p:nvSpPr>
            <p:spPr bwMode="auto">
              <a:xfrm>
                <a:off x="6374187" y="3811969"/>
                <a:ext cx="1007545" cy="400110"/>
              </a:xfrm>
              <a:prstGeom prst="rect">
                <a:avLst/>
              </a:prstGeom>
              <a:noFill/>
              <a:ln w="9525" algn="ctr">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SzPct val="85000"/>
                </a:pPr>
                <a:r>
                  <a:rPr lang="en-US" sz="1000" dirty="0">
                    <a:solidFill>
                      <a:srgbClr val="F68A33"/>
                    </a:solidFill>
                    <a:latin typeface="Arial" panose="020B0604020202020204" pitchFamily="34" charset="0"/>
                  </a:rPr>
                  <a:t>Consultant/ PS Director</a:t>
                </a:r>
              </a:p>
            </p:txBody>
          </p:sp>
          <p:sp>
            <p:nvSpPr>
              <p:cNvPr id="40" name="Freeform 38"/>
              <p:cNvSpPr>
                <a:spLocks noEditPoints="1"/>
              </p:cNvSpPr>
              <p:nvPr/>
            </p:nvSpPr>
            <p:spPr bwMode="auto">
              <a:xfrm>
                <a:off x="6631568" y="3326507"/>
                <a:ext cx="445138" cy="474026"/>
              </a:xfrm>
              <a:custGeom>
                <a:avLst/>
                <a:gdLst>
                  <a:gd name="T0" fmla="*/ 437 w 585"/>
                  <a:gd name="T1" fmla="*/ 390 h 621"/>
                  <a:gd name="T2" fmla="*/ 340 w 585"/>
                  <a:gd name="T3" fmla="*/ 493 h 621"/>
                  <a:gd name="T4" fmla="*/ 361 w 585"/>
                  <a:gd name="T5" fmla="*/ 544 h 621"/>
                  <a:gd name="T6" fmla="*/ 334 w 585"/>
                  <a:gd name="T7" fmla="*/ 484 h 621"/>
                  <a:gd name="T8" fmla="*/ 379 w 585"/>
                  <a:gd name="T9" fmla="*/ 345 h 621"/>
                  <a:gd name="T10" fmla="*/ 406 w 585"/>
                  <a:gd name="T11" fmla="*/ 260 h 621"/>
                  <a:gd name="T12" fmla="*/ 425 w 585"/>
                  <a:gd name="T13" fmla="*/ 246 h 621"/>
                  <a:gd name="T14" fmla="*/ 431 w 585"/>
                  <a:gd name="T15" fmla="*/ 160 h 621"/>
                  <a:gd name="T16" fmla="*/ 417 w 585"/>
                  <a:gd name="T17" fmla="*/ 38 h 621"/>
                  <a:gd name="T18" fmla="*/ 292 w 585"/>
                  <a:gd name="T19" fmla="*/ 0 h 621"/>
                  <a:gd name="T20" fmla="*/ 167 w 585"/>
                  <a:gd name="T21" fmla="*/ 38 h 621"/>
                  <a:gd name="T22" fmla="*/ 154 w 585"/>
                  <a:gd name="T23" fmla="*/ 160 h 621"/>
                  <a:gd name="T24" fmla="*/ 160 w 585"/>
                  <a:gd name="T25" fmla="*/ 246 h 621"/>
                  <a:gd name="T26" fmla="*/ 179 w 585"/>
                  <a:gd name="T27" fmla="*/ 260 h 621"/>
                  <a:gd name="T28" fmla="*/ 206 w 585"/>
                  <a:gd name="T29" fmla="*/ 335 h 621"/>
                  <a:gd name="T30" fmla="*/ 168 w 585"/>
                  <a:gd name="T31" fmla="*/ 399 h 621"/>
                  <a:gd name="T32" fmla="*/ 251 w 585"/>
                  <a:gd name="T33" fmla="*/ 497 h 621"/>
                  <a:gd name="T34" fmla="*/ 220 w 585"/>
                  <a:gd name="T35" fmla="*/ 542 h 621"/>
                  <a:gd name="T36" fmla="*/ 243 w 585"/>
                  <a:gd name="T37" fmla="*/ 491 h 621"/>
                  <a:gd name="T38" fmla="*/ 41 w 585"/>
                  <a:gd name="T39" fmla="*/ 428 h 621"/>
                  <a:gd name="T40" fmla="*/ 3 w 585"/>
                  <a:gd name="T41" fmla="*/ 621 h 621"/>
                  <a:gd name="T42" fmla="*/ 582 w 585"/>
                  <a:gd name="T43" fmla="*/ 621 h 621"/>
                  <a:gd name="T44" fmla="*/ 544 w 585"/>
                  <a:gd name="T45" fmla="*/ 428 h 621"/>
                  <a:gd name="T46" fmla="*/ 186 w 585"/>
                  <a:gd name="T47" fmla="*/ 248 h 621"/>
                  <a:gd name="T48" fmla="*/ 181 w 585"/>
                  <a:gd name="T49" fmla="*/ 249 h 621"/>
                  <a:gd name="T50" fmla="*/ 170 w 585"/>
                  <a:gd name="T51" fmla="*/ 245 h 621"/>
                  <a:gd name="T52" fmla="*/ 161 w 585"/>
                  <a:gd name="T53" fmla="*/ 166 h 621"/>
                  <a:gd name="T54" fmla="*/ 164 w 585"/>
                  <a:gd name="T55" fmla="*/ 166 h 621"/>
                  <a:gd name="T56" fmla="*/ 182 w 585"/>
                  <a:gd name="T57" fmla="*/ 202 h 621"/>
                  <a:gd name="T58" fmla="*/ 199 w 585"/>
                  <a:gd name="T59" fmla="*/ 128 h 621"/>
                  <a:gd name="T60" fmla="*/ 233 w 585"/>
                  <a:gd name="T61" fmla="*/ 79 h 621"/>
                  <a:gd name="T62" fmla="*/ 292 w 585"/>
                  <a:gd name="T63" fmla="*/ 88 h 621"/>
                  <a:gd name="T64" fmla="*/ 352 w 585"/>
                  <a:gd name="T65" fmla="*/ 79 h 621"/>
                  <a:gd name="T66" fmla="*/ 386 w 585"/>
                  <a:gd name="T67" fmla="*/ 128 h 621"/>
                  <a:gd name="T68" fmla="*/ 403 w 585"/>
                  <a:gd name="T69" fmla="*/ 202 h 621"/>
                  <a:gd name="T70" fmla="*/ 421 w 585"/>
                  <a:gd name="T71" fmla="*/ 166 h 621"/>
                  <a:gd name="T72" fmla="*/ 423 w 585"/>
                  <a:gd name="T73" fmla="*/ 166 h 621"/>
                  <a:gd name="T74" fmla="*/ 415 w 585"/>
                  <a:gd name="T75" fmla="*/ 245 h 621"/>
                  <a:gd name="T76" fmla="*/ 404 w 585"/>
                  <a:gd name="T77" fmla="*/ 249 h 621"/>
                  <a:gd name="T78" fmla="*/ 396 w 585"/>
                  <a:gd name="T79" fmla="*/ 253 h 621"/>
                  <a:gd name="T80" fmla="*/ 189 w 585"/>
                  <a:gd name="T81" fmla="*/ 253 h 621"/>
                  <a:gd name="T82" fmla="*/ 227 w 585"/>
                  <a:gd name="T83" fmla="*/ 390 h 621"/>
                  <a:gd name="T84" fmla="*/ 227 w 585"/>
                  <a:gd name="T85" fmla="*/ 342 h 621"/>
                  <a:gd name="T86" fmla="*/ 292 w 585"/>
                  <a:gd name="T87" fmla="*/ 361 h 621"/>
                  <a:gd name="T88" fmla="*/ 358 w 585"/>
                  <a:gd name="T89" fmla="*/ 342 h 621"/>
                  <a:gd name="T90" fmla="*/ 358 w 585"/>
                  <a:gd name="T91" fmla="*/ 390 h 621"/>
                  <a:gd name="T92" fmla="*/ 292 w 585"/>
                  <a:gd name="T93" fmla="*/ 434 h 621"/>
                  <a:gd name="T94" fmla="*/ 301 w 585"/>
                  <a:gd name="T95" fmla="*/ 538 h 621"/>
                  <a:gd name="T96" fmla="*/ 284 w 585"/>
                  <a:gd name="T97" fmla="*/ 538 h 621"/>
                  <a:gd name="T98" fmla="*/ 301 w 585"/>
                  <a:gd name="T99" fmla="*/ 538 h 621"/>
                  <a:gd name="T100" fmla="*/ 284 w 585"/>
                  <a:gd name="T101" fmla="*/ 579 h 621"/>
                  <a:gd name="T102" fmla="*/ 301 w 585"/>
                  <a:gd name="T103" fmla="*/ 579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5" h="621">
                    <a:moveTo>
                      <a:pt x="544" y="428"/>
                    </a:moveTo>
                    <a:cubicBezTo>
                      <a:pt x="507" y="398"/>
                      <a:pt x="437" y="390"/>
                      <a:pt x="437" y="390"/>
                    </a:cubicBezTo>
                    <a:cubicBezTo>
                      <a:pt x="437" y="390"/>
                      <a:pt x="462" y="470"/>
                      <a:pt x="341" y="491"/>
                    </a:cubicBezTo>
                    <a:cubicBezTo>
                      <a:pt x="340" y="491"/>
                      <a:pt x="340" y="493"/>
                      <a:pt x="340" y="493"/>
                    </a:cubicBezTo>
                    <a:cubicBezTo>
                      <a:pt x="351" y="509"/>
                      <a:pt x="360" y="525"/>
                      <a:pt x="364" y="542"/>
                    </a:cubicBezTo>
                    <a:cubicBezTo>
                      <a:pt x="365" y="545"/>
                      <a:pt x="362" y="546"/>
                      <a:pt x="361" y="544"/>
                    </a:cubicBezTo>
                    <a:cubicBezTo>
                      <a:pt x="351" y="515"/>
                      <a:pt x="343" y="513"/>
                      <a:pt x="334" y="497"/>
                    </a:cubicBezTo>
                    <a:cubicBezTo>
                      <a:pt x="330" y="492"/>
                      <a:pt x="328" y="486"/>
                      <a:pt x="334" y="484"/>
                    </a:cubicBezTo>
                    <a:cubicBezTo>
                      <a:pt x="421" y="465"/>
                      <a:pt x="419" y="424"/>
                      <a:pt x="417" y="399"/>
                    </a:cubicBezTo>
                    <a:cubicBezTo>
                      <a:pt x="416" y="382"/>
                      <a:pt x="400" y="357"/>
                      <a:pt x="379" y="345"/>
                    </a:cubicBezTo>
                    <a:cubicBezTo>
                      <a:pt x="379" y="325"/>
                      <a:pt x="379" y="325"/>
                      <a:pt x="379" y="325"/>
                    </a:cubicBezTo>
                    <a:cubicBezTo>
                      <a:pt x="395" y="308"/>
                      <a:pt x="405" y="286"/>
                      <a:pt x="406" y="260"/>
                    </a:cubicBezTo>
                    <a:cubicBezTo>
                      <a:pt x="408" y="261"/>
                      <a:pt x="409" y="261"/>
                      <a:pt x="410" y="261"/>
                    </a:cubicBezTo>
                    <a:cubicBezTo>
                      <a:pt x="413" y="261"/>
                      <a:pt x="423" y="260"/>
                      <a:pt x="425" y="246"/>
                    </a:cubicBezTo>
                    <a:cubicBezTo>
                      <a:pt x="436" y="176"/>
                      <a:pt x="436" y="176"/>
                      <a:pt x="436" y="176"/>
                    </a:cubicBezTo>
                    <a:cubicBezTo>
                      <a:pt x="436" y="170"/>
                      <a:pt x="435" y="164"/>
                      <a:pt x="431" y="160"/>
                    </a:cubicBezTo>
                    <a:cubicBezTo>
                      <a:pt x="429" y="157"/>
                      <a:pt x="426" y="156"/>
                      <a:pt x="423" y="155"/>
                    </a:cubicBezTo>
                    <a:cubicBezTo>
                      <a:pt x="429" y="120"/>
                      <a:pt x="427" y="81"/>
                      <a:pt x="417" y="38"/>
                    </a:cubicBezTo>
                    <a:cubicBezTo>
                      <a:pt x="412" y="15"/>
                      <a:pt x="400" y="1"/>
                      <a:pt x="375" y="0"/>
                    </a:cubicBezTo>
                    <a:cubicBezTo>
                      <a:pt x="292" y="0"/>
                      <a:pt x="292" y="0"/>
                      <a:pt x="292" y="0"/>
                    </a:cubicBezTo>
                    <a:cubicBezTo>
                      <a:pt x="210" y="0"/>
                      <a:pt x="210" y="0"/>
                      <a:pt x="210" y="0"/>
                    </a:cubicBezTo>
                    <a:cubicBezTo>
                      <a:pt x="185" y="1"/>
                      <a:pt x="173" y="15"/>
                      <a:pt x="167" y="38"/>
                    </a:cubicBezTo>
                    <a:cubicBezTo>
                      <a:pt x="158" y="81"/>
                      <a:pt x="156" y="120"/>
                      <a:pt x="162" y="155"/>
                    </a:cubicBezTo>
                    <a:cubicBezTo>
                      <a:pt x="159" y="156"/>
                      <a:pt x="156" y="157"/>
                      <a:pt x="154" y="160"/>
                    </a:cubicBezTo>
                    <a:cubicBezTo>
                      <a:pt x="150" y="164"/>
                      <a:pt x="149" y="170"/>
                      <a:pt x="149" y="176"/>
                    </a:cubicBezTo>
                    <a:cubicBezTo>
                      <a:pt x="160" y="246"/>
                      <a:pt x="160" y="246"/>
                      <a:pt x="160" y="246"/>
                    </a:cubicBezTo>
                    <a:cubicBezTo>
                      <a:pt x="162" y="260"/>
                      <a:pt x="172" y="261"/>
                      <a:pt x="175" y="261"/>
                    </a:cubicBezTo>
                    <a:cubicBezTo>
                      <a:pt x="176" y="261"/>
                      <a:pt x="177" y="261"/>
                      <a:pt x="179" y="260"/>
                    </a:cubicBezTo>
                    <a:cubicBezTo>
                      <a:pt x="180" y="286"/>
                      <a:pt x="190" y="308"/>
                      <a:pt x="206" y="325"/>
                    </a:cubicBezTo>
                    <a:cubicBezTo>
                      <a:pt x="206" y="335"/>
                      <a:pt x="206" y="335"/>
                      <a:pt x="206" y="335"/>
                    </a:cubicBezTo>
                    <a:cubicBezTo>
                      <a:pt x="206" y="345"/>
                      <a:pt x="206" y="345"/>
                      <a:pt x="206" y="345"/>
                    </a:cubicBezTo>
                    <a:cubicBezTo>
                      <a:pt x="185" y="357"/>
                      <a:pt x="169" y="382"/>
                      <a:pt x="168" y="399"/>
                    </a:cubicBezTo>
                    <a:cubicBezTo>
                      <a:pt x="166" y="424"/>
                      <a:pt x="164" y="465"/>
                      <a:pt x="251" y="484"/>
                    </a:cubicBezTo>
                    <a:cubicBezTo>
                      <a:pt x="257" y="486"/>
                      <a:pt x="255" y="492"/>
                      <a:pt x="251" y="497"/>
                    </a:cubicBezTo>
                    <a:cubicBezTo>
                      <a:pt x="242" y="513"/>
                      <a:pt x="234" y="515"/>
                      <a:pt x="224" y="544"/>
                    </a:cubicBezTo>
                    <a:cubicBezTo>
                      <a:pt x="223" y="546"/>
                      <a:pt x="220" y="545"/>
                      <a:pt x="220" y="542"/>
                    </a:cubicBezTo>
                    <a:cubicBezTo>
                      <a:pt x="225" y="525"/>
                      <a:pt x="233" y="509"/>
                      <a:pt x="244" y="493"/>
                    </a:cubicBezTo>
                    <a:cubicBezTo>
                      <a:pt x="245" y="493"/>
                      <a:pt x="245" y="491"/>
                      <a:pt x="243" y="491"/>
                    </a:cubicBezTo>
                    <a:cubicBezTo>
                      <a:pt x="123" y="470"/>
                      <a:pt x="148" y="390"/>
                      <a:pt x="148" y="390"/>
                    </a:cubicBezTo>
                    <a:cubicBezTo>
                      <a:pt x="148" y="390"/>
                      <a:pt x="78" y="398"/>
                      <a:pt x="41" y="428"/>
                    </a:cubicBezTo>
                    <a:cubicBezTo>
                      <a:pt x="0" y="459"/>
                      <a:pt x="3" y="512"/>
                      <a:pt x="3" y="588"/>
                    </a:cubicBezTo>
                    <a:cubicBezTo>
                      <a:pt x="3" y="621"/>
                      <a:pt x="3" y="621"/>
                      <a:pt x="3" y="621"/>
                    </a:cubicBezTo>
                    <a:cubicBezTo>
                      <a:pt x="292" y="621"/>
                      <a:pt x="292" y="621"/>
                      <a:pt x="292" y="621"/>
                    </a:cubicBezTo>
                    <a:cubicBezTo>
                      <a:pt x="582" y="621"/>
                      <a:pt x="582" y="621"/>
                      <a:pt x="582" y="621"/>
                    </a:cubicBezTo>
                    <a:cubicBezTo>
                      <a:pt x="582" y="588"/>
                      <a:pt x="582" y="588"/>
                      <a:pt x="582" y="588"/>
                    </a:cubicBezTo>
                    <a:cubicBezTo>
                      <a:pt x="582" y="512"/>
                      <a:pt x="585" y="459"/>
                      <a:pt x="544" y="428"/>
                    </a:cubicBezTo>
                    <a:close/>
                    <a:moveTo>
                      <a:pt x="189" y="253"/>
                    </a:moveTo>
                    <a:cubicBezTo>
                      <a:pt x="189" y="251"/>
                      <a:pt x="187" y="249"/>
                      <a:pt x="186" y="248"/>
                    </a:cubicBezTo>
                    <a:cubicBezTo>
                      <a:pt x="185" y="248"/>
                      <a:pt x="184" y="248"/>
                      <a:pt x="184" y="248"/>
                    </a:cubicBezTo>
                    <a:cubicBezTo>
                      <a:pt x="183" y="248"/>
                      <a:pt x="181" y="248"/>
                      <a:pt x="181" y="249"/>
                    </a:cubicBezTo>
                    <a:cubicBezTo>
                      <a:pt x="179" y="250"/>
                      <a:pt x="176" y="251"/>
                      <a:pt x="175" y="251"/>
                    </a:cubicBezTo>
                    <a:cubicBezTo>
                      <a:pt x="174" y="251"/>
                      <a:pt x="171" y="251"/>
                      <a:pt x="170" y="245"/>
                    </a:cubicBezTo>
                    <a:cubicBezTo>
                      <a:pt x="159" y="174"/>
                      <a:pt x="159" y="174"/>
                      <a:pt x="159" y="174"/>
                    </a:cubicBezTo>
                    <a:cubicBezTo>
                      <a:pt x="159" y="171"/>
                      <a:pt x="160" y="168"/>
                      <a:pt x="161" y="166"/>
                    </a:cubicBezTo>
                    <a:cubicBezTo>
                      <a:pt x="162" y="166"/>
                      <a:pt x="163" y="165"/>
                      <a:pt x="164" y="165"/>
                    </a:cubicBezTo>
                    <a:cubicBezTo>
                      <a:pt x="164" y="165"/>
                      <a:pt x="164" y="165"/>
                      <a:pt x="164" y="166"/>
                    </a:cubicBezTo>
                    <a:cubicBezTo>
                      <a:pt x="175" y="187"/>
                      <a:pt x="175" y="187"/>
                      <a:pt x="175" y="187"/>
                    </a:cubicBezTo>
                    <a:cubicBezTo>
                      <a:pt x="182" y="202"/>
                      <a:pt x="182" y="202"/>
                      <a:pt x="182" y="202"/>
                    </a:cubicBezTo>
                    <a:cubicBezTo>
                      <a:pt x="189" y="202"/>
                      <a:pt x="189" y="202"/>
                      <a:pt x="189" y="202"/>
                    </a:cubicBezTo>
                    <a:cubicBezTo>
                      <a:pt x="189" y="160"/>
                      <a:pt x="199" y="148"/>
                      <a:pt x="199" y="128"/>
                    </a:cubicBezTo>
                    <a:cubicBezTo>
                      <a:pt x="199" y="110"/>
                      <a:pt x="199" y="110"/>
                      <a:pt x="199" y="110"/>
                    </a:cubicBezTo>
                    <a:cubicBezTo>
                      <a:pt x="199" y="80"/>
                      <a:pt x="211" y="74"/>
                      <a:pt x="233" y="79"/>
                    </a:cubicBezTo>
                    <a:cubicBezTo>
                      <a:pt x="249" y="85"/>
                      <a:pt x="259" y="87"/>
                      <a:pt x="276" y="88"/>
                    </a:cubicBezTo>
                    <a:cubicBezTo>
                      <a:pt x="282" y="88"/>
                      <a:pt x="286" y="88"/>
                      <a:pt x="292" y="88"/>
                    </a:cubicBezTo>
                    <a:cubicBezTo>
                      <a:pt x="299" y="88"/>
                      <a:pt x="303" y="88"/>
                      <a:pt x="309" y="88"/>
                    </a:cubicBezTo>
                    <a:cubicBezTo>
                      <a:pt x="326" y="87"/>
                      <a:pt x="336" y="85"/>
                      <a:pt x="352" y="79"/>
                    </a:cubicBezTo>
                    <a:cubicBezTo>
                      <a:pt x="374" y="74"/>
                      <a:pt x="386" y="80"/>
                      <a:pt x="386" y="110"/>
                    </a:cubicBezTo>
                    <a:cubicBezTo>
                      <a:pt x="386" y="128"/>
                      <a:pt x="386" y="128"/>
                      <a:pt x="386" y="128"/>
                    </a:cubicBezTo>
                    <a:cubicBezTo>
                      <a:pt x="386" y="148"/>
                      <a:pt x="396" y="160"/>
                      <a:pt x="396" y="202"/>
                    </a:cubicBezTo>
                    <a:cubicBezTo>
                      <a:pt x="403" y="202"/>
                      <a:pt x="403" y="202"/>
                      <a:pt x="403" y="202"/>
                    </a:cubicBezTo>
                    <a:cubicBezTo>
                      <a:pt x="410" y="187"/>
                      <a:pt x="410" y="187"/>
                      <a:pt x="410" y="187"/>
                    </a:cubicBezTo>
                    <a:cubicBezTo>
                      <a:pt x="421" y="166"/>
                      <a:pt x="421" y="166"/>
                      <a:pt x="421" y="166"/>
                    </a:cubicBezTo>
                    <a:cubicBezTo>
                      <a:pt x="421" y="166"/>
                      <a:pt x="421" y="165"/>
                      <a:pt x="421" y="165"/>
                    </a:cubicBezTo>
                    <a:cubicBezTo>
                      <a:pt x="422" y="165"/>
                      <a:pt x="423" y="166"/>
                      <a:pt x="423" y="166"/>
                    </a:cubicBezTo>
                    <a:cubicBezTo>
                      <a:pt x="425" y="168"/>
                      <a:pt x="426" y="171"/>
                      <a:pt x="426" y="174"/>
                    </a:cubicBezTo>
                    <a:cubicBezTo>
                      <a:pt x="415" y="245"/>
                      <a:pt x="415" y="245"/>
                      <a:pt x="415" y="245"/>
                    </a:cubicBezTo>
                    <a:cubicBezTo>
                      <a:pt x="414" y="251"/>
                      <a:pt x="411" y="251"/>
                      <a:pt x="410" y="251"/>
                    </a:cubicBezTo>
                    <a:cubicBezTo>
                      <a:pt x="408" y="251"/>
                      <a:pt x="406" y="250"/>
                      <a:pt x="404" y="249"/>
                    </a:cubicBezTo>
                    <a:cubicBezTo>
                      <a:pt x="403" y="247"/>
                      <a:pt x="401" y="247"/>
                      <a:pt x="399" y="248"/>
                    </a:cubicBezTo>
                    <a:cubicBezTo>
                      <a:pt x="397" y="249"/>
                      <a:pt x="396" y="251"/>
                      <a:pt x="396" y="253"/>
                    </a:cubicBezTo>
                    <a:cubicBezTo>
                      <a:pt x="396" y="310"/>
                      <a:pt x="356" y="349"/>
                      <a:pt x="292" y="351"/>
                    </a:cubicBezTo>
                    <a:cubicBezTo>
                      <a:pt x="229" y="349"/>
                      <a:pt x="189" y="310"/>
                      <a:pt x="189" y="253"/>
                    </a:cubicBezTo>
                    <a:close/>
                    <a:moveTo>
                      <a:pt x="228" y="399"/>
                    </a:moveTo>
                    <a:cubicBezTo>
                      <a:pt x="227" y="397"/>
                      <a:pt x="226" y="393"/>
                      <a:pt x="227" y="390"/>
                    </a:cubicBezTo>
                    <a:cubicBezTo>
                      <a:pt x="227" y="350"/>
                      <a:pt x="227" y="350"/>
                      <a:pt x="227" y="350"/>
                    </a:cubicBezTo>
                    <a:cubicBezTo>
                      <a:pt x="227" y="342"/>
                      <a:pt x="227" y="342"/>
                      <a:pt x="227" y="342"/>
                    </a:cubicBezTo>
                    <a:cubicBezTo>
                      <a:pt x="245" y="354"/>
                      <a:pt x="267" y="360"/>
                      <a:pt x="292" y="361"/>
                    </a:cubicBezTo>
                    <a:cubicBezTo>
                      <a:pt x="292" y="361"/>
                      <a:pt x="292" y="361"/>
                      <a:pt x="292" y="361"/>
                    </a:cubicBezTo>
                    <a:cubicBezTo>
                      <a:pt x="293" y="361"/>
                      <a:pt x="293" y="361"/>
                      <a:pt x="293" y="361"/>
                    </a:cubicBezTo>
                    <a:cubicBezTo>
                      <a:pt x="318" y="360"/>
                      <a:pt x="340" y="354"/>
                      <a:pt x="358" y="342"/>
                    </a:cubicBezTo>
                    <a:cubicBezTo>
                      <a:pt x="358" y="350"/>
                      <a:pt x="358" y="350"/>
                      <a:pt x="358" y="350"/>
                    </a:cubicBezTo>
                    <a:cubicBezTo>
                      <a:pt x="358" y="390"/>
                      <a:pt x="358" y="390"/>
                      <a:pt x="358" y="390"/>
                    </a:cubicBezTo>
                    <a:cubicBezTo>
                      <a:pt x="358" y="393"/>
                      <a:pt x="358" y="397"/>
                      <a:pt x="357" y="399"/>
                    </a:cubicBezTo>
                    <a:cubicBezTo>
                      <a:pt x="346" y="420"/>
                      <a:pt x="328" y="435"/>
                      <a:pt x="292" y="434"/>
                    </a:cubicBezTo>
                    <a:cubicBezTo>
                      <a:pt x="257" y="435"/>
                      <a:pt x="239" y="420"/>
                      <a:pt x="228" y="399"/>
                    </a:cubicBezTo>
                    <a:close/>
                    <a:moveTo>
                      <a:pt x="301" y="538"/>
                    </a:moveTo>
                    <a:cubicBezTo>
                      <a:pt x="301" y="543"/>
                      <a:pt x="297" y="547"/>
                      <a:pt x="292" y="547"/>
                    </a:cubicBezTo>
                    <a:cubicBezTo>
                      <a:pt x="288" y="547"/>
                      <a:pt x="284" y="543"/>
                      <a:pt x="284" y="538"/>
                    </a:cubicBezTo>
                    <a:cubicBezTo>
                      <a:pt x="284" y="533"/>
                      <a:pt x="288" y="530"/>
                      <a:pt x="292" y="530"/>
                    </a:cubicBezTo>
                    <a:cubicBezTo>
                      <a:pt x="297" y="530"/>
                      <a:pt x="301" y="533"/>
                      <a:pt x="301" y="538"/>
                    </a:cubicBezTo>
                    <a:close/>
                    <a:moveTo>
                      <a:pt x="292" y="588"/>
                    </a:moveTo>
                    <a:cubicBezTo>
                      <a:pt x="288" y="588"/>
                      <a:pt x="284" y="584"/>
                      <a:pt x="284" y="579"/>
                    </a:cubicBezTo>
                    <a:cubicBezTo>
                      <a:pt x="284" y="575"/>
                      <a:pt x="288" y="571"/>
                      <a:pt x="292" y="571"/>
                    </a:cubicBezTo>
                    <a:cubicBezTo>
                      <a:pt x="297" y="571"/>
                      <a:pt x="301" y="575"/>
                      <a:pt x="301" y="579"/>
                    </a:cubicBezTo>
                    <a:cubicBezTo>
                      <a:pt x="301" y="584"/>
                      <a:pt x="297" y="588"/>
                      <a:pt x="292" y="58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31" name="Group 130"/>
          <p:cNvGrpSpPr/>
          <p:nvPr/>
        </p:nvGrpSpPr>
        <p:grpSpPr>
          <a:xfrm>
            <a:off x="1920634" y="899546"/>
            <a:ext cx="1337438" cy="3212641"/>
            <a:chOff x="1920634" y="899546"/>
            <a:chExt cx="1337438" cy="3212641"/>
          </a:xfrm>
        </p:grpSpPr>
        <p:grpSp>
          <p:nvGrpSpPr>
            <p:cNvPr id="125" name="Group 124"/>
            <p:cNvGrpSpPr/>
            <p:nvPr/>
          </p:nvGrpSpPr>
          <p:grpSpPr>
            <a:xfrm>
              <a:off x="2732869" y="899546"/>
              <a:ext cx="525203" cy="742903"/>
              <a:chOff x="2732869" y="899546"/>
              <a:chExt cx="525203" cy="742903"/>
            </a:xfrm>
          </p:grpSpPr>
          <p:grpSp>
            <p:nvGrpSpPr>
              <p:cNvPr id="96" name="Group 95"/>
              <p:cNvGrpSpPr/>
              <p:nvPr/>
            </p:nvGrpSpPr>
            <p:grpSpPr>
              <a:xfrm>
                <a:off x="2767575" y="899546"/>
                <a:ext cx="477309" cy="477965"/>
                <a:chOff x="6801692" y="277139"/>
                <a:chExt cx="477309" cy="477965"/>
              </a:xfrm>
            </p:grpSpPr>
            <p:sp>
              <p:nvSpPr>
                <p:cNvPr id="41" name="Freeform 39"/>
                <p:cNvSpPr>
                  <a:spLocks/>
                </p:cNvSpPr>
                <p:nvPr/>
              </p:nvSpPr>
              <p:spPr bwMode="auto">
                <a:xfrm>
                  <a:off x="6801692" y="552888"/>
                  <a:ext cx="477309" cy="202216"/>
                </a:xfrm>
                <a:custGeom>
                  <a:avLst/>
                  <a:gdLst>
                    <a:gd name="T0" fmla="*/ 564 w 627"/>
                    <a:gd name="T1" fmla="*/ 48 h 265"/>
                    <a:gd name="T2" fmla="*/ 407 w 627"/>
                    <a:gd name="T3" fmla="*/ 1 h 265"/>
                    <a:gd name="T4" fmla="*/ 405 w 627"/>
                    <a:gd name="T5" fmla="*/ 2 h 265"/>
                    <a:gd name="T6" fmla="*/ 350 w 627"/>
                    <a:gd name="T7" fmla="*/ 193 h 265"/>
                    <a:gd name="T8" fmla="*/ 349 w 627"/>
                    <a:gd name="T9" fmla="*/ 193 h 265"/>
                    <a:gd name="T10" fmla="*/ 327 w 627"/>
                    <a:gd name="T11" fmla="*/ 89 h 265"/>
                    <a:gd name="T12" fmla="*/ 327 w 627"/>
                    <a:gd name="T13" fmla="*/ 87 h 265"/>
                    <a:gd name="T14" fmla="*/ 336 w 627"/>
                    <a:gd name="T15" fmla="*/ 79 h 265"/>
                    <a:gd name="T16" fmla="*/ 314 w 627"/>
                    <a:gd name="T17" fmla="*/ 31 h 265"/>
                    <a:gd name="T18" fmla="*/ 291 w 627"/>
                    <a:gd name="T19" fmla="*/ 79 h 265"/>
                    <a:gd name="T20" fmla="*/ 300 w 627"/>
                    <a:gd name="T21" fmla="*/ 87 h 265"/>
                    <a:gd name="T22" fmla="*/ 300 w 627"/>
                    <a:gd name="T23" fmla="*/ 89 h 265"/>
                    <a:gd name="T24" fmla="*/ 279 w 627"/>
                    <a:gd name="T25" fmla="*/ 193 h 265"/>
                    <a:gd name="T26" fmla="*/ 278 w 627"/>
                    <a:gd name="T27" fmla="*/ 193 h 265"/>
                    <a:gd name="T28" fmla="*/ 222 w 627"/>
                    <a:gd name="T29" fmla="*/ 2 h 265"/>
                    <a:gd name="T30" fmla="*/ 220 w 627"/>
                    <a:gd name="T31" fmla="*/ 1 h 265"/>
                    <a:gd name="T32" fmla="*/ 63 w 627"/>
                    <a:gd name="T33" fmla="*/ 48 h 265"/>
                    <a:gd name="T34" fmla="*/ 2 w 627"/>
                    <a:gd name="T35" fmla="*/ 151 h 265"/>
                    <a:gd name="T36" fmla="*/ 2 w 627"/>
                    <a:gd name="T37" fmla="*/ 265 h 265"/>
                    <a:gd name="T38" fmla="*/ 314 w 627"/>
                    <a:gd name="T39" fmla="*/ 265 h 265"/>
                    <a:gd name="T40" fmla="*/ 625 w 627"/>
                    <a:gd name="T41" fmla="*/ 265 h 265"/>
                    <a:gd name="T42" fmla="*/ 625 w 627"/>
                    <a:gd name="T43" fmla="*/ 151 h 265"/>
                    <a:gd name="T44" fmla="*/ 564 w 627"/>
                    <a:gd name="T45" fmla="*/ 4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265">
                      <a:moveTo>
                        <a:pt x="564" y="48"/>
                      </a:moveTo>
                      <a:cubicBezTo>
                        <a:pt x="407" y="1"/>
                        <a:pt x="407" y="1"/>
                        <a:pt x="407" y="1"/>
                      </a:cubicBezTo>
                      <a:cubicBezTo>
                        <a:pt x="406" y="0"/>
                        <a:pt x="405" y="1"/>
                        <a:pt x="405" y="2"/>
                      </a:cubicBezTo>
                      <a:cubicBezTo>
                        <a:pt x="388" y="92"/>
                        <a:pt x="369" y="157"/>
                        <a:pt x="350" y="193"/>
                      </a:cubicBezTo>
                      <a:cubicBezTo>
                        <a:pt x="349" y="194"/>
                        <a:pt x="349" y="194"/>
                        <a:pt x="349" y="193"/>
                      </a:cubicBezTo>
                      <a:cubicBezTo>
                        <a:pt x="327" y="89"/>
                        <a:pt x="327" y="89"/>
                        <a:pt x="327" y="89"/>
                      </a:cubicBezTo>
                      <a:cubicBezTo>
                        <a:pt x="327" y="88"/>
                        <a:pt x="327" y="88"/>
                        <a:pt x="327" y="87"/>
                      </a:cubicBezTo>
                      <a:cubicBezTo>
                        <a:pt x="336" y="79"/>
                        <a:pt x="336" y="79"/>
                        <a:pt x="336" y="79"/>
                      </a:cubicBezTo>
                      <a:cubicBezTo>
                        <a:pt x="353" y="65"/>
                        <a:pt x="353" y="31"/>
                        <a:pt x="314" y="31"/>
                      </a:cubicBezTo>
                      <a:cubicBezTo>
                        <a:pt x="274" y="31"/>
                        <a:pt x="275" y="65"/>
                        <a:pt x="291" y="79"/>
                      </a:cubicBezTo>
                      <a:cubicBezTo>
                        <a:pt x="300" y="87"/>
                        <a:pt x="300" y="87"/>
                        <a:pt x="300" y="87"/>
                      </a:cubicBezTo>
                      <a:cubicBezTo>
                        <a:pt x="301" y="88"/>
                        <a:pt x="301" y="88"/>
                        <a:pt x="300" y="89"/>
                      </a:cubicBezTo>
                      <a:cubicBezTo>
                        <a:pt x="279" y="193"/>
                        <a:pt x="279" y="193"/>
                        <a:pt x="279" y="193"/>
                      </a:cubicBezTo>
                      <a:cubicBezTo>
                        <a:pt x="278" y="194"/>
                        <a:pt x="278" y="194"/>
                        <a:pt x="278" y="193"/>
                      </a:cubicBezTo>
                      <a:cubicBezTo>
                        <a:pt x="258" y="157"/>
                        <a:pt x="239" y="92"/>
                        <a:pt x="222" y="2"/>
                      </a:cubicBezTo>
                      <a:cubicBezTo>
                        <a:pt x="222" y="1"/>
                        <a:pt x="221" y="0"/>
                        <a:pt x="220" y="1"/>
                      </a:cubicBezTo>
                      <a:cubicBezTo>
                        <a:pt x="63" y="48"/>
                        <a:pt x="63" y="48"/>
                        <a:pt x="63" y="48"/>
                      </a:cubicBezTo>
                      <a:cubicBezTo>
                        <a:pt x="18" y="66"/>
                        <a:pt x="0" y="104"/>
                        <a:pt x="2" y="151"/>
                      </a:cubicBezTo>
                      <a:cubicBezTo>
                        <a:pt x="2" y="265"/>
                        <a:pt x="2" y="265"/>
                        <a:pt x="2" y="265"/>
                      </a:cubicBezTo>
                      <a:cubicBezTo>
                        <a:pt x="314" y="265"/>
                        <a:pt x="314" y="265"/>
                        <a:pt x="314" y="265"/>
                      </a:cubicBezTo>
                      <a:cubicBezTo>
                        <a:pt x="625" y="265"/>
                        <a:pt x="625" y="265"/>
                        <a:pt x="625" y="265"/>
                      </a:cubicBezTo>
                      <a:cubicBezTo>
                        <a:pt x="625" y="151"/>
                        <a:pt x="625" y="151"/>
                        <a:pt x="625" y="151"/>
                      </a:cubicBezTo>
                      <a:cubicBezTo>
                        <a:pt x="627" y="104"/>
                        <a:pt x="609" y="66"/>
                        <a:pt x="564"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noEditPoints="1"/>
                </p:cNvSpPr>
                <p:nvPr/>
              </p:nvSpPr>
              <p:spPr bwMode="auto">
                <a:xfrm>
                  <a:off x="6928405" y="277139"/>
                  <a:ext cx="224539" cy="289537"/>
                </a:xfrm>
                <a:custGeom>
                  <a:avLst/>
                  <a:gdLst>
                    <a:gd name="T0" fmla="*/ 22 w 295"/>
                    <a:gd name="T1" fmla="*/ 252 h 379"/>
                    <a:gd name="T2" fmla="*/ 42 w 295"/>
                    <a:gd name="T3" fmla="*/ 252 h 379"/>
                    <a:gd name="T4" fmla="*/ 87 w 295"/>
                    <a:gd name="T5" fmla="*/ 343 h 379"/>
                    <a:gd name="T6" fmla="*/ 90 w 295"/>
                    <a:gd name="T7" fmla="*/ 348 h 379"/>
                    <a:gd name="T8" fmla="*/ 148 w 295"/>
                    <a:gd name="T9" fmla="*/ 379 h 379"/>
                    <a:gd name="T10" fmla="*/ 205 w 295"/>
                    <a:gd name="T11" fmla="*/ 348 h 379"/>
                    <a:gd name="T12" fmla="*/ 209 w 295"/>
                    <a:gd name="T13" fmla="*/ 343 h 379"/>
                    <a:gd name="T14" fmla="*/ 253 w 295"/>
                    <a:gd name="T15" fmla="*/ 252 h 379"/>
                    <a:gd name="T16" fmla="*/ 273 w 295"/>
                    <a:gd name="T17" fmla="*/ 252 h 379"/>
                    <a:gd name="T18" fmla="*/ 288 w 295"/>
                    <a:gd name="T19" fmla="*/ 194 h 379"/>
                    <a:gd name="T20" fmla="*/ 270 w 295"/>
                    <a:gd name="T21" fmla="*/ 167 h 379"/>
                    <a:gd name="T22" fmla="*/ 268 w 295"/>
                    <a:gd name="T23" fmla="*/ 168 h 379"/>
                    <a:gd name="T24" fmla="*/ 267 w 295"/>
                    <a:gd name="T25" fmla="*/ 166 h 379"/>
                    <a:gd name="T26" fmla="*/ 269 w 295"/>
                    <a:gd name="T27" fmla="*/ 161 h 379"/>
                    <a:gd name="T28" fmla="*/ 148 w 295"/>
                    <a:gd name="T29" fmla="*/ 0 h 379"/>
                    <a:gd name="T30" fmla="*/ 27 w 295"/>
                    <a:gd name="T31" fmla="*/ 160 h 379"/>
                    <a:gd name="T32" fmla="*/ 28 w 295"/>
                    <a:gd name="T33" fmla="*/ 166 h 379"/>
                    <a:gd name="T34" fmla="*/ 28 w 295"/>
                    <a:gd name="T35" fmla="*/ 167 h 379"/>
                    <a:gd name="T36" fmla="*/ 26 w 295"/>
                    <a:gd name="T37" fmla="*/ 167 h 379"/>
                    <a:gd name="T38" fmla="*/ 7 w 295"/>
                    <a:gd name="T39" fmla="*/ 194 h 379"/>
                    <a:gd name="T40" fmla="*/ 22 w 295"/>
                    <a:gd name="T41" fmla="*/ 252 h 379"/>
                    <a:gd name="T42" fmla="*/ 175 w 295"/>
                    <a:gd name="T43" fmla="*/ 314 h 379"/>
                    <a:gd name="T44" fmla="*/ 148 w 295"/>
                    <a:gd name="T45" fmla="*/ 314 h 379"/>
                    <a:gd name="T46" fmla="*/ 121 w 295"/>
                    <a:gd name="T47" fmla="*/ 314 h 379"/>
                    <a:gd name="T48" fmla="*/ 119 w 295"/>
                    <a:gd name="T49" fmla="*/ 311 h 379"/>
                    <a:gd name="T50" fmla="*/ 148 w 295"/>
                    <a:gd name="T51" fmla="*/ 293 h 379"/>
                    <a:gd name="T52" fmla="*/ 176 w 295"/>
                    <a:gd name="T53" fmla="*/ 311 h 379"/>
                    <a:gd name="T54" fmla="*/ 175 w 295"/>
                    <a:gd name="T55" fmla="*/ 314 h 379"/>
                    <a:gd name="T56" fmla="*/ 38 w 295"/>
                    <a:gd name="T57" fmla="*/ 189 h 379"/>
                    <a:gd name="T58" fmla="*/ 47 w 295"/>
                    <a:gd name="T59" fmla="*/ 189 h 379"/>
                    <a:gd name="T60" fmla="*/ 59 w 295"/>
                    <a:gd name="T61" fmla="*/ 138 h 379"/>
                    <a:gd name="T62" fmla="*/ 57 w 295"/>
                    <a:gd name="T63" fmla="*/ 82 h 379"/>
                    <a:gd name="T64" fmla="*/ 90 w 295"/>
                    <a:gd name="T65" fmla="*/ 71 h 379"/>
                    <a:gd name="T66" fmla="*/ 148 w 295"/>
                    <a:gd name="T67" fmla="*/ 87 h 379"/>
                    <a:gd name="T68" fmla="*/ 205 w 295"/>
                    <a:gd name="T69" fmla="*/ 71 h 379"/>
                    <a:gd name="T70" fmla="*/ 238 w 295"/>
                    <a:gd name="T71" fmla="*/ 82 h 379"/>
                    <a:gd name="T72" fmla="*/ 237 w 295"/>
                    <a:gd name="T73" fmla="*/ 138 h 379"/>
                    <a:gd name="T74" fmla="*/ 249 w 295"/>
                    <a:gd name="T75" fmla="*/ 189 h 379"/>
                    <a:gd name="T76" fmla="*/ 257 w 295"/>
                    <a:gd name="T77" fmla="*/ 189 h 379"/>
                    <a:gd name="T78" fmla="*/ 275 w 295"/>
                    <a:gd name="T79" fmla="*/ 188 h 379"/>
                    <a:gd name="T80" fmla="*/ 263 w 295"/>
                    <a:gd name="T81" fmla="*/ 238 h 379"/>
                    <a:gd name="T82" fmla="*/ 253 w 295"/>
                    <a:gd name="T83" fmla="*/ 239 h 379"/>
                    <a:gd name="T84" fmla="*/ 245 w 295"/>
                    <a:gd name="T85" fmla="*/ 241 h 379"/>
                    <a:gd name="T86" fmla="*/ 205 w 295"/>
                    <a:gd name="T87" fmla="*/ 307 h 379"/>
                    <a:gd name="T88" fmla="*/ 153 w 295"/>
                    <a:gd name="T89" fmla="*/ 262 h 379"/>
                    <a:gd name="T90" fmla="*/ 151 w 295"/>
                    <a:gd name="T91" fmla="*/ 264 h 379"/>
                    <a:gd name="T92" fmla="*/ 148 w 295"/>
                    <a:gd name="T93" fmla="*/ 265 h 379"/>
                    <a:gd name="T94" fmla="*/ 144 w 295"/>
                    <a:gd name="T95" fmla="*/ 264 h 379"/>
                    <a:gd name="T96" fmla="*/ 143 w 295"/>
                    <a:gd name="T97" fmla="*/ 262 h 379"/>
                    <a:gd name="T98" fmla="*/ 90 w 295"/>
                    <a:gd name="T99" fmla="*/ 307 h 379"/>
                    <a:gd name="T100" fmla="*/ 50 w 295"/>
                    <a:gd name="T101" fmla="*/ 241 h 379"/>
                    <a:gd name="T102" fmla="*/ 42 w 295"/>
                    <a:gd name="T103" fmla="*/ 239 h 379"/>
                    <a:gd name="T104" fmla="*/ 32 w 295"/>
                    <a:gd name="T105" fmla="*/ 238 h 379"/>
                    <a:gd name="T106" fmla="*/ 20 w 295"/>
                    <a:gd name="T107" fmla="*/ 188 h 379"/>
                    <a:gd name="T108" fmla="*/ 38 w 295"/>
                    <a:gd name="T109" fmla="*/ 18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5" h="379">
                      <a:moveTo>
                        <a:pt x="22" y="252"/>
                      </a:moveTo>
                      <a:cubicBezTo>
                        <a:pt x="25" y="262"/>
                        <a:pt x="39" y="263"/>
                        <a:pt x="42" y="252"/>
                      </a:cubicBezTo>
                      <a:cubicBezTo>
                        <a:pt x="45" y="294"/>
                        <a:pt x="59" y="329"/>
                        <a:pt x="87" y="343"/>
                      </a:cubicBezTo>
                      <a:cubicBezTo>
                        <a:pt x="88" y="344"/>
                        <a:pt x="90" y="346"/>
                        <a:pt x="90" y="348"/>
                      </a:cubicBezTo>
                      <a:cubicBezTo>
                        <a:pt x="93" y="362"/>
                        <a:pt x="122" y="379"/>
                        <a:pt x="148" y="379"/>
                      </a:cubicBezTo>
                      <a:cubicBezTo>
                        <a:pt x="173" y="379"/>
                        <a:pt x="202" y="362"/>
                        <a:pt x="205" y="348"/>
                      </a:cubicBezTo>
                      <a:cubicBezTo>
                        <a:pt x="206" y="346"/>
                        <a:pt x="207" y="344"/>
                        <a:pt x="209" y="343"/>
                      </a:cubicBezTo>
                      <a:cubicBezTo>
                        <a:pt x="237" y="329"/>
                        <a:pt x="250" y="294"/>
                        <a:pt x="253" y="252"/>
                      </a:cubicBezTo>
                      <a:cubicBezTo>
                        <a:pt x="257" y="263"/>
                        <a:pt x="270" y="262"/>
                        <a:pt x="273" y="252"/>
                      </a:cubicBezTo>
                      <a:cubicBezTo>
                        <a:pt x="288" y="194"/>
                        <a:pt x="288" y="194"/>
                        <a:pt x="288" y="194"/>
                      </a:cubicBezTo>
                      <a:cubicBezTo>
                        <a:pt x="295" y="166"/>
                        <a:pt x="277" y="160"/>
                        <a:pt x="270" y="167"/>
                      </a:cubicBezTo>
                      <a:cubicBezTo>
                        <a:pt x="269" y="168"/>
                        <a:pt x="268" y="168"/>
                        <a:pt x="268" y="168"/>
                      </a:cubicBezTo>
                      <a:cubicBezTo>
                        <a:pt x="267" y="167"/>
                        <a:pt x="267" y="167"/>
                        <a:pt x="267" y="166"/>
                      </a:cubicBezTo>
                      <a:cubicBezTo>
                        <a:pt x="269" y="161"/>
                        <a:pt x="269" y="161"/>
                        <a:pt x="269" y="161"/>
                      </a:cubicBezTo>
                      <a:cubicBezTo>
                        <a:pt x="284" y="59"/>
                        <a:pt x="244" y="0"/>
                        <a:pt x="148" y="0"/>
                      </a:cubicBezTo>
                      <a:cubicBezTo>
                        <a:pt x="51" y="0"/>
                        <a:pt x="11" y="58"/>
                        <a:pt x="27" y="160"/>
                      </a:cubicBezTo>
                      <a:cubicBezTo>
                        <a:pt x="28" y="166"/>
                        <a:pt x="28" y="166"/>
                        <a:pt x="28" y="166"/>
                      </a:cubicBezTo>
                      <a:cubicBezTo>
                        <a:pt x="28" y="167"/>
                        <a:pt x="28" y="167"/>
                        <a:pt x="28" y="167"/>
                      </a:cubicBezTo>
                      <a:cubicBezTo>
                        <a:pt x="27" y="168"/>
                        <a:pt x="26" y="167"/>
                        <a:pt x="26" y="167"/>
                      </a:cubicBezTo>
                      <a:cubicBezTo>
                        <a:pt x="18" y="159"/>
                        <a:pt x="0" y="166"/>
                        <a:pt x="7" y="194"/>
                      </a:cubicBezTo>
                      <a:lnTo>
                        <a:pt x="22" y="252"/>
                      </a:lnTo>
                      <a:close/>
                      <a:moveTo>
                        <a:pt x="175" y="314"/>
                      </a:moveTo>
                      <a:cubicBezTo>
                        <a:pt x="148" y="314"/>
                        <a:pt x="148" y="314"/>
                        <a:pt x="148" y="314"/>
                      </a:cubicBezTo>
                      <a:cubicBezTo>
                        <a:pt x="121" y="314"/>
                        <a:pt x="121" y="314"/>
                        <a:pt x="121" y="314"/>
                      </a:cubicBezTo>
                      <a:cubicBezTo>
                        <a:pt x="119" y="313"/>
                        <a:pt x="119" y="312"/>
                        <a:pt x="119" y="311"/>
                      </a:cubicBezTo>
                      <a:cubicBezTo>
                        <a:pt x="119" y="301"/>
                        <a:pt x="128" y="293"/>
                        <a:pt x="148" y="293"/>
                      </a:cubicBezTo>
                      <a:cubicBezTo>
                        <a:pt x="167" y="293"/>
                        <a:pt x="176" y="301"/>
                        <a:pt x="176" y="311"/>
                      </a:cubicBezTo>
                      <a:cubicBezTo>
                        <a:pt x="176" y="312"/>
                        <a:pt x="176" y="313"/>
                        <a:pt x="175" y="314"/>
                      </a:cubicBezTo>
                      <a:close/>
                      <a:moveTo>
                        <a:pt x="38" y="189"/>
                      </a:moveTo>
                      <a:cubicBezTo>
                        <a:pt x="47" y="189"/>
                        <a:pt x="47" y="189"/>
                        <a:pt x="47" y="189"/>
                      </a:cubicBezTo>
                      <a:cubicBezTo>
                        <a:pt x="47" y="170"/>
                        <a:pt x="51" y="163"/>
                        <a:pt x="59" y="138"/>
                      </a:cubicBezTo>
                      <a:cubicBezTo>
                        <a:pt x="65" y="114"/>
                        <a:pt x="64" y="106"/>
                        <a:pt x="57" y="82"/>
                      </a:cubicBezTo>
                      <a:cubicBezTo>
                        <a:pt x="54" y="72"/>
                        <a:pt x="72" y="60"/>
                        <a:pt x="90" y="71"/>
                      </a:cubicBezTo>
                      <a:cubicBezTo>
                        <a:pt x="117" y="86"/>
                        <a:pt x="129" y="87"/>
                        <a:pt x="148" y="87"/>
                      </a:cubicBezTo>
                      <a:cubicBezTo>
                        <a:pt x="166" y="87"/>
                        <a:pt x="178" y="86"/>
                        <a:pt x="205" y="71"/>
                      </a:cubicBezTo>
                      <a:cubicBezTo>
                        <a:pt x="223" y="60"/>
                        <a:pt x="241" y="72"/>
                        <a:pt x="238" y="82"/>
                      </a:cubicBezTo>
                      <a:cubicBezTo>
                        <a:pt x="232" y="106"/>
                        <a:pt x="230" y="114"/>
                        <a:pt x="237" y="138"/>
                      </a:cubicBezTo>
                      <a:cubicBezTo>
                        <a:pt x="244" y="163"/>
                        <a:pt x="249" y="170"/>
                        <a:pt x="249" y="189"/>
                      </a:cubicBezTo>
                      <a:cubicBezTo>
                        <a:pt x="257" y="189"/>
                        <a:pt x="257" y="189"/>
                        <a:pt x="257" y="189"/>
                      </a:cubicBezTo>
                      <a:cubicBezTo>
                        <a:pt x="262" y="174"/>
                        <a:pt x="278" y="178"/>
                        <a:pt x="275" y="188"/>
                      </a:cubicBezTo>
                      <a:cubicBezTo>
                        <a:pt x="263" y="238"/>
                        <a:pt x="263" y="238"/>
                        <a:pt x="263" y="238"/>
                      </a:cubicBezTo>
                      <a:cubicBezTo>
                        <a:pt x="262" y="242"/>
                        <a:pt x="257" y="242"/>
                        <a:pt x="253" y="239"/>
                      </a:cubicBezTo>
                      <a:cubicBezTo>
                        <a:pt x="251" y="237"/>
                        <a:pt x="247" y="237"/>
                        <a:pt x="245" y="241"/>
                      </a:cubicBezTo>
                      <a:cubicBezTo>
                        <a:pt x="234" y="276"/>
                        <a:pt x="220" y="298"/>
                        <a:pt x="205" y="307"/>
                      </a:cubicBezTo>
                      <a:cubicBezTo>
                        <a:pt x="205" y="280"/>
                        <a:pt x="194" y="265"/>
                        <a:pt x="153" y="262"/>
                      </a:cubicBezTo>
                      <a:cubicBezTo>
                        <a:pt x="152" y="263"/>
                        <a:pt x="151" y="263"/>
                        <a:pt x="151" y="264"/>
                      </a:cubicBezTo>
                      <a:cubicBezTo>
                        <a:pt x="151" y="265"/>
                        <a:pt x="149" y="265"/>
                        <a:pt x="148" y="265"/>
                      </a:cubicBezTo>
                      <a:cubicBezTo>
                        <a:pt x="147" y="265"/>
                        <a:pt x="144" y="265"/>
                        <a:pt x="144" y="264"/>
                      </a:cubicBezTo>
                      <a:cubicBezTo>
                        <a:pt x="144" y="263"/>
                        <a:pt x="144" y="263"/>
                        <a:pt x="143" y="262"/>
                      </a:cubicBezTo>
                      <a:cubicBezTo>
                        <a:pt x="102" y="265"/>
                        <a:pt x="90" y="280"/>
                        <a:pt x="90" y="307"/>
                      </a:cubicBezTo>
                      <a:cubicBezTo>
                        <a:pt x="75" y="298"/>
                        <a:pt x="61" y="276"/>
                        <a:pt x="50" y="241"/>
                      </a:cubicBezTo>
                      <a:cubicBezTo>
                        <a:pt x="49" y="237"/>
                        <a:pt x="45" y="237"/>
                        <a:pt x="42" y="239"/>
                      </a:cubicBezTo>
                      <a:cubicBezTo>
                        <a:pt x="38" y="242"/>
                        <a:pt x="34" y="242"/>
                        <a:pt x="32" y="238"/>
                      </a:cubicBezTo>
                      <a:cubicBezTo>
                        <a:pt x="20" y="188"/>
                        <a:pt x="20" y="188"/>
                        <a:pt x="20" y="188"/>
                      </a:cubicBezTo>
                      <a:cubicBezTo>
                        <a:pt x="18" y="178"/>
                        <a:pt x="33" y="174"/>
                        <a:pt x="38" y="18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8" name="Text Box 50"/>
              <p:cNvSpPr txBox="1">
                <a:spLocks noChangeArrowheads="1"/>
              </p:cNvSpPr>
              <p:nvPr/>
            </p:nvSpPr>
            <p:spPr bwMode="auto">
              <a:xfrm>
                <a:off x="2732869" y="1396228"/>
                <a:ext cx="525203" cy="246221"/>
              </a:xfrm>
              <a:prstGeom prst="rect">
                <a:avLst/>
              </a:prstGeom>
              <a:noFill/>
              <a:ln w="9525" algn="ctr">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lgn="ctr">
                  <a:spcBef>
                    <a:spcPct val="50000"/>
                  </a:spcBef>
                  <a:buSzPct val="85000"/>
                </a:pPr>
                <a:r>
                  <a:rPr lang="en-US" sz="1000" dirty="0">
                    <a:solidFill>
                      <a:srgbClr val="F68A33"/>
                    </a:solidFill>
                    <a:latin typeface="Arial" panose="020B0604020202020204" pitchFamily="34" charset="0"/>
                  </a:rPr>
                  <a:t>CEO</a:t>
                </a:r>
              </a:p>
            </p:txBody>
          </p:sp>
        </p:grpSp>
        <p:grpSp>
          <p:nvGrpSpPr>
            <p:cNvPr id="124" name="Group 123"/>
            <p:cNvGrpSpPr/>
            <p:nvPr/>
          </p:nvGrpSpPr>
          <p:grpSpPr>
            <a:xfrm>
              <a:off x="1920634" y="3213364"/>
              <a:ext cx="1011067" cy="898823"/>
              <a:chOff x="1959054" y="3313256"/>
              <a:chExt cx="1011067" cy="898823"/>
            </a:xfrm>
          </p:grpSpPr>
          <p:sp>
            <p:nvSpPr>
              <p:cNvPr id="89" name="Text Box 41"/>
              <p:cNvSpPr txBox="1">
                <a:spLocks noChangeArrowheads="1"/>
              </p:cNvSpPr>
              <p:nvPr/>
            </p:nvSpPr>
            <p:spPr bwMode="auto">
              <a:xfrm>
                <a:off x="1959054" y="3811969"/>
                <a:ext cx="1011067" cy="400110"/>
              </a:xfrm>
              <a:prstGeom prst="rect">
                <a:avLst/>
              </a:prstGeom>
              <a:noFill/>
              <a:ln w="9525" algn="ctr">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lgn="ctr">
                  <a:buSzPct val="85000"/>
                </a:pPr>
                <a:r>
                  <a:rPr lang="en-US" sz="1000" dirty="0">
                    <a:solidFill>
                      <a:srgbClr val="F68A33"/>
                    </a:solidFill>
                    <a:latin typeface="Arial" panose="020B0604020202020204" pitchFamily="34" charset="0"/>
                  </a:rPr>
                  <a:t>Merchandise</a:t>
                </a:r>
              </a:p>
              <a:p>
                <a:pPr marL="342900" indent="-342900" algn="ctr">
                  <a:buSzPct val="85000"/>
                </a:pPr>
                <a:r>
                  <a:rPr lang="en-US" sz="1000" dirty="0">
                    <a:solidFill>
                      <a:srgbClr val="F68A33"/>
                    </a:solidFill>
                    <a:latin typeface="Arial" panose="020B0604020202020204" pitchFamily="34" charset="0"/>
                  </a:rPr>
                  <a:t>Manager</a:t>
                </a:r>
              </a:p>
            </p:txBody>
          </p:sp>
          <p:sp>
            <p:nvSpPr>
              <p:cNvPr id="31" name="Freeform 29"/>
              <p:cNvSpPr>
                <a:spLocks noEditPoints="1"/>
              </p:cNvSpPr>
              <p:nvPr/>
            </p:nvSpPr>
            <p:spPr bwMode="auto">
              <a:xfrm>
                <a:off x="2254492" y="3313256"/>
                <a:ext cx="428725" cy="486500"/>
              </a:xfrm>
              <a:custGeom>
                <a:avLst/>
                <a:gdLst>
                  <a:gd name="T0" fmla="*/ 503 w 563"/>
                  <a:gd name="T1" fmla="*/ 454 h 638"/>
                  <a:gd name="T2" fmla="*/ 415 w 563"/>
                  <a:gd name="T3" fmla="*/ 419 h 638"/>
                  <a:gd name="T4" fmla="*/ 403 w 563"/>
                  <a:gd name="T5" fmla="*/ 520 h 638"/>
                  <a:gd name="T6" fmla="*/ 314 w 563"/>
                  <a:gd name="T7" fmla="*/ 469 h 638"/>
                  <a:gd name="T8" fmla="*/ 360 w 563"/>
                  <a:gd name="T9" fmla="*/ 399 h 638"/>
                  <a:gd name="T10" fmla="*/ 360 w 563"/>
                  <a:gd name="T11" fmla="*/ 356 h 638"/>
                  <a:gd name="T12" fmla="*/ 376 w 563"/>
                  <a:gd name="T13" fmla="*/ 321 h 638"/>
                  <a:gd name="T14" fmla="*/ 454 w 563"/>
                  <a:gd name="T15" fmla="*/ 301 h 638"/>
                  <a:gd name="T16" fmla="*/ 348 w 563"/>
                  <a:gd name="T17" fmla="*/ 59 h 638"/>
                  <a:gd name="T18" fmla="*/ 141 w 563"/>
                  <a:gd name="T19" fmla="*/ 150 h 638"/>
                  <a:gd name="T20" fmla="*/ 109 w 563"/>
                  <a:gd name="T21" fmla="*/ 301 h 638"/>
                  <a:gd name="T22" fmla="*/ 190 w 563"/>
                  <a:gd name="T23" fmla="*/ 323 h 638"/>
                  <a:gd name="T24" fmla="*/ 206 w 563"/>
                  <a:gd name="T25" fmla="*/ 356 h 638"/>
                  <a:gd name="T26" fmla="*/ 206 w 563"/>
                  <a:gd name="T27" fmla="*/ 399 h 638"/>
                  <a:gd name="T28" fmla="*/ 251 w 563"/>
                  <a:gd name="T29" fmla="*/ 469 h 638"/>
                  <a:gd name="T30" fmla="*/ 162 w 563"/>
                  <a:gd name="T31" fmla="*/ 520 h 638"/>
                  <a:gd name="T32" fmla="*/ 150 w 563"/>
                  <a:gd name="T33" fmla="*/ 419 h 638"/>
                  <a:gd name="T34" fmla="*/ 61 w 563"/>
                  <a:gd name="T35" fmla="*/ 454 h 638"/>
                  <a:gd name="T36" fmla="*/ 6 w 563"/>
                  <a:gd name="T37" fmla="*/ 638 h 638"/>
                  <a:gd name="T38" fmla="*/ 283 w 563"/>
                  <a:gd name="T39" fmla="*/ 638 h 638"/>
                  <a:gd name="T40" fmla="*/ 558 w 563"/>
                  <a:gd name="T41" fmla="*/ 638 h 638"/>
                  <a:gd name="T42" fmla="*/ 503 w 563"/>
                  <a:gd name="T43" fmla="*/ 454 h 638"/>
                  <a:gd name="T44" fmla="*/ 187 w 563"/>
                  <a:gd name="T45" fmla="*/ 274 h 638"/>
                  <a:gd name="T46" fmla="*/ 187 w 563"/>
                  <a:gd name="T47" fmla="*/ 274 h 638"/>
                  <a:gd name="T48" fmla="*/ 186 w 563"/>
                  <a:gd name="T49" fmla="*/ 269 h 638"/>
                  <a:gd name="T50" fmla="*/ 167 w 563"/>
                  <a:gd name="T51" fmla="*/ 263 h 638"/>
                  <a:gd name="T52" fmla="*/ 160 w 563"/>
                  <a:gd name="T53" fmla="*/ 219 h 638"/>
                  <a:gd name="T54" fmla="*/ 178 w 563"/>
                  <a:gd name="T55" fmla="*/ 209 h 638"/>
                  <a:gd name="T56" fmla="*/ 186 w 563"/>
                  <a:gd name="T57" fmla="*/ 227 h 638"/>
                  <a:gd name="T58" fmla="*/ 186 w 563"/>
                  <a:gd name="T59" fmla="*/ 233 h 638"/>
                  <a:gd name="T60" fmla="*/ 190 w 563"/>
                  <a:gd name="T61" fmla="*/ 233 h 638"/>
                  <a:gd name="T62" fmla="*/ 209 w 563"/>
                  <a:gd name="T63" fmla="*/ 176 h 638"/>
                  <a:gd name="T64" fmla="*/ 220 w 563"/>
                  <a:gd name="T65" fmla="*/ 169 h 638"/>
                  <a:gd name="T66" fmla="*/ 364 w 563"/>
                  <a:gd name="T67" fmla="*/ 169 h 638"/>
                  <a:gd name="T68" fmla="*/ 378 w 563"/>
                  <a:gd name="T69" fmla="*/ 225 h 638"/>
                  <a:gd name="T70" fmla="*/ 388 w 563"/>
                  <a:gd name="T71" fmla="*/ 209 h 638"/>
                  <a:gd name="T72" fmla="*/ 406 w 563"/>
                  <a:gd name="T73" fmla="*/ 219 h 638"/>
                  <a:gd name="T74" fmla="*/ 399 w 563"/>
                  <a:gd name="T75" fmla="*/ 263 h 638"/>
                  <a:gd name="T76" fmla="*/ 380 w 563"/>
                  <a:gd name="T77" fmla="*/ 269 h 638"/>
                  <a:gd name="T78" fmla="*/ 379 w 563"/>
                  <a:gd name="T79" fmla="*/ 274 h 638"/>
                  <a:gd name="T80" fmla="*/ 378 w 563"/>
                  <a:gd name="T81" fmla="*/ 274 h 638"/>
                  <a:gd name="T82" fmla="*/ 283 w 563"/>
                  <a:gd name="T83" fmla="*/ 402 h 638"/>
                  <a:gd name="T84" fmla="*/ 187 w 563"/>
                  <a:gd name="T85" fmla="*/ 274 h 638"/>
                  <a:gd name="T86" fmla="*/ 216 w 563"/>
                  <a:gd name="T87" fmla="*/ 399 h 638"/>
                  <a:gd name="T88" fmla="*/ 216 w 563"/>
                  <a:gd name="T89" fmla="*/ 371 h 638"/>
                  <a:gd name="T90" fmla="*/ 283 w 563"/>
                  <a:gd name="T91" fmla="*/ 412 h 638"/>
                  <a:gd name="T92" fmla="*/ 350 w 563"/>
                  <a:gd name="T93" fmla="*/ 371 h 638"/>
                  <a:gd name="T94" fmla="*/ 350 w 563"/>
                  <a:gd name="T95" fmla="*/ 399 h 638"/>
                  <a:gd name="T96" fmla="*/ 283 w 563"/>
                  <a:gd name="T97" fmla="*/ 466 h 638"/>
                  <a:gd name="T98" fmla="*/ 216 w 563"/>
                  <a:gd name="T99" fmla="*/ 39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3" h="638">
                    <a:moveTo>
                      <a:pt x="503" y="454"/>
                    </a:moveTo>
                    <a:cubicBezTo>
                      <a:pt x="415" y="419"/>
                      <a:pt x="415" y="419"/>
                      <a:pt x="415" y="419"/>
                    </a:cubicBezTo>
                    <a:cubicBezTo>
                      <a:pt x="422" y="457"/>
                      <a:pt x="421" y="481"/>
                      <a:pt x="403" y="520"/>
                    </a:cubicBezTo>
                    <a:cubicBezTo>
                      <a:pt x="382" y="489"/>
                      <a:pt x="351" y="474"/>
                      <a:pt x="314" y="469"/>
                    </a:cubicBezTo>
                    <a:cubicBezTo>
                      <a:pt x="341" y="457"/>
                      <a:pt x="360" y="430"/>
                      <a:pt x="360" y="399"/>
                    </a:cubicBezTo>
                    <a:cubicBezTo>
                      <a:pt x="360" y="356"/>
                      <a:pt x="360" y="356"/>
                      <a:pt x="360" y="356"/>
                    </a:cubicBezTo>
                    <a:cubicBezTo>
                      <a:pt x="366" y="346"/>
                      <a:pt x="371" y="335"/>
                      <a:pt x="376" y="321"/>
                    </a:cubicBezTo>
                    <a:cubicBezTo>
                      <a:pt x="425" y="321"/>
                      <a:pt x="427" y="298"/>
                      <a:pt x="454" y="301"/>
                    </a:cubicBezTo>
                    <a:cubicBezTo>
                      <a:pt x="411" y="185"/>
                      <a:pt x="413" y="45"/>
                      <a:pt x="348" y="59"/>
                    </a:cubicBezTo>
                    <a:cubicBezTo>
                      <a:pt x="288" y="0"/>
                      <a:pt x="141" y="57"/>
                      <a:pt x="141" y="150"/>
                    </a:cubicBezTo>
                    <a:cubicBezTo>
                      <a:pt x="138" y="215"/>
                      <a:pt x="130" y="235"/>
                      <a:pt x="109" y="301"/>
                    </a:cubicBezTo>
                    <a:cubicBezTo>
                      <a:pt x="144" y="319"/>
                      <a:pt x="159" y="324"/>
                      <a:pt x="190" y="323"/>
                    </a:cubicBezTo>
                    <a:cubicBezTo>
                      <a:pt x="195" y="335"/>
                      <a:pt x="200" y="347"/>
                      <a:pt x="206" y="356"/>
                    </a:cubicBezTo>
                    <a:cubicBezTo>
                      <a:pt x="206" y="399"/>
                      <a:pt x="206" y="399"/>
                      <a:pt x="206" y="399"/>
                    </a:cubicBezTo>
                    <a:cubicBezTo>
                      <a:pt x="206" y="430"/>
                      <a:pt x="224" y="457"/>
                      <a:pt x="251" y="469"/>
                    </a:cubicBezTo>
                    <a:cubicBezTo>
                      <a:pt x="214" y="474"/>
                      <a:pt x="184" y="489"/>
                      <a:pt x="162" y="520"/>
                    </a:cubicBezTo>
                    <a:cubicBezTo>
                      <a:pt x="145" y="481"/>
                      <a:pt x="144" y="457"/>
                      <a:pt x="150" y="419"/>
                    </a:cubicBezTo>
                    <a:cubicBezTo>
                      <a:pt x="61" y="454"/>
                      <a:pt x="61" y="454"/>
                      <a:pt x="61" y="454"/>
                    </a:cubicBezTo>
                    <a:cubicBezTo>
                      <a:pt x="0" y="472"/>
                      <a:pt x="6" y="554"/>
                      <a:pt x="6" y="638"/>
                    </a:cubicBezTo>
                    <a:cubicBezTo>
                      <a:pt x="283" y="638"/>
                      <a:pt x="283" y="638"/>
                      <a:pt x="283" y="638"/>
                    </a:cubicBezTo>
                    <a:cubicBezTo>
                      <a:pt x="558" y="638"/>
                      <a:pt x="558" y="638"/>
                      <a:pt x="558" y="638"/>
                    </a:cubicBezTo>
                    <a:cubicBezTo>
                      <a:pt x="558" y="554"/>
                      <a:pt x="563" y="472"/>
                      <a:pt x="503" y="454"/>
                    </a:cubicBezTo>
                    <a:close/>
                    <a:moveTo>
                      <a:pt x="187" y="274"/>
                    </a:moveTo>
                    <a:cubicBezTo>
                      <a:pt x="187" y="274"/>
                      <a:pt x="187" y="274"/>
                      <a:pt x="187" y="274"/>
                    </a:cubicBezTo>
                    <a:cubicBezTo>
                      <a:pt x="186" y="269"/>
                      <a:pt x="186" y="269"/>
                      <a:pt x="186" y="269"/>
                    </a:cubicBezTo>
                    <a:cubicBezTo>
                      <a:pt x="177" y="273"/>
                      <a:pt x="170" y="271"/>
                      <a:pt x="167" y="263"/>
                    </a:cubicBezTo>
                    <a:cubicBezTo>
                      <a:pt x="160" y="219"/>
                      <a:pt x="160" y="219"/>
                      <a:pt x="160" y="219"/>
                    </a:cubicBezTo>
                    <a:cubicBezTo>
                      <a:pt x="157" y="205"/>
                      <a:pt x="173" y="199"/>
                      <a:pt x="178" y="209"/>
                    </a:cubicBezTo>
                    <a:cubicBezTo>
                      <a:pt x="182" y="216"/>
                      <a:pt x="185" y="224"/>
                      <a:pt x="186" y="227"/>
                    </a:cubicBezTo>
                    <a:cubicBezTo>
                      <a:pt x="186" y="228"/>
                      <a:pt x="186" y="230"/>
                      <a:pt x="186" y="233"/>
                    </a:cubicBezTo>
                    <a:cubicBezTo>
                      <a:pt x="186" y="236"/>
                      <a:pt x="190" y="236"/>
                      <a:pt x="190" y="233"/>
                    </a:cubicBezTo>
                    <a:cubicBezTo>
                      <a:pt x="190" y="222"/>
                      <a:pt x="202" y="204"/>
                      <a:pt x="209" y="176"/>
                    </a:cubicBezTo>
                    <a:cubicBezTo>
                      <a:pt x="211" y="171"/>
                      <a:pt x="215" y="169"/>
                      <a:pt x="220" y="169"/>
                    </a:cubicBezTo>
                    <a:cubicBezTo>
                      <a:pt x="262" y="180"/>
                      <a:pt x="310" y="180"/>
                      <a:pt x="364" y="169"/>
                    </a:cubicBezTo>
                    <a:cubicBezTo>
                      <a:pt x="360" y="190"/>
                      <a:pt x="366" y="209"/>
                      <a:pt x="378" y="225"/>
                    </a:cubicBezTo>
                    <a:cubicBezTo>
                      <a:pt x="388" y="209"/>
                      <a:pt x="388" y="209"/>
                      <a:pt x="388" y="209"/>
                    </a:cubicBezTo>
                    <a:cubicBezTo>
                      <a:pt x="393" y="199"/>
                      <a:pt x="409" y="205"/>
                      <a:pt x="406" y="219"/>
                    </a:cubicBezTo>
                    <a:cubicBezTo>
                      <a:pt x="399" y="263"/>
                      <a:pt x="399" y="263"/>
                      <a:pt x="399" y="263"/>
                    </a:cubicBezTo>
                    <a:cubicBezTo>
                      <a:pt x="396" y="271"/>
                      <a:pt x="389" y="272"/>
                      <a:pt x="380" y="269"/>
                    </a:cubicBezTo>
                    <a:cubicBezTo>
                      <a:pt x="379" y="274"/>
                      <a:pt x="379" y="274"/>
                      <a:pt x="379" y="274"/>
                    </a:cubicBezTo>
                    <a:cubicBezTo>
                      <a:pt x="378" y="274"/>
                      <a:pt x="378" y="274"/>
                      <a:pt x="378" y="274"/>
                    </a:cubicBezTo>
                    <a:cubicBezTo>
                      <a:pt x="360" y="375"/>
                      <a:pt x="308" y="402"/>
                      <a:pt x="283" y="402"/>
                    </a:cubicBezTo>
                    <a:cubicBezTo>
                      <a:pt x="258" y="402"/>
                      <a:pt x="206" y="375"/>
                      <a:pt x="187" y="274"/>
                    </a:cubicBezTo>
                    <a:close/>
                    <a:moveTo>
                      <a:pt x="216" y="399"/>
                    </a:moveTo>
                    <a:cubicBezTo>
                      <a:pt x="216" y="371"/>
                      <a:pt x="216" y="371"/>
                      <a:pt x="216" y="371"/>
                    </a:cubicBezTo>
                    <a:cubicBezTo>
                      <a:pt x="239" y="402"/>
                      <a:pt x="266" y="412"/>
                      <a:pt x="283" y="412"/>
                    </a:cubicBezTo>
                    <a:cubicBezTo>
                      <a:pt x="299" y="412"/>
                      <a:pt x="327" y="402"/>
                      <a:pt x="350" y="371"/>
                    </a:cubicBezTo>
                    <a:cubicBezTo>
                      <a:pt x="350" y="399"/>
                      <a:pt x="350" y="399"/>
                      <a:pt x="350" y="399"/>
                    </a:cubicBezTo>
                    <a:cubicBezTo>
                      <a:pt x="350" y="436"/>
                      <a:pt x="320" y="466"/>
                      <a:pt x="283" y="466"/>
                    </a:cubicBezTo>
                    <a:cubicBezTo>
                      <a:pt x="246" y="466"/>
                      <a:pt x="216" y="436"/>
                      <a:pt x="216" y="39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6" name="Group 125"/>
            <p:cNvGrpSpPr/>
            <p:nvPr/>
          </p:nvGrpSpPr>
          <p:grpSpPr>
            <a:xfrm>
              <a:off x="1925442" y="1872598"/>
              <a:ext cx="841546" cy="915156"/>
              <a:chOff x="1925442" y="1872598"/>
              <a:chExt cx="841546" cy="915156"/>
            </a:xfrm>
          </p:grpSpPr>
          <p:sp>
            <p:nvSpPr>
              <p:cNvPr id="90" name="Text Box 44"/>
              <p:cNvSpPr txBox="1">
                <a:spLocks noChangeArrowheads="1"/>
              </p:cNvSpPr>
              <p:nvPr/>
            </p:nvSpPr>
            <p:spPr bwMode="auto">
              <a:xfrm>
                <a:off x="1925442" y="2387644"/>
                <a:ext cx="841546" cy="400110"/>
              </a:xfrm>
              <a:prstGeom prst="rect">
                <a:avLst/>
              </a:prstGeom>
              <a:noFill/>
              <a:ln w="9525" algn="ctr">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lgn="ctr">
                  <a:buSzPct val="85000"/>
                </a:pPr>
                <a:r>
                  <a:rPr lang="en-US" sz="1000" dirty="0">
                    <a:solidFill>
                      <a:srgbClr val="F68A33"/>
                    </a:solidFill>
                    <a:latin typeface="Arial" panose="020B0604020202020204" pitchFamily="34" charset="0"/>
                  </a:rPr>
                  <a:t>Shipping</a:t>
                </a:r>
              </a:p>
              <a:p>
                <a:pPr marL="342900" indent="-342900" algn="ctr">
                  <a:buSzPct val="85000"/>
                </a:pPr>
                <a:r>
                  <a:rPr lang="en-US" sz="1000" dirty="0">
                    <a:solidFill>
                      <a:srgbClr val="F68A33"/>
                    </a:solidFill>
                    <a:latin typeface="Arial" panose="020B0604020202020204" pitchFamily="34" charset="0"/>
                  </a:rPr>
                  <a:t>Manager</a:t>
                </a:r>
              </a:p>
            </p:txBody>
          </p:sp>
          <p:grpSp>
            <p:nvGrpSpPr>
              <p:cNvPr id="79" name="Group 78"/>
              <p:cNvGrpSpPr/>
              <p:nvPr/>
            </p:nvGrpSpPr>
            <p:grpSpPr>
              <a:xfrm>
                <a:off x="2082721" y="1872598"/>
                <a:ext cx="558064" cy="519984"/>
                <a:chOff x="2619375" y="-2841625"/>
                <a:chExt cx="1349376" cy="1257300"/>
              </a:xfrm>
            </p:grpSpPr>
            <p:sp>
              <p:nvSpPr>
                <p:cNvPr id="75" name="Freeform 52"/>
                <p:cNvSpPr>
                  <a:spLocks/>
                </p:cNvSpPr>
                <p:nvPr/>
              </p:nvSpPr>
              <p:spPr bwMode="auto">
                <a:xfrm>
                  <a:off x="3154363" y="-2393950"/>
                  <a:ext cx="279400" cy="96838"/>
                </a:xfrm>
                <a:custGeom>
                  <a:avLst/>
                  <a:gdLst>
                    <a:gd name="T0" fmla="*/ 77 w 148"/>
                    <a:gd name="T1" fmla="*/ 15 h 51"/>
                    <a:gd name="T2" fmla="*/ 74 w 148"/>
                    <a:gd name="T3" fmla="*/ 16 h 51"/>
                    <a:gd name="T4" fmla="*/ 71 w 148"/>
                    <a:gd name="T5" fmla="*/ 15 h 51"/>
                    <a:gd name="T6" fmla="*/ 0 w 148"/>
                    <a:gd name="T7" fmla="*/ 51 h 51"/>
                    <a:gd name="T8" fmla="*/ 74 w 148"/>
                    <a:gd name="T9" fmla="*/ 43 h 51"/>
                    <a:gd name="T10" fmla="*/ 148 w 148"/>
                    <a:gd name="T11" fmla="*/ 51 h 51"/>
                    <a:gd name="T12" fmla="*/ 77 w 148"/>
                    <a:gd name="T13" fmla="*/ 15 h 51"/>
                  </a:gdLst>
                  <a:ahLst/>
                  <a:cxnLst>
                    <a:cxn ang="0">
                      <a:pos x="T0" y="T1"/>
                    </a:cxn>
                    <a:cxn ang="0">
                      <a:pos x="T2" y="T3"/>
                    </a:cxn>
                    <a:cxn ang="0">
                      <a:pos x="T4" y="T5"/>
                    </a:cxn>
                    <a:cxn ang="0">
                      <a:pos x="T6" y="T7"/>
                    </a:cxn>
                    <a:cxn ang="0">
                      <a:pos x="T8" y="T9"/>
                    </a:cxn>
                    <a:cxn ang="0">
                      <a:pos x="T10" y="T11"/>
                    </a:cxn>
                    <a:cxn ang="0">
                      <a:pos x="T12" y="T13"/>
                    </a:cxn>
                  </a:cxnLst>
                  <a:rect l="0" t="0" r="r" b="b"/>
                  <a:pathLst>
                    <a:path w="148" h="51">
                      <a:moveTo>
                        <a:pt x="77" y="15"/>
                      </a:moveTo>
                      <a:cubicBezTo>
                        <a:pt x="76" y="16"/>
                        <a:pt x="75" y="16"/>
                        <a:pt x="74" y="16"/>
                      </a:cubicBezTo>
                      <a:cubicBezTo>
                        <a:pt x="73" y="16"/>
                        <a:pt x="72" y="16"/>
                        <a:pt x="71" y="15"/>
                      </a:cubicBezTo>
                      <a:cubicBezTo>
                        <a:pt x="50" y="0"/>
                        <a:pt x="17" y="10"/>
                        <a:pt x="0" y="51"/>
                      </a:cubicBezTo>
                      <a:cubicBezTo>
                        <a:pt x="24" y="45"/>
                        <a:pt x="49" y="43"/>
                        <a:pt x="74" y="43"/>
                      </a:cubicBezTo>
                      <a:cubicBezTo>
                        <a:pt x="99" y="43"/>
                        <a:pt x="124" y="45"/>
                        <a:pt x="148" y="51"/>
                      </a:cubicBezTo>
                      <a:cubicBezTo>
                        <a:pt x="132" y="10"/>
                        <a:pt x="98" y="0"/>
                        <a:pt x="77" y="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3"/>
                <p:cNvSpPr>
                  <a:spLocks noEditPoints="1"/>
                </p:cNvSpPr>
                <p:nvPr/>
              </p:nvSpPr>
              <p:spPr bwMode="auto">
                <a:xfrm>
                  <a:off x="3279775" y="-1817688"/>
                  <a:ext cx="30163" cy="76200"/>
                </a:xfrm>
                <a:custGeom>
                  <a:avLst/>
                  <a:gdLst>
                    <a:gd name="T0" fmla="*/ 12 w 16"/>
                    <a:gd name="T1" fmla="*/ 0 h 40"/>
                    <a:gd name="T2" fmla="*/ 4 w 16"/>
                    <a:gd name="T3" fmla="*/ 0 h 40"/>
                    <a:gd name="T4" fmla="*/ 0 w 16"/>
                    <a:gd name="T5" fmla="*/ 4 h 40"/>
                    <a:gd name="T6" fmla="*/ 0 w 16"/>
                    <a:gd name="T7" fmla="*/ 12 h 40"/>
                    <a:gd name="T8" fmla="*/ 1 w 16"/>
                    <a:gd name="T9" fmla="*/ 15 h 40"/>
                    <a:gd name="T10" fmla="*/ 1 w 16"/>
                    <a:gd name="T11" fmla="*/ 32 h 40"/>
                    <a:gd name="T12" fmla="*/ 8 w 16"/>
                    <a:gd name="T13" fmla="*/ 40 h 40"/>
                    <a:gd name="T14" fmla="*/ 15 w 16"/>
                    <a:gd name="T15" fmla="*/ 32 h 40"/>
                    <a:gd name="T16" fmla="*/ 15 w 16"/>
                    <a:gd name="T17" fmla="*/ 15 h 40"/>
                    <a:gd name="T18" fmla="*/ 16 w 16"/>
                    <a:gd name="T19" fmla="*/ 12 h 40"/>
                    <a:gd name="T20" fmla="*/ 16 w 16"/>
                    <a:gd name="T21" fmla="*/ 4 h 40"/>
                    <a:gd name="T22" fmla="*/ 12 w 16"/>
                    <a:gd name="T23" fmla="*/ 0 h 40"/>
                    <a:gd name="T24" fmla="*/ 11 w 16"/>
                    <a:gd name="T25" fmla="*/ 32 h 40"/>
                    <a:gd name="T26" fmla="*/ 8 w 16"/>
                    <a:gd name="T27" fmla="*/ 36 h 40"/>
                    <a:gd name="T28" fmla="*/ 5 w 16"/>
                    <a:gd name="T29" fmla="*/ 32 h 40"/>
                    <a:gd name="T30" fmla="*/ 5 w 16"/>
                    <a:gd name="T31" fmla="*/ 16 h 40"/>
                    <a:gd name="T32" fmla="*/ 11 w 16"/>
                    <a:gd name="T33" fmla="*/ 16 h 40"/>
                    <a:gd name="T34" fmla="*/ 11 w 16"/>
                    <a:gd name="T35"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40">
                      <a:moveTo>
                        <a:pt x="12" y="0"/>
                      </a:moveTo>
                      <a:cubicBezTo>
                        <a:pt x="4" y="0"/>
                        <a:pt x="4" y="0"/>
                        <a:pt x="4" y="0"/>
                      </a:cubicBezTo>
                      <a:cubicBezTo>
                        <a:pt x="2" y="0"/>
                        <a:pt x="0" y="2"/>
                        <a:pt x="0" y="4"/>
                      </a:cubicBezTo>
                      <a:cubicBezTo>
                        <a:pt x="0" y="12"/>
                        <a:pt x="0" y="12"/>
                        <a:pt x="0" y="12"/>
                      </a:cubicBezTo>
                      <a:cubicBezTo>
                        <a:pt x="0" y="14"/>
                        <a:pt x="1" y="14"/>
                        <a:pt x="1" y="15"/>
                      </a:cubicBezTo>
                      <a:cubicBezTo>
                        <a:pt x="1" y="32"/>
                        <a:pt x="1" y="32"/>
                        <a:pt x="1" y="32"/>
                      </a:cubicBezTo>
                      <a:cubicBezTo>
                        <a:pt x="1" y="36"/>
                        <a:pt x="4" y="40"/>
                        <a:pt x="8" y="40"/>
                      </a:cubicBezTo>
                      <a:cubicBezTo>
                        <a:pt x="12" y="40"/>
                        <a:pt x="15" y="36"/>
                        <a:pt x="15" y="32"/>
                      </a:cubicBezTo>
                      <a:cubicBezTo>
                        <a:pt x="15" y="15"/>
                        <a:pt x="15" y="15"/>
                        <a:pt x="15" y="15"/>
                      </a:cubicBezTo>
                      <a:cubicBezTo>
                        <a:pt x="16" y="14"/>
                        <a:pt x="16" y="14"/>
                        <a:pt x="16" y="12"/>
                      </a:cubicBezTo>
                      <a:cubicBezTo>
                        <a:pt x="16" y="4"/>
                        <a:pt x="16" y="4"/>
                        <a:pt x="16" y="4"/>
                      </a:cubicBezTo>
                      <a:cubicBezTo>
                        <a:pt x="16" y="2"/>
                        <a:pt x="14" y="0"/>
                        <a:pt x="12" y="0"/>
                      </a:cubicBezTo>
                      <a:close/>
                      <a:moveTo>
                        <a:pt x="11" y="32"/>
                      </a:moveTo>
                      <a:cubicBezTo>
                        <a:pt x="11" y="34"/>
                        <a:pt x="10" y="36"/>
                        <a:pt x="8" y="36"/>
                      </a:cubicBezTo>
                      <a:cubicBezTo>
                        <a:pt x="6" y="36"/>
                        <a:pt x="5" y="34"/>
                        <a:pt x="5" y="32"/>
                      </a:cubicBezTo>
                      <a:cubicBezTo>
                        <a:pt x="5" y="16"/>
                        <a:pt x="5" y="16"/>
                        <a:pt x="5" y="16"/>
                      </a:cubicBezTo>
                      <a:cubicBezTo>
                        <a:pt x="11" y="16"/>
                        <a:pt x="11" y="16"/>
                        <a:pt x="11" y="16"/>
                      </a:cubicBezTo>
                      <a:lnTo>
                        <a:pt x="11" y="3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4"/>
                <p:cNvSpPr>
                  <a:spLocks noEditPoints="1"/>
                </p:cNvSpPr>
                <p:nvPr/>
              </p:nvSpPr>
              <p:spPr bwMode="auto">
                <a:xfrm>
                  <a:off x="3487738" y="-1739900"/>
                  <a:ext cx="222250" cy="101600"/>
                </a:xfrm>
                <a:custGeom>
                  <a:avLst/>
                  <a:gdLst>
                    <a:gd name="T0" fmla="*/ 4 w 117"/>
                    <a:gd name="T1" fmla="*/ 15 h 54"/>
                    <a:gd name="T2" fmla="*/ 52 w 117"/>
                    <a:gd name="T3" fmla="*/ 51 h 54"/>
                    <a:gd name="T4" fmla="*/ 66 w 117"/>
                    <a:gd name="T5" fmla="*/ 51 h 54"/>
                    <a:gd name="T6" fmla="*/ 114 w 117"/>
                    <a:gd name="T7" fmla="*/ 15 h 54"/>
                    <a:gd name="T8" fmla="*/ 117 w 117"/>
                    <a:gd name="T9" fmla="*/ 8 h 54"/>
                    <a:gd name="T10" fmla="*/ 109 w 117"/>
                    <a:gd name="T11" fmla="*/ 0 h 54"/>
                    <a:gd name="T12" fmla="*/ 8 w 117"/>
                    <a:gd name="T13" fmla="*/ 0 h 54"/>
                    <a:gd name="T14" fmla="*/ 0 w 117"/>
                    <a:gd name="T15" fmla="*/ 8 h 54"/>
                    <a:gd name="T16" fmla="*/ 4 w 117"/>
                    <a:gd name="T17" fmla="*/ 15 h 54"/>
                    <a:gd name="T18" fmla="*/ 59 w 117"/>
                    <a:gd name="T19" fmla="*/ 27 h 54"/>
                    <a:gd name="T20" fmla="*/ 66 w 117"/>
                    <a:gd name="T21" fmla="*/ 34 h 54"/>
                    <a:gd name="T22" fmla="*/ 59 w 117"/>
                    <a:gd name="T23" fmla="*/ 42 h 54"/>
                    <a:gd name="T24" fmla="*/ 51 w 117"/>
                    <a:gd name="T25" fmla="*/ 34 h 54"/>
                    <a:gd name="T26" fmla="*/ 59 w 117"/>
                    <a:gd name="T27"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54">
                      <a:moveTo>
                        <a:pt x="4" y="15"/>
                      </a:moveTo>
                      <a:cubicBezTo>
                        <a:pt x="52" y="51"/>
                        <a:pt x="52" y="51"/>
                        <a:pt x="52" y="51"/>
                      </a:cubicBezTo>
                      <a:cubicBezTo>
                        <a:pt x="56" y="54"/>
                        <a:pt x="62" y="54"/>
                        <a:pt x="66" y="51"/>
                      </a:cubicBezTo>
                      <a:cubicBezTo>
                        <a:pt x="114" y="15"/>
                        <a:pt x="114" y="15"/>
                        <a:pt x="114" y="15"/>
                      </a:cubicBezTo>
                      <a:cubicBezTo>
                        <a:pt x="116" y="13"/>
                        <a:pt x="117" y="11"/>
                        <a:pt x="117" y="8"/>
                      </a:cubicBezTo>
                      <a:cubicBezTo>
                        <a:pt x="117" y="4"/>
                        <a:pt x="114" y="0"/>
                        <a:pt x="109" y="0"/>
                      </a:cubicBezTo>
                      <a:cubicBezTo>
                        <a:pt x="8" y="0"/>
                        <a:pt x="8" y="0"/>
                        <a:pt x="8" y="0"/>
                      </a:cubicBezTo>
                      <a:cubicBezTo>
                        <a:pt x="4" y="0"/>
                        <a:pt x="0" y="4"/>
                        <a:pt x="0" y="8"/>
                      </a:cubicBezTo>
                      <a:cubicBezTo>
                        <a:pt x="0" y="11"/>
                        <a:pt x="2" y="13"/>
                        <a:pt x="4" y="15"/>
                      </a:cubicBezTo>
                      <a:close/>
                      <a:moveTo>
                        <a:pt x="59" y="27"/>
                      </a:moveTo>
                      <a:cubicBezTo>
                        <a:pt x="63" y="27"/>
                        <a:pt x="66" y="30"/>
                        <a:pt x="66" y="34"/>
                      </a:cubicBezTo>
                      <a:cubicBezTo>
                        <a:pt x="66" y="39"/>
                        <a:pt x="63" y="42"/>
                        <a:pt x="59" y="42"/>
                      </a:cubicBezTo>
                      <a:cubicBezTo>
                        <a:pt x="55" y="42"/>
                        <a:pt x="51" y="39"/>
                        <a:pt x="51" y="34"/>
                      </a:cubicBezTo>
                      <a:cubicBezTo>
                        <a:pt x="51" y="30"/>
                        <a:pt x="55" y="27"/>
                        <a:pt x="59"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5"/>
                <p:cNvSpPr>
                  <a:spLocks noEditPoints="1"/>
                </p:cNvSpPr>
                <p:nvPr/>
              </p:nvSpPr>
              <p:spPr bwMode="auto">
                <a:xfrm>
                  <a:off x="2619375" y="-2841625"/>
                  <a:ext cx="1349376" cy="1257300"/>
                </a:xfrm>
                <a:custGeom>
                  <a:avLst/>
                  <a:gdLst>
                    <a:gd name="T0" fmla="*/ 712 w 712"/>
                    <a:gd name="T1" fmla="*/ 662 h 662"/>
                    <a:gd name="T2" fmla="*/ 513 w 712"/>
                    <a:gd name="T3" fmla="*/ 428 h 662"/>
                    <a:gd name="T4" fmla="*/ 495 w 712"/>
                    <a:gd name="T5" fmla="*/ 454 h 662"/>
                    <a:gd name="T6" fmla="*/ 521 w 712"/>
                    <a:gd name="T7" fmla="*/ 387 h 662"/>
                    <a:gd name="T8" fmla="*/ 462 w 712"/>
                    <a:gd name="T9" fmla="*/ 345 h 662"/>
                    <a:gd name="T10" fmla="*/ 486 w 712"/>
                    <a:gd name="T11" fmla="*/ 274 h 662"/>
                    <a:gd name="T12" fmla="*/ 514 w 712"/>
                    <a:gd name="T13" fmla="*/ 180 h 662"/>
                    <a:gd name="T14" fmla="*/ 499 w 712"/>
                    <a:gd name="T15" fmla="*/ 157 h 662"/>
                    <a:gd name="T16" fmla="*/ 480 w 712"/>
                    <a:gd name="T17" fmla="*/ 71 h 662"/>
                    <a:gd name="T18" fmla="*/ 457 w 712"/>
                    <a:gd name="T19" fmla="*/ 38 h 662"/>
                    <a:gd name="T20" fmla="*/ 256 w 712"/>
                    <a:gd name="T21" fmla="*/ 38 h 662"/>
                    <a:gd name="T22" fmla="*/ 232 w 712"/>
                    <a:gd name="T23" fmla="*/ 71 h 662"/>
                    <a:gd name="T24" fmla="*/ 213 w 712"/>
                    <a:gd name="T25" fmla="*/ 157 h 662"/>
                    <a:gd name="T26" fmla="*/ 198 w 712"/>
                    <a:gd name="T27" fmla="*/ 180 h 662"/>
                    <a:gd name="T28" fmla="*/ 226 w 712"/>
                    <a:gd name="T29" fmla="*/ 274 h 662"/>
                    <a:gd name="T30" fmla="*/ 251 w 712"/>
                    <a:gd name="T31" fmla="*/ 345 h 662"/>
                    <a:gd name="T32" fmla="*/ 191 w 712"/>
                    <a:gd name="T33" fmla="*/ 387 h 662"/>
                    <a:gd name="T34" fmla="*/ 218 w 712"/>
                    <a:gd name="T35" fmla="*/ 454 h 662"/>
                    <a:gd name="T36" fmla="*/ 199 w 712"/>
                    <a:gd name="T37" fmla="*/ 428 h 662"/>
                    <a:gd name="T38" fmla="*/ 0 w 712"/>
                    <a:gd name="T39" fmla="*/ 662 h 662"/>
                    <a:gd name="T40" fmla="*/ 345 w 712"/>
                    <a:gd name="T41" fmla="*/ 529 h 662"/>
                    <a:gd name="T42" fmla="*/ 356 w 712"/>
                    <a:gd name="T43" fmla="*/ 385 h 662"/>
                    <a:gd name="T44" fmla="*/ 356 w 712"/>
                    <a:gd name="T45" fmla="*/ 385 h 662"/>
                    <a:gd name="T46" fmla="*/ 367 w 712"/>
                    <a:gd name="T47" fmla="*/ 529 h 662"/>
                    <a:gd name="T48" fmla="*/ 466 w 712"/>
                    <a:gd name="T49" fmla="*/ 574 h 662"/>
                    <a:gd name="T50" fmla="*/ 581 w 712"/>
                    <a:gd name="T51" fmla="*/ 588 h 662"/>
                    <a:gd name="T52" fmla="*/ 527 w 712"/>
                    <a:gd name="T53" fmla="*/ 636 h 662"/>
                    <a:gd name="T54" fmla="*/ 506 w 712"/>
                    <a:gd name="T55" fmla="*/ 636 h 662"/>
                    <a:gd name="T56" fmla="*/ 452 w 712"/>
                    <a:gd name="T57" fmla="*/ 588 h 662"/>
                    <a:gd name="T58" fmla="*/ 356 w 712"/>
                    <a:gd name="T59" fmla="*/ 375 h 662"/>
                    <a:gd name="T60" fmla="*/ 238 w 712"/>
                    <a:gd name="T61" fmla="*/ 261 h 662"/>
                    <a:gd name="T62" fmla="*/ 233 w 712"/>
                    <a:gd name="T63" fmla="*/ 261 h 662"/>
                    <a:gd name="T64" fmla="*/ 220 w 712"/>
                    <a:gd name="T65" fmla="*/ 256 h 662"/>
                    <a:gd name="T66" fmla="*/ 211 w 712"/>
                    <a:gd name="T67" fmla="*/ 169 h 662"/>
                    <a:gd name="T68" fmla="*/ 228 w 712"/>
                    <a:gd name="T69" fmla="*/ 169 h 662"/>
                    <a:gd name="T70" fmla="*/ 237 w 712"/>
                    <a:gd name="T71" fmla="*/ 165 h 662"/>
                    <a:gd name="T72" fmla="*/ 238 w 712"/>
                    <a:gd name="T73" fmla="*/ 166 h 662"/>
                    <a:gd name="T74" fmla="*/ 254 w 712"/>
                    <a:gd name="T75" fmla="*/ 186 h 662"/>
                    <a:gd name="T76" fmla="*/ 241 w 712"/>
                    <a:gd name="T77" fmla="*/ 93 h 662"/>
                    <a:gd name="T78" fmla="*/ 263 w 712"/>
                    <a:gd name="T79" fmla="*/ 45 h 662"/>
                    <a:gd name="T80" fmla="*/ 449 w 712"/>
                    <a:gd name="T81" fmla="*/ 45 h 662"/>
                    <a:gd name="T82" fmla="*/ 471 w 712"/>
                    <a:gd name="T83" fmla="*/ 93 h 662"/>
                    <a:gd name="T84" fmla="*/ 458 w 712"/>
                    <a:gd name="T85" fmla="*/ 186 h 662"/>
                    <a:gd name="T86" fmla="*/ 475 w 712"/>
                    <a:gd name="T87" fmla="*/ 166 h 662"/>
                    <a:gd name="T88" fmla="*/ 476 w 712"/>
                    <a:gd name="T89" fmla="*/ 165 h 662"/>
                    <a:gd name="T90" fmla="*/ 484 w 712"/>
                    <a:gd name="T91" fmla="*/ 169 h 662"/>
                    <a:gd name="T92" fmla="*/ 501 w 712"/>
                    <a:gd name="T93" fmla="*/ 169 h 662"/>
                    <a:gd name="T94" fmla="*/ 492 w 712"/>
                    <a:gd name="T95" fmla="*/ 256 h 662"/>
                    <a:gd name="T96" fmla="*/ 480 w 712"/>
                    <a:gd name="T97" fmla="*/ 261 h 662"/>
                    <a:gd name="T98" fmla="*/ 472 w 712"/>
                    <a:gd name="T99" fmla="*/ 265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2" h="662">
                      <a:moveTo>
                        <a:pt x="367" y="662"/>
                      </a:moveTo>
                      <a:cubicBezTo>
                        <a:pt x="712" y="662"/>
                        <a:pt x="712" y="662"/>
                        <a:pt x="712" y="662"/>
                      </a:cubicBezTo>
                      <a:cubicBezTo>
                        <a:pt x="712" y="482"/>
                        <a:pt x="665" y="423"/>
                        <a:pt x="527" y="388"/>
                      </a:cubicBezTo>
                      <a:cubicBezTo>
                        <a:pt x="523" y="404"/>
                        <a:pt x="518" y="417"/>
                        <a:pt x="513" y="428"/>
                      </a:cubicBezTo>
                      <a:cubicBezTo>
                        <a:pt x="509" y="437"/>
                        <a:pt x="504" y="446"/>
                        <a:pt x="501" y="456"/>
                      </a:cubicBezTo>
                      <a:cubicBezTo>
                        <a:pt x="495" y="454"/>
                        <a:pt x="495" y="454"/>
                        <a:pt x="495" y="454"/>
                      </a:cubicBezTo>
                      <a:cubicBezTo>
                        <a:pt x="496" y="450"/>
                        <a:pt x="498" y="445"/>
                        <a:pt x="500" y="441"/>
                      </a:cubicBezTo>
                      <a:cubicBezTo>
                        <a:pt x="509" y="423"/>
                        <a:pt x="517" y="406"/>
                        <a:pt x="521" y="387"/>
                      </a:cubicBezTo>
                      <a:cubicBezTo>
                        <a:pt x="521" y="382"/>
                        <a:pt x="523" y="377"/>
                        <a:pt x="519" y="375"/>
                      </a:cubicBezTo>
                      <a:cubicBezTo>
                        <a:pt x="496" y="365"/>
                        <a:pt x="479" y="357"/>
                        <a:pt x="462" y="345"/>
                      </a:cubicBezTo>
                      <a:cubicBezTo>
                        <a:pt x="473" y="329"/>
                        <a:pt x="481" y="306"/>
                        <a:pt x="482" y="273"/>
                      </a:cubicBezTo>
                      <a:cubicBezTo>
                        <a:pt x="483" y="273"/>
                        <a:pt x="485" y="274"/>
                        <a:pt x="486" y="274"/>
                      </a:cubicBezTo>
                      <a:cubicBezTo>
                        <a:pt x="495" y="274"/>
                        <a:pt x="500" y="268"/>
                        <a:pt x="502" y="258"/>
                      </a:cubicBezTo>
                      <a:cubicBezTo>
                        <a:pt x="514" y="180"/>
                        <a:pt x="514" y="180"/>
                        <a:pt x="514" y="180"/>
                      </a:cubicBezTo>
                      <a:cubicBezTo>
                        <a:pt x="515" y="173"/>
                        <a:pt x="513" y="167"/>
                        <a:pt x="509" y="163"/>
                      </a:cubicBezTo>
                      <a:cubicBezTo>
                        <a:pt x="506" y="160"/>
                        <a:pt x="503" y="158"/>
                        <a:pt x="499" y="157"/>
                      </a:cubicBezTo>
                      <a:cubicBezTo>
                        <a:pt x="500" y="157"/>
                        <a:pt x="501" y="156"/>
                        <a:pt x="501" y="156"/>
                      </a:cubicBezTo>
                      <a:cubicBezTo>
                        <a:pt x="505" y="125"/>
                        <a:pt x="510" y="93"/>
                        <a:pt x="480" y="71"/>
                      </a:cubicBezTo>
                      <a:cubicBezTo>
                        <a:pt x="478" y="70"/>
                        <a:pt x="477" y="70"/>
                        <a:pt x="476" y="70"/>
                      </a:cubicBezTo>
                      <a:cubicBezTo>
                        <a:pt x="471" y="58"/>
                        <a:pt x="465" y="47"/>
                        <a:pt x="457" y="38"/>
                      </a:cubicBezTo>
                      <a:cubicBezTo>
                        <a:pt x="434" y="13"/>
                        <a:pt x="400" y="0"/>
                        <a:pt x="356" y="0"/>
                      </a:cubicBezTo>
                      <a:cubicBezTo>
                        <a:pt x="312" y="0"/>
                        <a:pt x="278" y="13"/>
                        <a:pt x="256" y="38"/>
                      </a:cubicBezTo>
                      <a:cubicBezTo>
                        <a:pt x="248" y="47"/>
                        <a:pt x="241" y="58"/>
                        <a:pt x="236" y="70"/>
                      </a:cubicBezTo>
                      <a:cubicBezTo>
                        <a:pt x="235" y="70"/>
                        <a:pt x="234" y="70"/>
                        <a:pt x="232" y="71"/>
                      </a:cubicBezTo>
                      <a:cubicBezTo>
                        <a:pt x="202" y="93"/>
                        <a:pt x="207" y="125"/>
                        <a:pt x="211" y="156"/>
                      </a:cubicBezTo>
                      <a:cubicBezTo>
                        <a:pt x="212" y="156"/>
                        <a:pt x="212" y="157"/>
                        <a:pt x="213" y="157"/>
                      </a:cubicBezTo>
                      <a:cubicBezTo>
                        <a:pt x="209" y="158"/>
                        <a:pt x="206" y="160"/>
                        <a:pt x="203" y="163"/>
                      </a:cubicBezTo>
                      <a:cubicBezTo>
                        <a:pt x="199" y="167"/>
                        <a:pt x="198" y="173"/>
                        <a:pt x="198" y="180"/>
                      </a:cubicBezTo>
                      <a:cubicBezTo>
                        <a:pt x="211" y="258"/>
                        <a:pt x="211" y="258"/>
                        <a:pt x="211" y="258"/>
                      </a:cubicBezTo>
                      <a:cubicBezTo>
                        <a:pt x="212" y="268"/>
                        <a:pt x="218" y="274"/>
                        <a:pt x="226" y="274"/>
                      </a:cubicBezTo>
                      <a:cubicBezTo>
                        <a:pt x="227" y="274"/>
                        <a:pt x="229" y="273"/>
                        <a:pt x="231" y="273"/>
                      </a:cubicBezTo>
                      <a:cubicBezTo>
                        <a:pt x="232" y="306"/>
                        <a:pt x="239" y="329"/>
                        <a:pt x="251" y="345"/>
                      </a:cubicBezTo>
                      <a:cubicBezTo>
                        <a:pt x="233" y="357"/>
                        <a:pt x="216" y="365"/>
                        <a:pt x="193" y="375"/>
                      </a:cubicBezTo>
                      <a:cubicBezTo>
                        <a:pt x="189" y="377"/>
                        <a:pt x="191" y="382"/>
                        <a:pt x="191" y="387"/>
                      </a:cubicBezTo>
                      <a:cubicBezTo>
                        <a:pt x="196" y="406"/>
                        <a:pt x="204" y="423"/>
                        <a:pt x="212" y="441"/>
                      </a:cubicBezTo>
                      <a:cubicBezTo>
                        <a:pt x="214" y="445"/>
                        <a:pt x="216" y="450"/>
                        <a:pt x="218" y="454"/>
                      </a:cubicBezTo>
                      <a:cubicBezTo>
                        <a:pt x="212" y="456"/>
                        <a:pt x="212" y="456"/>
                        <a:pt x="212" y="456"/>
                      </a:cubicBezTo>
                      <a:cubicBezTo>
                        <a:pt x="209" y="446"/>
                        <a:pt x="204" y="437"/>
                        <a:pt x="199" y="428"/>
                      </a:cubicBezTo>
                      <a:cubicBezTo>
                        <a:pt x="194" y="417"/>
                        <a:pt x="189" y="404"/>
                        <a:pt x="185" y="388"/>
                      </a:cubicBezTo>
                      <a:cubicBezTo>
                        <a:pt x="48" y="423"/>
                        <a:pt x="0" y="482"/>
                        <a:pt x="0" y="662"/>
                      </a:cubicBezTo>
                      <a:cubicBezTo>
                        <a:pt x="345" y="662"/>
                        <a:pt x="345" y="662"/>
                        <a:pt x="345" y="662"/>
                      </a:cubicBezTo>
                      <a:cubicBezTo>
                        <a:pt x="345" y="529"/>
                        <a:pt x="345" y="529"/>
                        <a:pt x="345" y="529"/>
                      </a:cubicBezTo>
                      <a:cubicBezTo>
                        <a:pt x="346" y="496"/>
                        <a:pt x="318" y="442"/>
                        <a:pt x="266" y="361"/>
                      </a:cubicBezTo>
                      <a:cubicBezTo>
                        <a:pt x="290" y="380"/>
                        <a:pt x="323" y="384"/>
                        <a:pt x="356" y="385"/>
                      </a:cubicBezTo>
                      <a:cubicBezTo>
                        <a:pt x="356" y="385"/>
                        <a:pt x="356" y="385"/>
                        <a:pt x="356" y="385"/>
                      </a:cubicBezTo>
                      <a:cubicBezTo>
                        <a:pt x="356" y="385"/>
                        <a:pt x="356" y="385"/>
                        <a:pt x="356" y="385"/>
                      </a:cubicBezTo>
                      <a:cubicBezTo>
                        <a:pt x="389" y="384"/>
                        <a:pt x="422" y="380"/>
                        <a:pt x="446" y="362"/>
                      </a:cubicBezTo>
                      <a:cubicBezTo>
                        <a:pt x="395" y="442"/>
                        <a:pt x="366" y="496"/>
                        <a:pt x="367" y="529"/>
                      </a:cubicBezTo>
                      <a:lnTo>
                        <a:pt x="367" y="662"/>
                      </a:lnTo>
                      <a:close/>
                      <a:moveTo>
                        <a:pt x="466" y="574"/>
                      </a:moveTo>
                      <a:cubicBezTo>
                        <a:pt x="567" y="574"/>
                        <a:pt x="567" y="574"/>
                        <a:pt x="567" y="574"/>
                      </a:cubicBezTo>
                      <a:cubicBezTo>
                        <a:pt x="575" y="574"/>
                        <a:pt x="581" y="581"/>
                        <a:pt x="581" y="588"/>
                      </a:cubicBezTo>
                      <a:cubicBezTo>
                        <a:pt x="581" y="593"/>
                        <a:pt x="579" y="597"/>
                        <a:pt x="576" y="600"/>
                      </a:cubicBezTo>
                      <a:cubicBezTo>
                        <a:pt x="527" y="636"/>
                        <a:pt x="527" y="636"/>
                        <a:pt x="527" y="636"/>
                      </a:cubicBezTo>
                      <a:cubicBezTo>
                        <a:pt x="524" y="638"/>
                        <a:pt x="521" y="639"/>
                        <a:pt x="517" y="639"/>
                      </a:cubicBezTo>
                      <a:cubicBezTo>
                        <a:pt x="513" y="639"/>
                        <a:pt x="509" y="638"/>
                        <a:pt x="506" y="636"/>
                      </a:cubicBezTo>
                      <a:cubicBezTo>
                        <a:pt x="458" y="600"/>
                        <a:pt x="458" y="600"/>
                        <a:pt x="458" y="600"/>
                      </a:cubicBezTo>
                      <a:cubicBezTo>
                        <a:pt x="454" y="597"/>
                        <a:pt x="452" y="593"/>
                        <a:pt x="452" y="588"/>
                      </a:cubicBezTo>
                      <a:cubicBezTo>
                        <a:pt x="452" y="581"/>
                        <a:pt x="459" y="574"/>
                        <a:pt x="466" y="574"/>
                      </a:cubicBezTo>
                      <a:close/>
                      <a:moveTo>
                        <a:pt x="356" y="375"/>
                      </a:moveTo>
                      <a:cubicBezTo>
                        <a:pt x="281" y="372"/>
                        <a:pt x="241" y="354"/>
                        <a:pt x="241" y="265"/>
                      </a:cubicBezTo>
                      <a:cubicBezTo>
                        <a:pt x="241" y="263"/>
                        <a:pt x="240" y="261"/>
                        <a:pt x="238" y="261"/>
                      </a:cubicBezTo>
                      <a:cubicBezTo>
                        <a:pt x="237" y="260"/>
                        <a:pt x="236" y="260"/>
                        <a:pt x="236" y="260"/>
                      </a:cubicBezTo>
                      <a:cubicBezTo>
                        <a:pt x="235" y="260"/>
                        <a:pt x="234" y="260"/>
                        <a:pt x="233" y="261"/>
                      </a:cubicBezTo>
                      <a:cubicBezTo>
                        <a:pt x="231" y="263"/>
                        <a:pt x="228" y="264"/>
                        <a:pt x="226" y="264"/>
                      </a:cubicBezTo>
                      <a:cubicBezTo>
                        <a:pt x="225" y="264"/>
                        <a:pt x="221" y="264"/>
                        <a:pt x="220" y="256"/>
                      </a:cubicBezTo>
                      <a:cubicBezTo>
                        <a:pt x="208" y="179"/>
                        <a:pt x="208" y="179"/>
                        <a:pt x="208" y="179"/>
                      </a:cubicBezTo>
                      <a:cubicBezTo>
                        <a:pt x="208" y="175"/>
                        <a:pt x="209" y="172"/>
                        <a:pt x="211" y="169"/>
                      </a:cubicBezTo>
                      <a:cubicBezTo>
                        <a:pt x="213" y="167"/>
                        <a:pt x="217" y="165"/>
                        <a:pt x="220" y="165"/>
                      </a:cubicBezTo>
                      <a:cubicBezTo>
                        <a:pt x="223" y="165"/>
                        <a:pt x="226" y="167"/>
                        <a:pt x="228" y="169"/>
                      </a:cubicBezTo>
                      <a:cubicBezTo>
                        <a:pt x="229" y="170"/>
                        <a:pt x="232" y="171"/>
                        <a:pt x="234" y="170"/>
                      </a:cubicBezTo>
                      <a:cubicBezTo>
                        <a:pt x="236" y="169"/>
                        <a:pt x="237" y="167"/>
                        <a:pt x="237" y="165"/>
                      </a:cubicBezTo>
                      <a:cubicBezTo>
                        <a:pt x="237" y="164"/>
                        <a:pt x="237" y="163"/>
                        <a:pt x="236" y="163"/>
                      </a:cubicBezTo>
                      <a:cubicBezTo>
                        <a:pt x="237" y="164"/>
                        <a:pt x="237" y="165"/>
                        <a:pt x="238" y="166"/>
                      </a:cubicBezTo>
                      <a:cubicBezTo>
                        <a:pt x="238" y="186"/>
                        <a:pt x="238" y="186"/>
                        <a:pt x="238" y="186"/>
                      </a:cubicBezTo>
                      <a:cubicBezTo>
                        <a:pt x="254" y="186"/>
                        <a:pt x="254" y="186"/>
                        <a:pt x="254" y="186"/>
                      </a:cubicBezTo>
                      <a:cubicBezTo>
                        <a:pt x="254" y="158"/>
                        <a:pt x="266" y="117"/>
                        <a:pt x="246" y="106"/>
                      </a:cubicBezTo>
                      <a:cubicBezTo>
                        <a:pt x="241" y="102"/>
                        <a:pt x="240" y="99"/>
                        <a:pt x="241" y="93"/>
                      </a:cubicBezTo>
                      <a:cubicBezTo>
                        <a:pt x="240" y="95"/>
                        <a:pt x="239" y="97"/>
                        <a:pt x="238" y="99"/>
                      </a:cubicBezTo>
                      <a:cubicBezTo>
                        <a:pt x="242" y="77"/>
                        <a:pt x="251" y="59"/>
                        <a:pt x="263" y="45"/>
                      </a:cubicBezTo>
                      <a:cubicBezTo>
                        <a:pt x="284" y="21"/>
                        <a:pt x="315" y="10"/>
                        <a:pt x="356" y="10"/>
                      </a:cubicBezTo>
                      <a:cubicBezTo>
                        <a:pt x="397" y="10"/>
                        <a:pt x="428" y="21"/>
                        <a:pt x="449" y="45"/>
                      </a:cubicBezTo>
                      <a:cubicBezTo>
                        <a:pt x="462" y="59"/>
                        <a:pt x="470" y="77"/>
                        <a:pt x="474" y="100"/>
                      </a:cubicBezTo>
                      <a:cubicBezTo>
                        <a:pt x="473" y="97"/>
                        <a:pt x="472" y="95"/>
                        <a:pt x="471" y="93"/>
                      </a:cubicBezTo>
                      <a:cubicBezTo>
                        <a:pt x="472" y="99"/>
                        <a:pt x="471" y="102"/>
                        <a:pt x="466" y="106"/>
                      </a:cubicBezTo>
                      <a:cubicBezTo>
                        <a:pt x="447" y="117"/>
                        <a:pt x="458" y="158"/>
                        <a:pt x="458" y="186"/>
                      </a:cubicBezTo>
                      <a:cubicBezTo>
                        <a:pt x="474" y="186"/>
                        <a:pt x="474" y="186"/>
                        <a:pt x="474" y="186"/>
                      </a:cubicBezTo>
                      <a:cubicBezTo>
                        <a:pt x="475" y="166"/>
                        <a:pt x="475" y="166"/>
                        <a:pt x="475" y="166"/>
                      </a:cubicBezTo>
                      <a:cubicBezTo>
                        <a:pt x="475" y="164"/>
                        <a:pt x="476" y="163"/>
                        <a:pt x="476" y="162"/>
                      </a:cubicBezTo>
                      <a:cubicBezTo>
                        <a:pt x="476" y="163"/>
                        <a:pt x="476" y="164"/>
                        <a:pt x="476" y="165"/>
                      </a:cubicBezTo>
                      <a:cubicBezTo>
                        <a:pt x="475" y="167"/>
                        <a:pt x="477" y="169"/>
                        <a:pt x="479" y="170"/>
                      </a:cubicBezTo>
                      <a:cubicBezTo>
                        <a:pt x="481" y="171"/>
                        <a:pt x="483" y="170"/>
                        <a:pt x="484" y="169"/>
                      </a:cubicBezTo>
                      <a:cubicBezTo>
                        <a:pt x="486" y="167"/>
                        <a:pt x="489" y="165"/>
                        <a:pt x="492" y="165"/>
                      </a:cubicBezTo>
                      <a:cubicBezTo>
                        <a:pt x="496" y="165"/>
                        <a:pt x="499" y="167"/>
                        <a:pt x="501" y="169"/>
                      </a:cubicBezTo>
                      <a:cubicBezTo>
                        <a:pt x="504" y="172"/>
                        <a:pt x="505" y="175"/>
                        <a:pt x="504" y="178"/>
                      </a:cubicBezTo>
                      <a:cubicBezTo>
                        <a:pt x="492" y="256"/>
                        <a:pt x="492" y="256"/>
                        <a:pt x="492" y="256"/>
                      </a:cubicBezTo>
                      <a:cubicBezTo>
                        <a:pt x="491" y="264"/>
                        <a:pt x="488" y="264"/>
                        <a:pt x="486" y="264"/>
                      </a:cubicBezTo>
                      <a:cubicBezTo>
                        <a:pt x="484" y="264"/>
                        <a:pt x="482" y="263"/>
                        <a:pt x="480" y="261"/>
                      </a:cubicBezTo>
                      <a:cubicBezTo>
                        <a:pt x="478" y="260"/>
                        <a:pt x="476" y="260"/>
                        <a:pt x="474" y="261"/>
                      </a:cubicBezTo>
                      <a:cubicBezTo>
                        <a:pt x="473" y="261"/>
                        <a:pt x="472" y="263"/>
                        <a:pt x="472" y="265"/>
                      </a:cubicBezTo>
                      <a:cubicBezTo>
                        <a:pt x="472" y="354"/>
                        <a:pt x="431" y="372"/>
                        <a:pt x="356" y="37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grpSp>
      <p:grpSp>
        <p:nvGrpSpPr>
          <p:cNvPr id="43" name="Group 42"/>
          <p:cNvGrpSpPr/>
          <p:nvPr/>
        </p:nvGrpSpPr>
        <p:grpSpPr>
          <a:xfrm>
            <a:off x="2555517" y="260069"/>
            <a:ext cx="4191610" cy="4845011"/>
            <a:chOff x="2555517" y="260069"/>
            <a:chExt cx="4191610" cy="4845011"/>
          </a:xfrm>
        </p:grpSpPr>
        <p:grpSp>
          <p:nvGrpSpPr>
            <p:cNvPr id="97" name="Group 96"/>
            <p:cNvGrpSpPr/>
            <p:nvPr/>
          </p:nvGrpSpPr>
          <p:grpSpPr>
            <a:xfrm>
              <a:off x="2555517" y="4329395"/>
              <a:ext cx="1193308" cy="775685"/>
              <a:chOff x="2640041" y="4367815"/>
              <a:chExt cx="1193308" cy="775685"/>
            </a:xfrm>
          </p:grpSpPr>
          <p:sp>
            <p:nvSpPr>
              <p:cNvPr id="99" name="Text Box 76"/>
              <p:cNvSpPr txBox="1">
                <a:spLocks noChangeArrowheads="1"/>
              </p:cNvSpPr>
              <p:nvPr/>
            </p:nvSpPr>
            <p:spPr bwMode="auto">
              <a:xfrm>
                <a:off x="2640041" y="4897279"/>
                <a:ext cx="1193308" cy="246221"/>
              </a:xfrm>
              <a:prstGeom prst="rect">
                <a:avLst/>
              </a:prstGeom>
              <a:noFill/>
              <a:ln w="9525" algn="ctr">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lgn="ctr">
                  <a:buSzPct val="85000"/>
                </a:pPr>
                <a:r>
                  <a:rPr lang="en-US" sz="1000" dirty="0">
                    <a:solidFill>
                      <a:schemeClr val="accent6"/>
                    </a:solidFill>
                    <a:latin typeface="Arial" panose="020B0604020202020204" pitchFamily="34" charset="0"/>
                  </a:rPr>
                  <a:t>Vendors</a:t>
                </a:r>
              </a:p>
            </p:txBody>
          </p:sp>
          <p:grpSp>
            <p:nvGrpSpPr>
              <p:cNvPr id="87" name="Group 86"/>
              <p:cNvGrpSpPr/>
              <p:nvPr/>
            </p:nvGrpSpPr>
            <p:grpSpPr>
              <a:xfrm>
                <a:off x="2970101" y="4367815"/>
                <a:ext cx="545590" cy="553468"/>
                <a:chOff x="9324797" y="856212"/>
                <a:chExt cx="545590" cy="553468"/>
              </a:xfrm>
            </p:grpSpPr>
            <p:sp>
              <p:nvSpPr>
                <p:cNvPr id="9" name="Freeform 7"/>
                <p:cNvSpPr>
                  <a:spLocks noEditPoints="1"/>
                </p:cNvSpPr>
                <p:nvPr/>
              </p:nvSpPr>
              <p:spPr bwMode="auto">
                <a:xfrm>
                  <a:off x="9324797" y="856212"/>
                  <a:ext cx="545590" cy="553468"/>
                </a:xfrm>
                <a:custGeom>
                  <a:avLst/>
                  <a:gdLst>
                    <a:gd name="T0" fmla="*/ 482 w 717"/>
                    <a:gd name="T1" fmla="*/ 459 h 726"/>
                    <a:gd name="T2" fmla="*/ 447 w 717"/>
                    <a:gd name="T3" fmla="*/ 376 h 726"/>
                    <a:gd name="T4" fmla="*/ 468 w 717"/>
                    <a:gd name="T5" fmla="*/ 304 h 726"/>
                    <a:gd name="T6" fmla="*/ 486 w 717"/>
                    <a:gd name="T7" fmla="*/ 289 h 726"/>
                    <a:gd name="T8" fmla="*/ 503 w 717"/>
                    <a:gd name="T9" fmla="*/ 222 h 726"/>
                    <a:gd name="T10" fmla="*/ 489 w 717"/>
                    <a:gd name="T11" fmla="*/ 193 h 726"/>
                    <a:gd name="T12" fmla="*/ 226 w 717"/>
                    <a:gd name="T13" fmla="*/ 194 h 726"/>
                    <a:gd name="T14" fmla="*/ 224 w 717"/>
                    <a:gd name="T15" fmla="*/ 274 h 726"/>
                    <a:gd name="T16" fmla="*/ 250 w 717"/>
                    <a:gd name="T17" fmla="*/ 292 h 726"/>
                    <a:gd name="T18" fmla="*/ 257 w 717"/>
                    <a:gd name="T19" fmla="*/ 355 h 726"/>
                    <a:gd name="T20" fmla="*/ 271 w 717"/>
                    <a:gd name="T21" fmla="*/ 416 h 726"/>
                    <a:gd name="T22" fmla="*/ 55 w 717"/>
                    <a:gd name="T23" fmla="*/ 550 h 726"/>
                    <a:gd name="T24" fmla="*/ 5 w 717"/>
                    <a:gd name="T25" fmla="*/ 726 h 726"/>
                    <a:gd name="T26" fmla="*/ 717 w 717"/>
                    <a:gd name="T27" fmla="*/ 721 h 726"/>
                    <a:gd name="T28" fmla="*/ 473 w 717"/>
                    <a:gd name="T29" fmla="*/ 465 h 726"/>
                    <a:gd name="T30" fmla="*/ 416 w 717"/>
                    <a:gd name="T31" fmla="*/ 562 h 726"/>
                    <a:gd name="T32" fmla="*/ 443 w 717"/>
                    <a:gd name="T33" fmla="*/ 427 h 726"/>
                    <a:gd name="T34" fmla="*/ 358 w 717"/>
                    <a:gd name="T35" fmla="*/ 488 h 726"/>
                    <a:gd name="T36" fmla="*/ 281 w 717"/>
                    <a:gd name="T37" fmla="*/ 419 h 726"/>
                    <a:gd name="T38" fmla="*/ 298 w 717"/>
                    <a:gd name="T39" fmla="*/ 403 h 726"/>
                    <a:gd name="T40" fmla="*/ 358 w 717"/>
                    <a:gd name="T41" fmla="*/ 434 h 726"/>
                    <a:gd name="T42" fmla="*/ 414 w 717"/>
                    <a:gd name="T43" fmla="*/ 411 h 726"/>
                    <a:gd name="T44" fmla="*/ 437 w 717"/>
                    <a:gd name="T45" fmla="*/ 387 h 726"/>
                    <a:gd name="T46" fmla="*/ 358 w 717"/>
                    <a:gd name="T47" fmla="*/ 488 h 726"/>
                    <a:gd name="T48" fmla="*/ 261 w 717"/>
                    <a:gd name="T49" fmla="*/ 304 h 726"/>
                    <a:gd name="T50" fmla="*/ 258 w 717"/>
                    <a:gd name="T51" fmla="*/ 282 h 726"/>
                    <a:gd name="T52" fmla="*/ 239 w 717"/>
                    <a:gd name="T53" fmla="*/ 281 h 726"/>
                    <a:gd name="T54" fmla="*/ 226 w 717"/>
                    <a:gd name="T55" fmla="*/ 220 h 726"/>
                    <a:gd name="T56" fmla="*/ 239 w 717"/>
                    <a:gd name="T57" fmla="*/ 211 h 726"/>
                    <a:gd name="T58" fmla="*/ 266 w 717"/>
                    <a:gd name="T59" fmla="*/ 265 h 726"/>
                    <a:gd name="T60" fmla="*/ 297 w 717"/>
                    <a:gd name="T61" fmla="*/ 185 h 726"/>
                    <a:gd name="T62" fmla="*/ 417 w 717"/>
                    <a:gd name="T63" fmla="*/ 185 h 726"/>
                    <a:gd name="T64" fmla="*/ 458 w 717"/>
                    <a:gd name="T65" fmla="*/ 265 h 726"/>
                    <a:gd name="T66" fmla="*/ 467 w 717"/>
                    <a:gd name="T67" fmla="*/ 237 h 726"/>
                    <a:gd name="T68" fmla="*/ 486 w 717"/>
                    <a:gd name="T69" fmla="*/ 202 h 726"/>
                    <a:gd name="T70" fmla="*/ 493 w 717"/>
                    <a:gd name="T71" fmla="*/ 220 h 726"/>
                    <a:gd name="T72" fmla="*/ 480 w 717"/>
                    <a:gd name="T73" fmla="*/ 281 h 726"/>
                    <a:gd name="T74" fmla="*/ 461 w 717"/>
                    <a:gd name="T75" fmla="*/ 282 h 726"/>
                    <a:gd name="T76" fmla="*/ 458 w 717"/>
                    <a:gd name="T77" fmla="*/ 304 h 726"/>
                    <a:gd name="T78" fmla="*/ 413 w 717"/>
                    <a:gd name="T79" fmla="*/ 396 h 726"/>
                    <a:gd name="T80" fmla="*/ 359 w 717"/>
                    <a:gd name="T81" fmla="*/ 424 h 726"/>
                    <a:gd name="T82" fmla="*/ 305 w 717"/>
                    <a:gd name="T83" fmla="*/ 396 h 726"/>
                    <a:gd name="T84" fmla="*/ 273 w 717"/>
                    <a:gd name="T85" fmla="*/ 427 h 726"/>
                    <a:gd name="T86" fmla="*/ 302 w 717"/>
                    <a:gd name="T87" fmla="*/ 562 h 726"/>
                    <a:gd name="T88" fmla="*/ 245 w 717"/>
                    <a:gd name="T89" fmla="*/ 464 h 726"/>
                    <a:gd name="T90" fmla="*/ 10 w 717"/>
                    <a:gd name="T91" fmla="*/ 716 h 726"/>
                    <a:gd name="T92" fmla="*/ 237 w 717"/>
                    <a:gd name="T93" fmla="*/ 471 h 726"/>
                    <a:gd name="T94" fmla="*/ 304 w 717"/>
                    <a:gd name="T95" fmla="*/ 573 h 726"/>
                    <a:gd name="T96" fmla="*/ 350 w 717"/>
                    <a:gd name="T97" fmla="*/ 497 h 726"/>
                    <a:gd name="T98" fmla="*/ 358 w 717"/>
                    <a:gd name="T99" fmla="*/ 498 h 726"/>
                    <a:gd name="T100" fmla="*/ 358 w 717"/>
                    <a:gd name="T101" fmla="*/ 498 h 726"/>
                    <a:gd name="T102" fmla="*/ 368 w 717"/>
                    <a:gd name="T103" fmla="*/ 497 h 726"/>
                    <a:gd name="T104" fmla="*/ 413 w 717"/>
                    <a:gd name="T105" fmla="*/ 573 h 726"/>
                    <a:gd name="T106" fmla="*/ 481 w 717"/>
                    <a:gd name="T107" fmla="*/ 471 h 726"/>
                    <a:gd name="T108" fmla="*/ 707 w 717"/>
                    <a:gd name="T109" fmla="*/ 71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7" h="726">
                      <a:moveTo>
                        <a:pt x="662" y="550"/>
                      </a:moveTo>
                      <a:cubicBezTo>
                        <a:pt x="624" y="508"/>
                        <a:pt x="565" y="478"/>
                        <a:pt x="482" y="459"/>
                      </a:cubicBezTo>
                      <a:cubicBezTo>
                        <a:pt x="471" y="442"/>
                        <a:pt x="459" y="428"/>
                        <a:pt x="447" y="416"/>
                      </a:cubicBezTo>
                      <a:cubicBezTo>
                        <a:pt x="447" y="376"/>
                        <a:pt x="447" y="376"/>
                        <a:pt x="447" y="376"/>
                      </a:cubicBezTo>
                      <a:cubicBezTo>
                        <a:pt x="453" y="369"/>
                        <a:pt x="458" y="362"/>
                        <a:pt x="462" y="354"/>
                      </a:cubicBezTo>
                      <a:cubicBezTo>
                        <a:pt x="466" y="346"/>
                        <a:pt x="467" y="327"/>
                        <a:pt x="468" y="304"/>
                      </a:cubicBezTo>
                      <a:cubicBezTo>
                        <a:pt x="468" y="300"/>
                        <a:pt x="468" y="296"/>
                        <a:pt x="469" y="292"/>
                      </a:cubicBezTo>
                      <a:cubicBezTo>
                        <a:pt x="475" y="293"/>
                        <a:pt x="481" y="292"/>
                        <a:pt x="486" y="289"/>
                      </a:cubicBezTo>
                      <a:cubicBezTo>
                        <a:pt x="489" y="287"/>
                        <a:pt x="494" y="282"/>
                        <a:pt x="494" y="274"/>
                      </a:cubicBezTo>
                      <a:cubicBezTo>
                        <a:pt x="503" y="222"/>
                        <a:pt x="503" y="222"/>
                        <a:pt x="503" y="222"/>
                      </a:cubicBezTo>
                      <a:cubicBezTo>
                        <a:pt x="505" y="209"/>
                        <a:pt x="501" y="198"/>
                        <a:pt x="491" y="193"/>
                      </a:cubicBezTo>
                      <a:cubicBezTo>
                        <a:pt x="491" y="193"/>
                        <a:pt x="490" y="193"/>
                        <a:pt x="489" y="193"/>
                      </a:cubicBezTo>
                      <a:cubicBezTo>
                        <a:pt x="516" y="59"/>
                        <a:pt x="349" y="0"/>
                        <a:pt x="272" y="84"/>
                      </a:cubicBezTo>
                      <a:cubicBezTo>
                        <a:pt x="228" y="84"/>
                        <a:pt x="210" y="131"/>
                        <a:pt x="226" y="194"/>
                      </a:cubicBezTo>
                      <a:cubicBezTo>
                        <a:pt x="218" y="198"/>
                        <a:pt x="214" y="209"/>
                        <a:pt x="216" y="222"/>
                      </a:cubicBezTo>
                      <a:cubicBezTo>
                        <a:pt x="224" y="274"/>
                        <a:pt x="224" y="274"/>
                        <a:pt x="224" y="274"/>
                      </a:cubicBezTo>
                      <a:cubicBezTo>
                        <a:pt x="225" y="282"/>
                        <a:pt x="229" y="287"/>
                        <a:pt x="233" y="289"/>
                      </a:cubicBezTo>
                      <a:cubicBezTo>
                        <a:pt x="237" y="292"/>
                        <a:pt x="243" y="293"/>
                        <a:pt x="250" y="292"/>
                      </a:cubicBezTo>
                      <a:cubicBezTo>
                        <a:pt x="250" y="296"/>
                        <a:pt x="250" y="300"/>
                        <a:pt x="251" y="304"/>
                      </a:cubicBezTo>
                      <a:cubicBezTo>
                        <a:pt x="252" y="327"/>
                        <a:pt x="253" y="346"/>
                        <a:pt x="257" y="355"/>
                      </a:cubicBezTo>
                      <a:cubicBezTo>
                        <a:pt x="260" y="361"/>
                        <a:pt x="265" y="368"/>
                        <a:pt x="271" y="375"/>
                      </a:cubicBezTo>
                      <a:cubicBezTo>
                        <a:pt x="271" y="416"/>
                        <a:pt x="271" y="416"/>
                        <a:pt x="271" y="416"/>
                      </a:cubicBezTo>
                      <a:cubicBezTo>
                        <a:pt x="258" y="428"/>
                        <a:pt x="246" y="442"/>
                        <a:pt x="236" y="459"/>
                      </a:cubicBezTo>
                      <a:cubicBezTo>
                        <a:pt x="152" y="478"/>
                        <a:pt x="93" y="508"/>
                        <a:pt x="55" y="550"/>
                      </a:cubicBezTo>
                      <a:cubicBezTo>
                        <a:pt x="18" y="592"/>
                        <a:pt x="0" y="648"/>
                        <a:pt x="0" y="721"/>
                      </a:cubicBezTo>
                      <a:cubicBezTo>
                        <a:pt x="0" y="724"/>
                        <a:pt x="2" y="726"/>
                        <a:pt x="5" y="726"/>
                      </a:cubicBezTo>
                      <a:cubicBezTo>
                        <a:pt x="712" y="726"/>
                        <a:pt x="712" y="726"/>
                        <a:pt x="712" y="726"/>
                      </a:cubicBezTo>
                      <a:cubicBezTo>
                        <a:pt x="715" y="726"/>
                        <a:pt x="717" y="724"/>
                        <a:pt x="717" y="721"/>
                      </a:cubicBezTo>
                      <a:cubicBezTo>
                        <a:pt x="717" y="648"/>
                        <a:pt x="699" y="592"/>
                        <a:pt x="662" y="550"/>
                      </a:cubicBezTo>
                      <a:close/>
                      <a:moveTo>
                        <a:pt x="473" y="465"/>
                      </a:moveTo>
                      <a:cubicBezTo>
                        <a:pt x="472" y="468"/>
                        <a:pt x="472" y="468"/>
                        <a:pt x="472" y="468"/>
                      </a:cubicBezTo>
                      <a:cubicBezTo>
                        <a:pt x="456" y="512"/>
                        <a:pt x="442" y="549"/>
                        <a:pt x="416" y="562"/>
                      </a:cubicBezTo>
                      <a:cubicBezTo>
                        <a:pt x="378" y="495"/>
                        <a:pt x="378" y="495"/>
                        <a:pt x="378" y="495"/>
                      </a:cubicBezTo>
                      <a:cubicBezTo>
                        <a:pt x="403" y="487"/>
                        <a:pt x="426" y="464"/>
                        <a:pt x="443" y="427"/>
                      </a:cubicBezTo>
                      <a:cubicBezTo>
                        <a:pt x="454" y="437"/>
                        <a:pt x="464" y="450"/>
                        <a:pt x="473" y="465"/>
                      </a:cubicBezTo>
                      <a:close/>
                      <a:moveTo>
                        <a:pt x="358" y="488"/>
                      </a:moveTo>
                      <a:cubicBezTo>
                        <a:pt x="328" y="488"/>
                        <a:pt x="301" y="463"/>
                        <a:pt x="281" y="419"/>
                      </a:cubicBezTo>
                      <a:cubicBezTo>
                        <a:pt x="281" y="419"/>
                        <a:pt x="281" y="419"/>
                        <a:pt x="281" y="419"/>
                      </a:cubicBezTo>
                      <a:cubicBezTo>
                        <a:pt x="281" y="386"/>
                        <a:pt x="281" y="386"/>
                        <a:pt x="281" y="386"/>
                      </a:cubicBezTo>
                      <a:cubicBezTo>
                        <a:pt x="286" y="392"/>
                        <a:pt x="292" y="397"/>
                        <a:pt x="298" y="403"/>
                      </a:cubicBezTo>
                      <a:cubicBezTo>
                        <a:pt x="300" y="406"/>
                        <a:pt x="303" y="408"/>
                        <a:pt x="305" y="411"/>
                      </a:cubicBezTo>
                      <a:cubicBezTo>
                        <a:pt x="321" y="426"/>
                        <a:pt x="339" y="434"/>
                        <a:pt x="358" y="434"/>
                      </a:cubicBezTo>
                      <a:cubicBezTo>
                        <a:pt x="359" y="434"/>
                        <a:pt x="360" y="434"/>
                        <a:pt x="360" y="434"/>
                      </a:cubicBezTo>
                      <a:cubicBezTo>
                        <a:pt x="380" y="434"/>
                        <a:pt x="397" y="426"/>
                        <a:pt x="414" y="411"/>
                      </a:cubicBezTo>
                      <a:cubicBezTo>
                        <a:pt x="416" y="408"/>
                        <a:pt x="418" y="406"/>
                        <a:pt x="421" y="403"/>
                      </a:cubicBezTo>
                      <a:cubicBezTo>
                        <a:pt x="426" y="398"/>
                        <a:pt x="432" y="392"/>
                        <a:pt x="437" y="387"/>
                      </a:cubicBezTo>
                      <a:cubicBezTo>
                        <a:pt x="437" y="418"/>
                        <a:pt x="437" y="418"/>
                        <a:pt x="437" y="418"/>
                      </a:cubicBezTo>
                      <a:cubicBezTo>
                        <a:pt x="417" y="463"/>
                        <a:pt x="389" y="488"/>
                        <a:pt x="358" y="488"/>
                      </a:cubicBezTo>
                      <a:close/>
                      <a:moveTo>
                        <a:pt x="266" y="350"/>
                      </a:moveTo>
                      <a:cubicBezTo>
                        <a:pt x="263" y="342"/>
                        <a:pt x="262" y="319"/>
                        <a:pt x="261" y="304"/>
                      </a:cubicBezTo>
                      <a:cubicBezTo>
                        <a:pt x="261" y="296"/>
                        <a:pt x="260" y="290"/>
                        <a:pt x="260" y="285"/>
                      </a:cubicBezTo>
                      <a:cubicBezTo>
                        <a:pt x="260" y="284"/>
                        <a:pt x="259" y="282"/>
                        <a:pt x="258" y="282"/>
                      </a:cubicBezTo>
                      <a:cubicBezTo>
                        <a:pt x="256" y="281"/>
                        <a:pt x="255" y="281"/>
                        <a:pt x="253" y="281"/>
                      </a:cubicBezTo>
                      <a:cubicBezTo>
                        <a:pt x="247" y="283"/>
                        <a:pt x="242" y="283"/>
                        <a:pt x="239" y="281"/>
                      </a:cubicBezTo>
                      <a:cubicBezTo>
                        <a:pt x="236" y="279"/>
                        <a:pt x="235" y="276"/>
                        <a:pt x="234" y="272"/>
                      </a:cubicBezTo>
                      <a:cubicBezTo>
                        <a:pt x="226" y="220"/>
                        <a:pt x="226" y="220"/>
                        <a:pt x="226" y="220"/>
                      </a:cubicBezTo>
                      <a:cubicBezTo>
                        <a:pt x="225" y="211"/>
                        <a:pt x="227" y="205"/>
                        <a:pt x="231" y="203"/>
                      </a:cubicBezTo>
                      <a:cubicBezTo>
                        <a:pt x="239" y="211"/>
                        <a:pt x="239" y="211"/>
                        <a:pt x="239" y="211"/>
                      </a:cubicBezTo>
                      <a:cubicBezTo>
                        <a:pt x="245" y="218"/>
                        <a:pt x="250" y="237"/>
                        <a:pt x="255" y="265"/>
                      </a:cubicBezTo>
                      <a:cubicBezTo>
                        <a:pt x="266" y="265"/>
                        <a:pt x="266" y="265"/>
                        <a:pt x="266" y="265"/>
                      </a:cubicBezTo>
                      <a:cubicBezTo>
                        <a:pt x="266" y="214"/>
                        <a:pt x="266" y="214"/>
                        <a:pt x="266" y="214"/>
                      </a:cubicBezTo>
                      <a:cubicBezTo>
                        <a:pt x="266" y="196"/>
                        <a:pt x="281" y="186"/>
                        <a:pt x="297" y="185"/>
                      </a:cubicBezTo>
                      <a:cubicBezTo>
                        <a:pt x="313" y="186"/>
                        <a:pt x="321" y="180"/>
                        <a:pt x="323" y="166"/>
                      </a:cubicBezTo>
                      <a:cubicBezTo>
                        <a:pt x="343" y="196"/>
                        <a:pt x="375" y="203"/>
                        <a:pt x="417" y="185"/>
                      </a:cubicBezTo>
                      <a:cubicBezTo>
                        <a:pt x="447" y="173"/>
                        <a:pt x="458" y="180"/>
                        <a:pt x="452" y="208"/>
                      </a:cubicBezTo>
                      <a:cubicBezTo>
                        <a:pt x="449" y="221"/>
                        <a:pt x="451" y="240"/>
                        <a:pt x="458" y="265"/>
                      </a:cubicBezTo>
                      <a:cubicBezTo>
                        <a:pt x="467" y="265"/>
                        <a:pt x="467" y="265"/>
                        <a:pt x="467" y="265"/>
                      </a:cubicBezTo>
                      <a:cubicBezTo>
                        <a:pt x="467" y="237"/>
                        <a:pt x="467" y="237"/>
                        <a:pt x="467" y="237"/>
                      </a:cubicBezTo>
                      <a:cubicBezTo>
                        <a:pt x="467" y="226"/>
                        <a:pt x="471" y="218"/>
                        <a:pt x="477" y="211"/>
                      </a:cubicBezTo>
                      <a:cubicBezTo>
                        <a:pt x="486" y="202"/>
                        <a:pt x="486" y="202"/>
                        <a:pt x="486" y="202"/>
                      </a:cubicBezTo>
                      <a:cubicBezTo>
                        <a:pt x="486" y="203"/>
                        <a:pt x="487" y="203"/>
                        <a:pt x="487" y="203"/>
                      </a:cubicBezTo>
                      <a:cubicBezTo>
                        <a:pt x="491" y="205"/>
                        <a:pt x="494" y="211"/>
                        <a:pt x="493" y="220"/>
                      </a:cubicBezTo>
                      <a:cubicBezTo>
                        <a:pt x="484" y="273"/>
                        <a:pt x="484" y="273"/>
                        <a:pt x="484" y="273"/>
                      </a:cubicBezTo>
                      <a:cubicBezTo>
                        <a:pt x="484" y="276"/>
                        <a:pt x="482" y="279"/>
                        <a:pt x="480" y="281"/>
                      </a:cubicBezTo>
                      <a:cubicBezTo>
                        <a:pt x="477" y="283"/>
                        <a:pt x="472" y="283"/>
                        <a:pt x="465" y="281"/>
                      </a:cubicBezTo>
                      <a:cubicBezTo>
                        <a:pt x="464" y="281"/>
                        <a:pt x="462" y="281"/>
                        <a:pt x="461" y="282"/>
                      </a:cubicBezTo>
                      <a:cubicBezTo>
                        <a:pt x="460" y="282"/>
                        <a:pt x="459" y="284"/>
                        <a:pt x="459" y="285"/>
                      </a:cubicBezTo>
                      <a:cubicBezTo>
                        <a:pt x="458" y="290"/>
                        <a:pt x="458" y="296"/>
                        <a:pt x="458" y="304"/>
                      </a:cubicBezTo>
                      <a:cubicBezTo>
                        <a:pt x="457" y="319"/>
                        <a:pt x="456" y="342"/>
                        <a:pt x="452" y="350"/>
                      </a:cubicBezTo>
                      <a:cubicBezTo>
                        <a:pt x="445" y="365"/>
                        <a:pt x="430" y="379"/>
                        <a:pt x="413" y="396"/>
                      </a:cubicBezTo>
                      <a:cubicBezTo>
                        <a:pt x="411" y="398"/>
                        <a:pt x="409" y="401"/>
                        <a:pt x="406" y="403"/>
                      </a:cubicBezTo>
                      <a:cubicBezTo>
                        <a:pt x="392" y="417"/>
                        <a:pt x="377" y="424"/>
                        <a:pt x="359" y="424"/>
                      </a:cubicBezTo>
                      <a:cubicBezTo>
                        <a:pt x="342" y="424"/>
                        <a:pt x="327" y="417"/>
                        <a:pt x="313" y="403"/>
                      </a:cubicBezTo>
                      <a:cubicBezTo>
                        <a:pt x="310" y="401"/>
                        <a:pt x="308" y="398"/>
                        <a:pt x="305" y="396"/>
                      </a:cubicBezTo>
                      <a:cubicBezTo>
                        <a:pt x="288" y="379"/>
                        <a:pt x="274" y="365"/>
                        <a:pt x="266" y="350"/>
                      </a:cubicBezTo>
                      <a:close/>
                      <a:moveTo>
                        <a:pt x="273" y="427"/>
                      </a:moveTo>
                      <a:cubicBezTo>
                        <a:pt x="291" y="464"/>
                        <a:pt x="314" y="488"/>
                        <a:pt x="340" y="495"/>
                      </a:cubicBezTo>
                      <a:cubicBezTo>
                        <a:pt x="302" y="562"/>
                        <a:pt x="302" y="562"/>
                        <a:pt x="302" y="562"/>
                      </a:cubicBezTo>
                      <a:cubicBezTo>
                        <a:pt x="276" y="550"/>
                        <a:pt x="262" y="512"/>
                        <a:pt x="246" y="468"/>
                      </a:cubicBezTo>
                      <a:cubicBezTo>
                        <a:pt x="245" y="464"/>
                        <a:pt x="245" y="464"/>
                        <a:pt x="245" y="464"/>
                      </a:cubicBezTo>
                      <a:cubicBezTo>
                        <a:pt x="254" y="450"/>
                        <a:pt x="263" y="438"/>
                        <a:pt x="273" y="427"/>
                      </a:cubicBezTo>
                      <a:close/>
                      <a:moveTo>
                        <a:pt x="10" y="716"/>
                      </a:moveTo>
                      <a:cubicBezTo>
                        <a:pt x="12" y="579"/>
                        <a:pt x="80" y="505"/>
                        <a:pt x="236" y="469"/>
                      </a:cubicBezTo>
                      <a:cubicBezTo>
                        <a:pt x="237" y="471"/>
                        <a:pt x="237" y="471"/>
                        <a:pt x="237" y="471"/>
                      </a:cubicBezTo>
                      <a:cubicBezTo>
                        <a:pt x="254" y="519"/>
                        <a:pt x="269" y="561"/>
                        <a:pt x="303" y="573"/>
                      </a:cubicBezTo>
                      <a:cubicBezTo>
                        <a:pt x="303" y="573"/>
                        <a:pt x="304" y="573"/>
                        <a:pt x="304" y="573"/>
                      </a:cubicBezTo>
                      <a:cubicBezTo>
                        <a:pt x="306" y="573"/>
                        <a:pt x="308" y="572"/>
                        <a:pt x="309" y="570"/>
                      </a:cubicBezTo>
                      <a:cubicBezTo>
                        <a:pt x="350" y="497"/>
                        <a:pt x="350" y="497"/>
                        <a:pt x="350" y="497"/>
                      </a:cubicBezTo>
                      <a:cubicBezTo>
                        <a:pt x="353" y="498"/>
                        <a:pt x="356" y="498"/>
                        <a:pt x="358" y="498"/>
                      </a:cubicBezTo>
                      <a:cubicBezTo>
                        <a:pt x="358" y="498"/>
                        <a:pt x="358" y="498"/>
                        <a:pt x="358" y="498"/>
                      </a:cubicBezTo>
                      <a:cubicBezTo>
                        <a:pt x="358" y="498"/>
                        <a:pt x="358" y="498"/>
                        <a:pt x="358" y="498"/>
                      </a:cubicBezTo>
                      <a:cubicBezTo>
                        <a:pt x="358" y="498"/>
                        <a:pt x="358" y="498"/>
                        <a:pt x="358" y="498"/>
                      </a:cubicBezTo>
                      <a:cubicBezTo>
                        <a:pt x="358" y="498"/>
                        <a:pt x="358" y="498"/>
                        <a:pt x="358" y="498"/>
                      </a:cubicBezTo>
                      <a:cubicBezTo>
                        <a:pt x="362" y="498"/>
                        <a:pt x="365" y="498"/>
                        <a:pt x="368" y="497"/>
                      </a:cubicBezTo>
                      <a:cubicBezTo>
                        <a:pt x="409" y="570"/>
                        <a:pt x="409" y="570"/>
                        <a:pt x="409" y="570"/>
                      </a:cubicBezTo>
                      <a:cubicBezTo>
                        <a:pt x="410" y="572"/>
                        <a:pt x="412" y="573"/>
                        <a:pt x="413" y="573"/>
                      </a:cubicBezTo>
                      <a:cubicBezTo>
                        <a:pt x="414" y="573"/>
                        <a:pt x="415" y="573"/>
                        <a:pt x="415" y="573"/>
                      </a:cubicBezTo>
                      <a:cubicBezTo>
                        <a:pt x="449" y="561"/>
                        <a:pt x="464" y="519"/>
                        <a:pt x="481" y="471"/>
                      </a:cubicBezTo>
                      <a:cubicBezTo>
                        <a:pt x="482" y="470"/>
                        <a:pt x="482" y="470"/>
                        <a:pt x="482" y="470"/>
                      </a:cubicBezTo>
                      <a:cubicBezTo>
                        <a:pt x="638" y="505"/>
                        <a:pt x="706" y="579"/>
                        <a:pt x="707" y="716"/>
                      </a:cubicBezTo>
                      <a:lnTo>
                        <a:pt x="10" y="71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Oval 8"/>
                <p:cNvSpPr>
                  <a:spLocks noChangeArrowheads="1"/>
                </p:cNvSpPr>
                <p:nvPr/>
              </p:nvSpPr>
              <p:spPr bwMode="auto">
                <a:xfrm>
                  <a:off x="9590042" y="1303975"/>
                  <a:ext cx="14444" cy="14444"/>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Oval 9"/>
                <p:cNvSpPr>
                  <a:spLocks noChangeArrowheads="1"/>
                </p:cNvSpPr>
                <p:nvPr/>
              </p:nvSpPr>
              <p:spPr bwMode="auto">
                <a:xfrm>
                  <a:off x="9590042" y="1351247"/>
                  <a:ext cx="14444" cy="14444"/>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35" name="Group 34"/>
            <p:cNvGrpSpPr/>
            <p:nvPr/>
          </p:nvGrpSpPr>
          <p:grpSpPr>
            <a:xfrm>
              <a:off x="4670196" y="260069"/>
              <a:ext cx="1194530" cy="743109"/>
              <a:chOff x="4670196" y="260069"/>
              <a:chExt cx="1194530" cy="743109"/>
            </a:xfrm>
          </p:grpSpPr>
          <p:sp>
            <p:nvSpPr>
              <p:cNvPr id="98" name="Text Box 73"/>
              <p:cNvSpPr txBox="1">
                <a:spLocks noChangeArrowheads="1"/>
              </p:cNvSpPr>
              <p:nvPr/>
            </p:nvSpPr>
            <p:spPr bwMode="auto">
              <a:xfrm>
                <a:off x="4670196" y="756957"/>
                <a:ext cx="1194530" cy="246221"/>
              </a:xfrm>
              <a:prstGeom prst="rect">
                <a:avLst/>
              </a:prstGeom>
              <a:noFill/>
              <a:ln w="9525" algn="ctr">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lgn="ctr">
                  <a:buSzPct val="85000"/>
                </a:pPr>
                <a:r>
                  <a:rPr lang="en-US" sz="1000" dirty="0">
                    <a:solidFill>
                      <a:schemeClr val="accent6"/>
                    </a:solidFill>
                    <a:latin typeface="Arial" panose="020B0604020202020204" pitchFamily="34" charset="0"/>
                  </a:rPr>
                  <a:t>Customers</a:t>
                </a:r>
              </a:p>
            </p:txBody>
          </p:sp>
          <p:sp>
            <p:nvSpPr>
              <p:cNvPr id="34" name="Freeform 32"/>
              <p:cNvSpPr>
                <a:spLocks noEditPoints="1"/>
              </p:cNvSpPr>
              <p:nvPr/>
            </p:nvSpPr>
            <p:spPr bwMode="auto">
              <a:xfrm>
                <a:off x="5086392" y="260069"/>
                <a:ext cx="410341" cy="497661"/>
              </a:xfrm>
              <a:custGeom>
                <a:avLst/>
                <a:gdLst>
                  <a:gd name="T0" fmla="*/ 270 w 539"/>
                  <a:gd name="T1" fmla="*/ 583 h 653"/>
                  <a:gd name="T2" fmla="*/ 371 w 539"/>
                  <a:gd name="T3" fmla="*/ 507 h 653"/>
                  <a:gd name="T4" fmla="*/ 344 w 539"/>
                  <a:gd name="T5" fmla="*/ 396 h 653"/>
                  <a:gd name="T6" fmla="*/ 270 w 539"/>
                  <a:gd name="T7" fmla="*/ 341 h 653"/>
                  <a:gd name="T8" fmla="*/ 195 w 539"/>
                  <a:gd name="T9" fmla="*/ 396 h 653"/>
                  <a:gd name="T10" fmla="*/ 168 w 539"/>
                  <a:gd name="T11" fmla="*/ 507 h 653"/>
                  <a:gd name="T12" fmla="*/ 432 w 539"/>
                  <a:gd name="T13" fmla="*/ 422 h 653"/>
                  <a:gd name="T14" fmla="*/ 437 w 539"/>
                  <a:gd name="T15" fmla="*/ 538 h 653"/>
                  <a:gd name="T16" fmla="*/ 529 w 539"/>
                  <a:gd name="T17" fmla="*/ 643 h 653"/>
                  <a:gd name="T18" fmla="*/ 474 w 539"/>
                  <a:gd name="T19" fmla="*/ 437 h 653"/>
                  <a:gd name="T20" fmla="*/ 93 w 539"/>
                  <a:gd name="T21" fmla="*/ 643 h 653"/>
                  <a:gd name="T22" fmla="*/ 107 w 539"/>
                  <a:gd name="T23" fmla="*/ 514 h 653"/>
                  <a:gd name="T24" fmla="*/ 65 w 539"/>
                  <a:gd name="T25" fmla="*/ 437 h 653"/>
                  <a:gd name="T26" fmla="*/ 10 w 539"/>
                  <a:gd name="T27" fmla="*/ 643 h 653"/>
                  <a:gd name="T28" fmla="*/ 171 w 539"/>
                  <a:gd name="T29" fmla="*/ 184 h 653"/>
                  <a:gd name="T30" fmla="*/ 167 w 539"/>
                  <a:gd name="T31" fmla="*/ 184 h 653"/>
                  <a:gd name="T32" fmla="*/ 166 w 539"/>
                  <a:gd name="T33" fmla="*/ 234 h 653"/>
                  <a:gd name="T34" fmla="*/ 270 w 539"/>
                  <a:gd name="T35" fmla="*/ 331 h 653"/>
                  <a:gd name="T36" fmla="*/ 373 w 539"/>
                  <a:gd name="T37" fmla="*/ 234 h 653"/>
                  <a:gd name="T38" fmla="*/ 373 w 539"/>
                  <a:gd name="T39" fmla="*/ 183 h 653"/>
                  <a:gd name="T40" fmla="*/ 366 w 539"/>
                  <a:gd name="T41" fmla="*/ 182 h 653"/>
                  <a:gd name="T42" fmla="*/ 315 w 539"/>
                  <a:gd name="T43" fmla="*/ 103 h 653"/>
                  <a:gd name="T44" fmla="*/ 312 w 539"/>
                  <a:gd name="T45" fmla="*/ 103 h 653"/>
                  <a:gd name="T46" fmla="*/ 171 w 539"/>
                  <a:gd name="T47" fmla="*/ 184 h 653"/>
                  <a:gd name="T48" fmla="*/ 347 w 539"/>
                  <a:gd name="T49" fmla="*/ 386 h 653"/>
                  <a:gd name="T50" fmla="*/ 539 w 539"/>
                  <a:gd name="T51" fmla="*/ 520 h 653"/>
                  <a:gd name="T52" fmla="*/ 270 w 539"/>
                  <a:gd name="T53" fmla="*/ 653 h 653"/>
                  <a:gd name="T54" fmla="*/ 0 w 539"/>
                  <a:gd name="T55" fmla="*/ 520 h 653"/>
                  <a:gd name="T56" fmla="*/ 192 w 539"/>
                  <a:gd name="T57" fmla="*/ 386 h 653"/>
                  <a:gd name="T58" fmla="*/ 108 w 539"/>
                  <a:gd name="T59" fmla="*/ 346 h 653"/>
                  <a:gd name="T60" fmla="*/ 430 w 539"/>
                  <a:gd name="T61" fmla="*/ 360 h 653"/>
                  <a:gd name="T62" fmla="*/ 340 w 539"/>
                  <a:gd name="T63" fmla="*/ 422 h 653"/>
                  <a:gd name="T64" fmla="*/ 361 w 539"/>
                  <a:gd name="T65" fmla="*/ 422 h 653"/>
                  <a:gd name="T66" fmla="*/ 340 w 539"/>
                  <a:gd name="T67" fmla="*/ 422 h 653"/>
                  <a:gd name="T68" fmla="*/ 332 w 539"/>
                  <a:gd name="T69" fmla="*/ 439 h 653"/>
                  <a:gd name="T70" fmla="*/ 332 w 539"/>
                  <a:gd name="T71" fmla="*/ 463 h 653"/>
                  <a:gd name="T72" fmla="*/ 290 w 539"/>
                  <a:gd name="T73" fmla="*/ 471 h 653"/>
                  <a:gd name="T74" fmla="*/ 317 w 539"/>
                  <a:gd name="T75" fmla="*/ 471 h 653"/>
                  <a:gd name="T76" fmla="*/ 290 w 539"/>
                  <a:gd name="T77" fmla="*/ 471 h 653"/>
                  <a:gd name="T78" fmla="*/ 270 w 539"/>
                  <a:gd name="T79" fmla="*/ 463 h 653"/>
                  <a:gd name="T80" fmla="*/ 270 w 539"/>
                  <a:gd name="T81" fmla="*/ 493 h 653"/>
                  <a:gd name="T82" fmla="*/ 179 w 539"/>
                  <a:gd name="T83" fmla="*/ 422 h 653"/>
                  <a:gd name="T84" fmla="*/ 200 w 539"/>
                  <a:gd name="T85" fmla="*/ 422 h 653"/>
                  <a:gd name="T86" fmla="*/ 179 w 539"/>
                  <a:gd name="T87" fmla="*/ 422 h 653"/>
                  <a:gd name="T88" fmla="*/ 208 w 539"/>
                  <a:gd name="T89" fmla="*/ 439 h 653"/>
                  <a:gd name="T90" fmla="*/ 208 w 539"/>
                  <a:gd name="T91" fmla="*/ 463 h 653"/>
                  <a:gd name="T92" fmla="*/ 222 w 539"/>
                  <a:gd name="T93" fmla="*/ 471 h 653"/>
                  <a:gd name="T94" fmla="*/ 249 w 539"/>
                  <a:gd name="T95" fmla="*/ 471 h 653"/>
                  <a:gd name="T96" fmla="*/ 222 w 539"/>
                  <a:gd name="T97" fmla="*/ 471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9" h="653">
                    <a:moveTo>
                      <a:pt x="169" y="510"/>
                    </a:moveTo>
                    <a:cubicBezTo>
                      <a:pt x="183" y="552"/>
                      <a:pt x="223" y="583"/>
                      <a:pt x="270" y="583"/>
                    </a:cubicBezTo>
                    <a:cubicBezTo>
                      <a:pt x="317" y="583"/>
                      <a:pt x="356" y="552"/>
                      <a:pt x="370" y="510"/>
                    </a:cubicBezTo>
                    <a:cubicBezTo>
                      <a:pt x="371" y="509"/>
                      <a:pt x="371" y="508"/>
                      <a:pt x="371" y="507"/>
                    </a:cubicBezTo>
                    <a:cubicBezTo>
                      <a:pt x="397" y="414"/>
                      <a:pt x="397" y="414"/>
                      <a:pt x="397" y="414"/>
                    </a:cubicBezTo>
                    <a:cubicBezTo>
                      <a:pt x="373" y="406"/>
                      <a:pt x="355" y="400"/>
                      <a:pt x="344" y="396"/>
                    </a:cubicBezTo>
                    <a:cubicBezTo>
                      <a:pt x="327" y="390"/>
                      <a:pt x="325" y="341"/>
                      <a:pt x="325" y="317"/>
                    </a:cubicBezTo>
                    <a:cubicBezTo>
                      <a:pt x="310" y="332"/>
                      <a:pt x="292" y="341"/>
                      <a:pt x="270" y="341"/>
                    </a:cubicBezTo>
                    <a:cubicBezTo>
                      <a:pt x="248" y="341"/>
                      <a:pt x="230" y="332"/>
                      <a:pt x="214" y="317"/>
                    </a:cubicBezTo>
                    <a:cubicBezTo>
                      <a:pt x="215" y="341"/>
                      <a:pt x="213" y="390"/>
                      <a:pt x="195" y="396"/>
                    </a:cubicBezTo>
                    <a:cubicBezTo>
                      <a:pt x="185" y="400"/>
                      <a:pt x="167" y="406"/>
                      <a:pt x="143" y="414"/>
                    </a:cubicBezTo>
                    <a:cubicBezTo>
                      <a:pt x="168" y="507"/>
                      <a:pt x="168" y="507"/>
                      <a:pt x="168" y="507"/>
                    </a:cubicBezTo>
                    <a:cubicBezTo>
                      <a:pt x="168" y="508"/>
                      <a:pt x="169" y="509"/>
                      <a:pt x="169" y="510"/>
                    </a:cubicBezTo>
                    <a:close/>
                    <a:moveTo>
                      <a:pt x="432" y="422"/>
                    </a:moveTo>
                    <a:cubicBezTo>
                      <a:pt x="432" y="514"/>
                      <a:pt x="432" y="514"/>
                      <a:pt x="432" y="514"/>
                    </a:cubicBezTo>
                    <a:cubicBezTo>
                      <a:pt x="432" y="522"/>
                      <a:pt x="433" y="530"/>
                      <a:pt x="437" y="538"/>
                    </a:cubicBezTo>
                    <a:cubicBezTo>
                      <a:pt x="458" y="581"/>
                      <a:pt x="461" y="616"/>
                      <a:pt x="446" y="643"/>
                    </a:cubicBezTo>
                    <a:cubicBezTo>
                      <a:pt x="529" y="643"/>
                      <a:pt x="529" y="643"/>
                      <a:pt x="529" y="643"/>
                    </a:cubicBezTo>
                    <a:cubicBezTo>
                      <a:pt x="529" y="521"/>
                      <a:pt x="529" y="521"/>
                      <a:pt x="529" y="521"/>
                    </a:cubicBezTo>
                    <a:cubicBezTo>
                      <a:pt x="528" y="479"/>
                      <a:pt x="512" y="450"/>
                      <a:pt x="474" y="437"/>
                    </a:cubicBezTo>
                    <a:cubicBezTo>
                      <a:pt x="459" y="432"/>
                      <a:pt x="445" y="427"/>
                      <a:pt x="432" y="422"/>
                    </a:cubicBezTo>
                    <a:close/>
                    <a:moveTo>
                      <a:pt x="93" y="643"/>
                    </a:moveTo>
                    <a:cubicBezTo>
                      <a:pt x="78" y="616"/>
                      <a:pt x="82" y="581"/>
                      <a:pt x="103" y="538"/>
                    </a:cubicBezTo>
                    <a:cubicBezTo>
                      <a:pt x="106" y="530"/>
                      <a:pt x="107" y="522"/>
                      <a:pt x="107" y="514"/>
                    </a:cubicBezTo>
                    <a:cubicBezTo>
                      <a:pt x="107" y="422"/>
                      <a:pt x="107" y="422"/>
                      <a:pt x="107" y="422"/>
                    </a:cubicBezTo>
                    <a:cubicBezTo>
                      <a:pt x="95" y="427"/>
                      <a:pt x="81" y="432"/>
                      <a:pt x="65" y="437"/>
                    </a:cubicBezTo>
                    <a:cubicBezTo>
                      <a:pt x="27" y="450"/>
                      <a:pt x="12" y="479"/>
                      <a:pt x="10" y="521"/>
                    </a:cubicBezTo>
                    <a:cubicBezTo>
                      <a:pt x="10" y="643"/>
                      <a:pt x="10" y="643"/>
                      <a:pt x="10" y="643"/>
                    </a:cubicBezTo>
                    <a:lnTo>
                      <a:pt x="93" y="643"/>
                    </a:lnTo>
                    <a:close/>
                    <a:moveTo>
                      <a:pt x="171" y="184"/>
                    </a:moveTo>
                    <a:cubicBezTo>
                      <a:pt x="171" y="184"/>
                      <a:pt x="171" y="184"/>
                      <a:pt x="170" y="184"/>
                    </a:cubicBezTo>
                    <a:cubicBezTo>
                      <a:pt x="169" y="184"/>
                      <a:pt x="168" y="184"/>
                      <a:pt x="167" y="184"/>
                    </a:cubicBezTo>
                    <a:cubicBezTo>
                      <a:pt x="161" y="180"/>
                      <a:pt x="156" y="185"/>
                      <a:pt x="157" y="190"/>
                    </a:cubicBezTo>
                    <a:cubicBezTo>
                      <a:pt x="166" y="234"/>
                      <a:pt x="166" y="234"/>
                      <a:pt x="166" y="234"/>
                    </a:cubicBezTo>
                    <a:cubicBezTo>
                      <a:pt x="170" y="248"/>
                      <a:pt x="179" y="229"/>
                      <a:pt x="183" y="240"/>
                    </a:cubicBezTo>
                    <a:cubicBezTo>
                      <a:pt x="199" y="293"/>
                      <a:pt x="228" y="331"/>
                      <a:pt x="270" y="331"/>
                    </a:cubicBezTo>
                    <a:cubicBezTo>
                      <a:pt x="311" y="331"/>
                      <a:pt x="340" y="293"/>
                      <a:pt x="357" y="240"/>
                    </a:cubicBezTo>
                    <a:cubicBezTo>
                      <a:pt x="360" y="229"/>
                      <a:pt x="370" y="248"/>
                      <a:pt x="373" y="234"/>
                    </a:cubicBezTo>
                    <a:cubicBezTo>
                      <a:pt x="382" y="190"/>
                      <a:pt x="382" y="190"/>
                      <a:pt x="382" y="190"/>
                    </a:cubicBezTo>
                    <a:cubicBezTo>
                      <a:pt x="384" y="185"/>
                      <a:pt x="379" y="179"/>
                      <a:pt x="373" y="183"/>
                    </a:cubicBezTo>
                    <a:cubicBezTo>
                      <a:pt x="372" y="183"/>
                      <a:pt x="371" y="183"/>
                      <a:pt x="370" y="183"/>
                    </a:cubicBezTo>
                    <a:cubicBezTo>
                      <a:pt x="369" y="183"/>
                      <a:pt x="367" y="183"/>
                      <a:pt x="366" y="182"/>
                    </a:cubicBezTo>
                    <a:cubicBezTo>
                      <a:pt x="362" y="179"/>
                      <a:pt x="362" y="179"/>
                      <a:pt x="362" y="179"/>
                    </a:cubicBezTo>
                    <a:cubicBezTo>
                      <a:pt x="335" y="158"/>
                      <a:pt x="319" y="133"/>
                      <a:pt x="315" y="103"/>
                    </a:cubicBezTo>
                    <a:cubicBezTo>
                      <a:pt x="315" y="103"/>
                      <a:pt x="314" y="102"/>
                      <a:pt x="313" y="102"/>
                    </a:cubicBezTo>
                    <a:cubicBezTo>
                      <a:pt x="313" y="102"/>
                      <a:pt x="312" y="102"/>
                      <a:pt x="312" y="103"/>
                    </a:cubicBezTo>
                    <a:cubicBezTo>
                      <a:pt x="285" y="142"/>
                      <a:pt x="235" y="173"/>
                      <a:pt x="172" y="184"/>
                    </a:cubicBezTo>
                    <a:lnTo>
                      <a:pt x="171" y="184"/>
                    </a:lnTo>
                    <a:close/>
                    <a:moveTo>
                      <a:pt x="340" y="371"/>
                    </a:moveTo>
                    <a:cubicBezTo>
                      <a:pt x="342" y="379"/>
                      <a:pt x="344" y="385"/>
                      <a:pt x="347" y="386"/>
                    </a:cubicBezTo>
                    <a:cubicBezTo>
                      <a:pt x="366" y="393"/>
                      <a:pt x="418" y="407"/>
                      <a:pt x="477" y="427"/>
                    </a:cubicBezTo>
                    <a:cubicBezTo>
                      <a:pt x="521" y="442"/>
                      <a:pt x="538" y="476"/>
                      <a:pt x="539" y="520"/>
                    </a:cubicBezTo>
                    <a:cubicBezTo>
                      <a:pt x="539" y="653"/>
                      <a:pt x="539" y="653"/>
                      <a:pt x="539" y="653"/>
                    </a:cubicBezTo>
                    <a:cubicBezTo>
                      <a:pt x="270" y="653"/>
                      <a:pt x="270" y="653"/>
                      <a:pt x="270" y="653"/>
                    </a:cubicBezTo>
                    <a:cubicBezTo>
                      <a:pt x="0" y="653"/>
                      <a:pt x="0" y="653"/>
                      <a:pt x="0" y="653"/>
                    </a:cubicBezTo>
                    <a:cubicBezTo>
                      <a:pt x="0" y="520"/>
                      <a:pt x="0" y="520"/>
                      <a:pt x="0" y="520"/>
                    </a:cubicBezTo>
                    <a:cubicBezTo>
                      <a:pt x="2" y="476"/>
                      <a:pt x="19" y="442"/>
                      <a:pt x="62" y="427"/>
                    </a:cubicBezTo>
                    <a:cubicBezTo>
                      <a:pt x="122" y="407"/>
                      <a:pt x="173" y="393"/>
                      <a:pt x="192" y="386"/>
                    </a:cubicBezTo>
                    <a:cubicBezTo>
                      <a:pt x="197" y="385"/>
                      <a:pt x="200" y="373"/>
                      <a:pt x="202" y="359"/>
                    </a:cubicBezTo>
                    <a:cubicBezTo>
                      <a:pt x="166" y="378"/>
                      <a:pt x="141" y="343"/>
                      <a:pt x="108" y="346"/>
                    </a:cubicBezTo>
                    <a:cubicBezTo>
                      <a:pt x="153" y="258"/>
                      <a:pt x="58" y="0"/>
                      <a:pt x="270" y="0"/>
                    </a:cubicBezTo>
                    <a:cubicBezTo>
                      <a:pt x="461" y="0"/>
                      <a:pt x="384" y="258"/>
                      <a:pt x="430" y="360"/>
                    </a:cubicBezTo>
                    <a:cubicBezTo>
                      <a:pt x="401" y="358"/>
                      <a:pt x="362" y="379"/>
                      <a:pt x="340" y="371"/>
                    </a:cubicBezTo>
                    <a:close/>
                    <a:moveTo>
                      <a:pt x="340" y="422"/>
                    </a:moveTo>
                    <a:cubicBezTo>
                      <a:pt x="340" y="416"/>
                      <a:pt x="344" y="412"/>
                      <a:pt x="350" y="412"/>
                    </a:cubicBezTo>
                    <a:cubicBezTo>
                      <a:pt x="356" y="412"/>
                      <a:pt x="361" y="416"/>
                      <a:pt x="361" y="422"/>
                    </a:cubicBezTo>
                    <a:cubicBezTo>
                      <a:pt x="361" y="428"/>
                      <a:pt x="356" y="433"/>
                      <a:pt x="350" y="433"/>
                    </a:cubicBezTo>
                    <a:cubicBezTo>
                      <a:pt x="344" y="433"/>
                      <a:pt x="340" y="428"/>
                      <a:pt x="340" y="422"/>
                    </a:cubicBezTo>
                    <a:close/>
                    <a:moveTo>
                      <a:pt x="320" y="451"/>
                    </a:moveTo>
                    <a:cubicBezTo>
                      <a:pt x="320" y="445"/>
                      <a:pt x="325" y="439"/>
                      <a:pt x="332" y="439"/>
                    </a:cubicBezTo>
                    <a:cubicBezTo>
                      <a:pt x="338" y="439"/>
                      <a:pt x="344" y="445"/>
                      <a:pt x="344" y="451"/>
                    </a:cubicBezTo>
                    <a:cubicBezTo>
                      <a:pt x="344" y="458"/>
                      <a:pt x="338" y="463"/>
                      <a:pt x="332" y="463"/>
                    </a:cubicBezTo>
                    <a:cubicBezTo>
                      <a:pt x="325" y="463"/>
                      <a:pt x="320" y="458"/>
                      <a:pt x="320" y="451"/>
                    </a:cubicBezTo>
                    <a:close/>
                    <a:moveTo>
                      <a:pt x="290" y="471"/>
                    </a:moveTo>
                    <a:cubicBezTo>
                      <a:pt x="290" y="463"/>
                      <a:pt x="296" y="457"/>
                      <a:pt x="303" y="457"/>
                    </a:cubicBezTo>
                    <a:cubicBezTo>
                      <a:pt x="311" y="457"/>
                      <a:pt x="317" y="463"/>
                      <a:pt x="317" y="471"/>
                    </a:cubicBezTo>
                    <a:cubicBezTo>
                      <a:pt x="317" y="478"/>
                      <a:pt x="311" y="484"/>
                      <a:pt x="303" y="484"/>
                    </a:cubicBezTo>
                    <a:cubicBezTo>
                      <a:pt x="296" y="484"/>
                      <a:pt x="290" y="478"/>
                      <a:pt x="290" y="471"/>
                    </a:cubicBezTo>
                    <a:close/>
                    <a:moveTo>
                      <a:pt x="255" y="478"/>
                    </a:moveTo>
                    <a:cubicBezTo>
                      <a:pt x="255" y="469"/>
                      <a:pt x="261" y="463"/>
                      <a:pt x="270" y="463"/>
                    </a:cubicBezTo>
                    <a:cubicBezTo>
                      <a:pt x="278" y="463"/>
                      <a:pt x="285" y="469"/>
                      <a:pt x="285" y="478"/>
                    </a:cubicBezTo>
                    <a:cubicBezTo>
                      <a:pt x="285" y="486"/>
                      <a:pt x="278" y="493"/>
                      <a:pt x="270" y="493"/>
                    </a:cubicBezTo>
                    <a:cubicBezTo>
                      <a:pt x="261" y="493"/>
                      <a:pt x="255" y="486"/>
                      <a:pt x="255" y="478"/>
                    </a:cubicBezTo>
                    <a:close/>
                    <a:moveTo>
                      <a:pt x="179" y="422"/>
                    </a:moveTo>
                    <a:cubicBezTo>
                      <a:pt x="179" y="416"/>
                      <a:pt x="183" y="412"/>
                      <a:pt x="189" y="412"/>
                    </a:cubicBezTo>
                    <a:cubicBezTo>
                      <a:pt x="195" y="412"/>
                      <a:pt x="200" y="416"/>
                      <a:pt x="200" y="422"/>
                    </a:cubicBezTo>
                    <a:cubicBezTo>
                      <a:pt x="200" y="428"/>
                      <a:pt x="195" y="433"/>
                      <a:pt x="189" y="433"/>
                    </a:cubicBezTo>
                    <a:cubicBezTo>
                      <a:pt x="183" y="433"/>
                      <a:pt x="179" y="428"/>
                      <a:pt x="179" y="422"/>
                    </a:cubicBezTo>
                    <a:close/>
                    <a:moveTo>
                      <a:pt x="196" y="451"/>
                    </a:moveTo>
                    <a:cubicBezTo>
                      <a:pt x="196" y="445"/>
                      <a:pt x="201" y="439"/>
                      <a:pt x="208" y="439"/>
                    </a:cubicBezTo>
                    <a:cubicBezTo>
                      <a:pt x="214" y="439"/>
                      <a:pt x="220" y="445"/>
                      <a:pt x="220" y="451"/>
                    </a:cubicBezTo>
                    <a:cubicBezTo>
                      <a:pt x="220" y="458"/>
                      <a:pt x="214" y="463"/>
                      <a:pt x="208" y="463"/>
                    </a:cubicBezTo>
                    <a:cubicBezTo>
                      <a:pt x="201" y="463"/>
                      <a:pt x="196" y="458"/>
                      <a:pt x="196" y="451"/>
                    </a:cubicBezTo>
                    <a:close/>
                    <a:moveTo>
                      <a:pt x="222" y="471"/>
                    </a:moveTo>
                    <a:cubicBezTo>
                      <a:pt x="222" y="463"/>
                      <a:pt x="228" y="457"/>
                      <a:pt x="236" y="457"/>
                    </a:cubicBezTo>
                    <a:cubicBezTo>
                      <a:pt x="243" y="457"/>
                      <a:pt x="249" y="463"/>
                      <a:pt x="249" y="471"/>
                    </a:cubicBezTo>
                    <a:cubicBezTo>
                      <a:pt x="249" y="478"/>
                      <a:pt x="243" y="484"/>
                      <a:pt x="236" y="484"/>
                    </a:cubicBezTo>
                    <a:cubicBezTo>
                      <a:pt x="228" y="484"/>
                      <a:pt x="222" y="478"/>
                      <a:pt x="222" y="471"/>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4" name="Group 103"/>
            <p:cNvGrpSpPr/>
            <p:nvPr/>
          </p:nvGrpSpPr>
          <p:grpSpPr>
            <a:xfrm>
              <a:off x="5727257" y="4373653"/>
              <a:ext cx="1019870" cy="724097"/>
              <a:chOff x="5658101" y="4412073"/>
              <a:chExt cx="1019870" cy="724097"/>
            </a:xfrm>
          </p:grpSpPr>
          <p:grpSp>
            <p:nvGrpSpPr>
              <p:cNvPr id="94" name="Group 93"/>
              <p:cNvGrpSpPr/>
              <p:nvPr/>
            </p:nvGrpSpPr>
            <p:grpSpPr>
              <a:xfrm>
                <a:off x="5938982" y="4412073"/>
                <a:ext cx="446451" cy="500944"/>
                <a:chOff x="10088360" y="262695"/>
                <a:chExt cx="446451" cy="500944"/>
              </a:xfrm>
            </p:grpSpPr>
            <p:sp>
              <p:nvSpPr>
                <p:cNvPr id="12" name="Freeform 10"/>
                <p:cNvSpPr>
                  <a:spLocks noEditPoints="1"/>
                </p:cNvSpPr>
                <p:nvPr/>
              </p:nvSpPr>
              <p:spPr bwMode="auto">
                <a:xfrm>
                  <a:off x="10247900" y="416983"/>
                  <a:ext cx="128027" cy="39393"/>
                </a:xfrm>
                <a:custGeom>
                  <a:avLst/>
                  <a:gdLst>
                    <a:gd name="T0" fmla="*/ 52 w 168"/>
                    <a:gd name="T1" fmla="*/ 52 h 52"/>
                    <a:gd name="T2" fmla="*/ 77 w 168"/>
                    <a:gd name="T3" fmla="*/ 13 h 52"/>
                    <a:gd name="T4" fmla="*/ 90 w 168"/>
                    <a:gd name="T5" fmla="*/ 13 h 52"/>
                    <a:gd name="T6" fmla="*/ 116 w 168"/>
                    <a:gd name="T7" fmla="*/ 52 h 52"/>
                    <a:gd name="T8" fmla="*/ 144 w 168"/>
                    <a:gd name="T9" fmla="*/ 52 h 52"/>
                    <a:gd name="T10" fmla="*/ 168 w 168"/>
                    <a:gd name="T11" fmla="*/ 19 h 52"/>
                    <a:gd name="T12" fmla="*/ 165 w 168"/>
                    <a:gd name="T13" fmla="*/ 6 h 52"/>
                    <a:gd name="T14" fmla="*/ 154 w 168"/>
                    <a:gd name="T15" fmla="*/ 0 h 52"/>
                    <a:gd name="T16" fmla="*/ 103 w 168"/>
                    <a:gd name="T17" fmla="*/ 0 h 52"/>
                    <a:gd name="T18" fmla="*/ 91 w 168"/>
                    <a:gd name="T19" fmla="*/ 7 h 52"/>
                    <a:gd name="T20" fmla="*/ 77 w 168"/>
                    <a:gd name="T21" fmla="*/ 7 h 52"/>
                    <a:gd name="T22" fmla="*/ 65 w 168"/>
                    <a:gd name="T23" fmla="*/ 0 h 52"/>
                    <a:gd name="T24" fmla="*/ 14 w 168"/>
                    <a:gd name="T25" fmla="*/ 0 h 52"/>
                    <a:gd name="T26" fmla="*/ 3 w 168"/>
                    <a:gd name="T27" fmla="*/ 6 h 52"/>
                    <a:gd name="T28" fmla="*/ 0 w 168"/>
                    <a:gd name="T29" fmla="*/ 19 h 52"/>
                    <a:gd name="T30" fmla="*/ 24 w 168"/>
                    <a:gd name="T31" fmla="*/ 52 h 52"/>
                    <a:gd name="T32" fmla="*/ 52 w 168"/>
                    <a:gd name="T33" fmla="*/ 52 h 52"/>
                    <a:gd name="T34" fmla="*/ 103 w 168"/>
                    <a:gd name="T35" fmla="*/ 6 h 52"/>
                    <a:gd name="T36" fmla="*/ 154 w 168"/>
                    <a:gd name="T37" fmla="*/ 6 h 52"/>
                    <a:gd name="T38" fmla="*/ 160 w 168"/>
                    <a:gd name="T39" fmla="*/ 9 h 52"/>
                    <a:gd name="T40" fmla="*/ 162 w 168"/>
                    <a:gd name="T41" fmla="*/ 19 h 52"/>
                    <a:gd name="T42" fmla="*/ 144 w 168"/>
                    <a:gd name="T43" fmla="*/ 46 h 52"/>
                    <a:gd name="T44" fmla="*/ 116 w 168"/>
                    <a:gd name="T45" fmla="*/ 46 h 52"/>
                    <a:gd name="T46" fmla="*/ 96 w 168"/>
                    <a:gd name="T47" fmla="*/ 11 h 52"/>
                    <a:gd name="T48" fmla="*/ 103 w 168"/>
                    <a:gd name="T49" fmla="*/ 6 h 52"/>
                    <a:gd name="T50" fmla="*/ 6 w 168"/>
                    <a:gd name="T51" fmla="*/ 19 h 52"/>
                    <a:gd name="T52" fmla="*/ 8 w 168"/>
                    <a:gd name="T53" fmla="*/ 9 h 52"/>
                    <a:gd name="T54" fmla="*/ 14 w 168"/>
                    <a:gd name="T55" fmla="*/ 6 h 52"/>
                    <a:gd name="T56" fmla="*/ 65 w 168"/>
                    <a:gd name="T57" fmla="*/ 6 h 52"/>
                    <a:gd name="T58" fmla="*/ 71 w 168"/>
                    <a:gd name="T59" fmla="*/ 11 h 52"/>
                    <a:gd name="T60" fmla="*/ 52 w 168"/>
                    <a:gd name="T61" fmla="*/ 46 h 52"/>
                    <a:gd name="T62" fmla="*/ 24 w 168"/>
                    <a:gd name="T63" fmla="*/ 46 h 52"/>
                    <a:gd name="T64" fmla="*/ 6 w 168"/>
                    <a:gd name="T65"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52">
                      <a:moveTo>
                        <a:pt x="52" y="52"/>
                      </a:moveTo>
                      <a:cubicBezTo>
                        <a:pt x="68" y="52"/>
                        <a:pt x="77" y="38"/>
                        <a:pt x="77" y="13"/>
                      </a:cubicBezTo>
                      <a:cubicBezTo>
                        <a:pt x="82" y="12"/>
                        <a:pt x="86" y="12"/>
                        <a:pt x="90" y="13"/>
                      </a:cubicBezTo>
                      <a:cubicBezTo>
                        <a:pt x="91" y="38"/>
                        <a:pt x="100" y="52"/>
                        <a:pt x="116" y="52"/>
                      </a:cubicBezTo>
                      <a:cubicBezTo>
                        <a:pt x="144" y="52"/>
                        <a:pt x="144" y="52"/>
                        <a:pt x="144" y="52"/>
                      </a:cubicBezTo>
                      <a:cubicBezTo>
                        <a:pt x="160" y="52"/>
                        <a:pt x="168" y="33"/>
                        <a:pt x="168" y="19"/>
                      </a:cubicBezTo>
                      <a:cubicBezTo>
                        <a:pt x="168" y="13"/>
                        <a:pt x="167" y="9"/>
                        <a:pt x="165" y="6"/>
                      </a:cubicBezTo>
                      <a:cubicBezTo>
                        <a:pt x="162" y="2"/>
                        <a:pt x="159" y="0"/>
                        <a:pt x="154" y="0"/>
                      </a:cubicBezTo>
                      <a:cubicBezTo>
                        <a:pt x="103" y="0"/>
                        <a:pt x="103" y="0"/>
                        <a:pt x="103" y="0"/>
                      </a:cubicBezTo>
                      <a:cubicBezTo>
                        <a:pt x="98" y="0"/>
                        <a:pt x="93" y="2"/>
                        <a:pt x="91" y="7"/>
                      </a:cubicBezTo>
                      <a:cubicBezTo>
                        <a:pt x="86" y="6"/>
                        <a:pt x="82" y="6"/>
                        <a:pt x="77" y="7"/>
                      </a:cubicBezTo>
                      <a:cubicBezTo>
                        <a:pt x="75" y="2"/>
                        <a:pt x="70" y="0"/>
                        <a:pt x="65" y="0"/>
                      </a:cubicBezTo>
                      <a:cubicBezTo>
                        <a:pt x="14" y="0"/>
                        <a:pt x="14" y="0"/>
                        <a:pt x="14" y="0"/>
                      </a:cubicBezTo>
                      <a:cubicBezTo>
                        <a:pt x="9" y="0"/>
                        <a:pt x="5" y="2"/>
                        <a:pt x="3" y="6"/>
                      </a:cubicBezTo>
                      <a:cubicBezTo>
                        <a:pt x="1" y="9"/>
                        <a:pt x="0" y="13"/>
                        <a:pt x="0" y="19"/>
                      </a:cubicBezTo>
                      <a:cubicBezTo>
                        <a:pt x="0" y="33"/>
                        <a:pt x="8" y="52"/>
                        <a:pt x="24" y="52"/>
                      </a:cubicBezTo>
                      <a:lnTo>
                        <a:pt x="52" y="52"/>
                      </a:lnTo>
                      <a:close/>
                      <a:moveTo>
                        <a:pt x="103" y="6"/>
                      </a:moveTo>
                      <a:cubicBezTo>
                        <a:pt x="154" y="6"/>
                        <a:pt x="154" y="6"/>
                        <a:pt x="154" y="6"/>
                      </a:cubicBezTo>
                      <a:cubicBezTo>
                        <a:pt x="157" y="6"/>
                        <a:pt x="158" y="7"/>
                        <a:pt x="160" y="9"/>
                      </a:cubicBezTo>
                      <a:cubicBezTo>
                        <a:pt x="161" y="11"/>
                        <a:pt x="162" y="15"/>
                        <a:pt x="162" y="19"/>
                      </a:cubicBezTo>
                      <a:cubicBezTo>
                        <a:pt x="162" y="30"/>
                        <a:pt x="155" y="46"/>
                        <a:pt x="144" y="46"/>
                      </a:cubicBezTo>
                      <a:cubicBezTo>
                        <a:pt x="116" y="46"/>
                        <a:pt x="116" y="46"/>
                        <a:pt x="116" y="46"/>
                      </a:cubicBezTo>
                      <a:cubicBezTo>
                        <a:pt x="98" y="46"/>
                        <a:pt x="96" y="22"/>
                        <a:pt x="96" y="11"/>
                      </a:cubicBezTo>
                      <a:cubicBezTo>
                        <a:pt x="96" y="7"/>
                        <a:pt x="100" y="6"/>
                        <a:pt x="103" y="6"/>
                      </a:cubicBezTo>
                      <a:close/>
                      <a:moveTo>
                        <a:pt x="6" y="19"/>
                      </a:moveTo>
                      <a:cubicBezTo>
                        <a:pt x="6" y="15"/>
                        <a:pt x="7" y="11"/>
                        <a:pt x="8" y="9"/>
                      </a:cubicBezTo>
                      <a:cubicBezTo>
                        <a:pt x="9" y="7"/>
                        <a:pt x="11" y="6"/>
                        <a:pt x="14" y="6"/>
                      </a:cubicBezTo>
                      <a:cubicBezTo>
                        <a:pt x="65" y="6"/>
                        <a:pt x="65" y="6"/>
                        <a:pt x="65" y="6"/>
                      </a:cubicBezTo>
                      <a:cubicBezTo>
                        <a:pt x="68" y="6"/>
                        <a:pt x="71" y="7"/>
                        <a:pt x="71" y="11"/>
                      </a:cubicBezTo>
                      <a:cubicBezTo>
                        <a:pt x="71" y="22"/>
                        <a:pt x="69" y="46"/>
                        <a:pt x="52" y="46"/>
                      </a:cubicBezTo>
                      <a:cubicBezTo>
                        <a:pt x="24" y="46"/>
                        <a:pt x="24" y="46"/>
                        <a:pt x="24" y="46"/>
                      </a:cubicBezTo>
                      <a:cubicBezTo>
                        <a:pt x="13" y="46"/>
                        <a:pt x="6" y="30"/>
                        <a:pt x="6" y="1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Oval 11"/>
                <p:cNvSpPr>
                  <a:spLocks noChangeArrowheads="1"/>
                </p:cNvSpPr>
                <p:nvPr/>
              </p:nvSpPr>
              <p:spPr bwMode="auto">
                <a:xfrm>
                  <a:off x="10270880" y="427488"/>
                  <a:ext cx="13788" cy="13131"/>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Oval 12"/>
                <p:cNvSpPr>
                  <a:spLocks noChangeArrowheads="1"/>
                </p:cNvSpPr>
                <p:nvPr/>
              </p:nvSpPr>
              <p:spPr bwMode="auto">
                <a:xfrm>
                  <a:off x="10339160" y="427488"/>
                  <a:ext cx="13131" cy="13131"/>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noEditPoints="1"/>
                </p:cNvSpPr>
                <p:nvPr/>
              </p:nvSpPr>
              <p:spPr bwMode="auto">
                <a:xfrm>
                  <a:off x="10088360" y="262695"/>
                  <a:ext cx="446451" cy="500944"/>
                </a:xfrm>
                <a:custGeom>
                  <a:avLst/>
                  <a:gdLst>
                    <a:gd name="T0" fmla="*/ 389 w 587"/>
                    <a:gd name="T1" fmla="*/ 394 h 657"/>
                    <a:gd name="T2" fmla="*/ 382 w 587"/>
                    <a:gd name="T3" fmla="*/ 323 h 657"/>
                    <a:gd name="T4" fmla="*/ 416 w 587"/>
                    <a:gd name="T5" fmla="*/ 235 h 657"/>
                    <a:gd name="T6" fmla="*/ 421 w 587"/>
                    <a:gd name="T7" fmla="*/ 178 h 657"/>
                    <a:gd name="T8" fmla="*/ 320 w 587"/>
                    <a:gd name="T9" fmla="*/ 10 h 657"/>
                    <a:gd name="T10" fmla="*/ 303 w 587"/>
                    <a:gd name="T11" fmla="*/ 5 h 657"/>
                    <a:gd name="T12" fmla="*/ 292 w 587"/>
                    <a:gd name="T13" fmla="*/ 4 h 657"/>
                    <a:gd name="T14" fmla="*/ 162 w 587"/>
                    <a:gd name="T15" fmla="*/ 199 h 657"/>
                    <a:gd name="T16" fmla="*/ 192 w 587"/>
                    <a:gd name="T17" fmla="*/ 251 h 657"/>
                    <a:gd name="T18" fmla="*/ 215 w 587"/>
                    <a:gd name="T19" fmla="*/ 337 h 657"/>
                    <a:gd name="T20" fmla="*/ 63 w 587"/>
                    <a:gd name="T21" fmla="*/ 441 h 657"/>
                    <a:gd name="T22" fmla="*/ 2 w 587"/>
                    <a:gd name="T23" fmla="*/ 657 h 657"/>
                    <a:gd name="T24" fmla="*/ 585 w 587"/>
                    <a:gd name="T25" fmla="*/ 657 h 657"/>
                    <a:gd name="T26" fmla="*/ 525 w 587"/>
                    <a:gd name="T27" fmla="*/ 441 h 657"/>
                    <a:gd name="T28" fmla="*/ 222 w 587"/>
                    <a:gd name="T29" fmla="*/ 361 h 657"/>
                    <a:gd name="T30" fmla="*/ 248 w 587"/>
                    <a:gd name="T31" fmla="*/ 365 h 657"/>
                    <a:gd name="T32" fmla="*/ 294 w 587"/>
                    <a:gd name="T33" fmla="*/ 379 h 657"/>
                    <a:gd name="T34" fmla="*/ 294 w 587"/>
                    <a:gd name="T35" fmla="*/ 379 h 657"/>
                    <a:gd name="T36" fmla="*/ 340 w 587"/>
                    <a:gd name="T37" fmla="*/ 365 h 657"/>
                    <a:gd name="T38" fmla="*/ 366 w 587"/>
                    <a:gd name="T39" fmla="*/ 362 h 657"/>
                    <a:gd name="T40" fmla="*/ 202 w 587"/>
                    <a:gd name="T41" fmla="*/ 245 h 657"/>
                    <a:gd name="T42" fmla="*/ 181 w 587"/>
                    <a:gd name="T43" fmla="*/ 233 h 657"/>
                    <a:gd name="T44" fmla="*/ 185 w 587"/>
                    <a:gd name="T45" fmla="*/ 187 h 657"/>
                    <a:gd name="T46" fmla="*/ 185 w 587"/>
                    <a:gd name="T47" fmla="*/ 187 h 657"/>
                    <a:gd name="T48" fmla="*/ 202 w 587"/>
                    <a:gd name="T49" fmla="*/ 221 h 657"/>
                    <a:gd name="T50" fmla="*/ 234 w 587"/>
                    <a:gd name="T51" fmla="*/ 124 h 657"/>
                    <a:gd name="T52" fmla="*/ 368 w 587"/>
                    <a:gd name="T53" fmla="*/ 110 h 657"/>
                    <a:gd name="T54" fmla="*/ 393 w 587"/>
                    <a:gd name="T55" fmla="*/ 221 h 657"/>
                    <a:gd name="T56" fmla="*/ 416 w 587"/>
                    <a:gd name="T57" fmla="*/ 197 h 657"/>
                    <a:gd name="T58" fmla="*/ 406 w 587"/>
                    <a:gd name="T59" fmla="*/ 234 h 657"/>
                    <a:gd name="T60" fmla="*/ 373 w 587"/>
                    <a:gd name="T61" fmla="*/ 319 h 657"/>
                    <a:gd name="T62" fmla="*/ 294 w 587"/>
                    <a:gd name="T63" fmla="*/ 369 h 657"/>
                    <a:gd name="T64" fmla="*/ 214 w 587"/>
                    <a:gd name="T65" fmla="*/ 319 h 657"/>
                    <a:gd name="T66" fmla="*/ 274 w 587"/>
                    <a:gd name="T67" fmla="*/ 465 h 657"/>
                    <a:gd name="T68" fmla="*/ 280 w 587"/>
                    <a:gd name="T69" fmla="*/ 480 h 657"/>
                    <a:gd name="T70" fmla="*/ 259 w 587"/>
                    <a:gd name="T71" fmla="*/ 586 h 657"/>
                    <a:gd name="T72" fmla="*/ 204 w 587"/>
                    <a:gd name="T73" fmla="*/ 404 h 657"/>
                    <a:gd name="T74" fmla="*/ 215 w 587"/>
                    <a:gd name="T75" fmla="*/ 382 h 657"/>
                    <a:gd name="T76" fmla="*/ 287 w 587"/>
                    <a:gd name="T77" fmla="*/ 443 h 657"/>
                    <a:gd name="T78" fmla="*/ 274 w 587"/>
                    <a:gd name="T79" fmla="*/ 465 h 657"/>
                    <a:gd name="T80" fmla="*/ 307 w 587"/>
                    <a:gd name="T81" fmla="*/ 482 h 657"/>
                    <a:gd name="T82" fmla="*/ 314 w 587"/>
                    <a:gd name="T83" fmla="*/ 465 h 657"/>
                    <a:gd name="T84" fmla="*/ 301 w 587"/>
                    <a:gd name="T85" fmla="*/ 443 h 657"/>
                    <a:gd name="T86" fmla="*/ 373 w 587"/>
                    <a:gd name="T87" fmla="*/ 382 h 657"/>
                    <a:gd name="T88" fmla="*/ 383 w 587"/>
                    <a:gd name="T89" fmla="*/ 404 h 657"/>
                    <a:gd name="T90" fmla="*/ 329 w 587"/>
                    <a:gd name="T91" fmla="*/ 58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7" h="657">
                      <a:moveTo>
                        <a:pt x="525" y="441"/>
                      </a:moveTo>
                      <a:cubicBezTo>
                        <a:pt x="389" y="394"/>
                        <a:pt x="389" y="394"/>
                        <a:pt x="389" y="394"/>
                      </a:cubicBezTo>
                      <a:cubicBezTo>
                        <a:pt x="380" y="375"/>
                        <a:pt x="374" y="361"/>
                        <a:pt x="372" y="337"/>
                      </a:cubicBezTo>
                      <a:cubicBezTo>
                        <a:pt x="376" y="333"/>
                        <a:pt x="380" y="328"/>
                        <a:pt x="382" y="323"/>
                      </a:cubicBezTo>
                      <a:cubicBezTo>
                        <a:pt x="387" y="313"/>
                        <a:pt x="393" y="274"/>
                        <a:pt x="395" y="251"/>
                      </a:cubicBezTo>
                      <a:cubicBezTo>
                        <a:pt x="406" y="252"/>
                        <a:pt x="415" y="248"/>
                        <a:pt x="416" y="235"/>
                      </a:cubicBezTo>
                      <a:cubicBezTo>
                        <a:pt x="426" y="199"/>
                        <a:pt x="426" y="199"/>
                        <a:pt x="426" y="199"/>
                      </a:cubicBezTo>
                      <a:cubicBezTo>
                        <a:pt x="427" y="191"/>
                        <a:pt x="425" y="183"/>
                        <a:pt x="421" y="178"/>
                      </a:cubicBezTo>
                      <a:cubicBezTo>
                        <a:pt x="421" y="78"/>
                        <a:pt x="424" y="38"/>
                        <a:pt x="320" y="10"/>
                      </a:cubicBezTo>
                      <a:cubicBezTo>
                        <a:pt x="320" y="10"/>
                        <a:pt x="320" y="10"/>
                        <a:pt x="320" y="10"/>
                      </a:cubicBezTo>
                      <a:cubicBezTo>
                        <a:pt x="322" y="7"/>
                        <a:pt x="324" y="4"/>
                        <a:pt x="328" y="2"/>
                      </a:cubicBezTo>
                      <a:cubicBezTo>
                        <a:pt x="320" y="2"/>
                        <a:pt x="312" y="3"/>
                        <a:pt x="303" y="5"/>
                      </a:cubicBezTo>
                      <a:cubicBezTo>
                        <a:pt x="304" y="4"/>
                        <a:pt x="305" y="2"/>
                        <a:pt x="307" y="0"/>
                      </a:cubicBezTo>
                      <a:cubicBezTo>
                        <a:pt x="292" y="4"/>
                        <a:pt x="292" y="4"/>
                        <a:pt x="292" y="4"/>
                      </a:cubicBezTo>
                      <a:cubicBezTo>
                        <a:pt x="163" y="31"/>
                        <a:pt x="167" y="70"/>
                        <a:pt x="167" y="178"/>
                      </a:cubicBezTo>
                      <a:cubicBezTo>
                        <a:pt x="163" y="183"/>
                        <a:pt x="160" y="191"/>
                        <a:pt x="162" y="199"/>
                      </a:cubicBezTo>
                      <a:cubicBezTo>
                        <a:pt x="171" y="235"/>
                        <a:pt x="171" y="235"/>
                        <a:pt x="171" y="235"/>
                      </a:cubicBezTo>
                      <a:cubicBezTo>
                        <a:pt x="173" y="248"/>
                        <a:pt x="182" y="252"/>
                        <a:pt x="192" y="251"/>
                      </a:cubicBezTo>
                      <a:cubicBezTo>
                        <a:pt x="195" y="274"/>
                        <a:pt x="200" y="313"/>
                        <a:pt x="205" y="323"/>
                      </a:cubicBezTo>
                      <a:cubicBezTo>
                        <a:pt x="208" y="328"/>
                        <a:pt x="211" y="333"/>
                        <a:pt x="215" y="337"/>
                      </a:cubicBezTo>
                      <a:cubicBezTo>
                        <a:pt x="214" y="361"/>
                        <a:pt x="207" y="375"/>
                        <a:pt x="198" y="394"/>
                      </a:cubicBezTo>
                      <a:cubicBezTo>
                        <a:pt x="63" y="441"/>
                        <a:pt x="63" y="441"/>
                        <a:pt x="63" y="441"/>
                      </a:cubicBezTo>
                      <a:cubicBezTo>
                        <a:pt x="19" y="458"/>
                        <a:pt x="0" y="496"/>
                        <a:pt x="2" y="543"/>
                      </a:cubicBezTo>
                      <a:cubicBezTo>
                        <a:pt x="2" y="657"/>
                        <a:pt x="2" y="657"/>
                        <a:pt x="2" y="657"/>
                      </a:cubicBezTo>
                      <a:cubicBezTo>
                        <a:pt x="294" y="657"/>
                        <a:pt x="294" y="657"/>
                        <a:pt x="294" y="657"/>
                      </a:cubicBezTo>
                      <a:cubicBezTo>
                        <a:pt x="585" y="657"/>
                        <a:pt x="585" y="657"/>
                        <a:pt x="585" y="657"/>
                      </a:cubicBezTo>
                      <a:cubicBezTo>
                        <a:pt x="585" y="543"/>
                        <a:pt x="585" y="543"/>
                        <a:pt x="585" y="543"/>
                      </a:cubicBezTo>
                      <a:cubicBezTo>
                        <a:pt x="587" y="496"/>
                        <a:pt x="569" y="458"/>
                        <a:pt x="525" y="441"/>
                      </a:cubicBezTo>
                      <a:close/>
                      <a:moveTo>
                        <a:pt x="294" y="433"/>
                      </a:moveTo>
                      <a:cubicBezTo>
                        <a:pt x="254" y="433"/>
                        <a:pt x="222" y="400"/>
                        <a:pt x="222" y="361"/>
                      </a:cubicBezTo>
                      <a:cubicBezTo>
                        <a:pt x="223" y="356"/>
                        <a:pt x="224" y="352"/>
                        <a:pt x="224" y="347"/>
                      </a:cubicBezTo>
                      <a:cubicBezTo>
                        <a:pt x="232" y="353"/>
                        <a:pt x="240" y="359"/>
                        <a:pt x="248" y="365"/>
                      </a:cubicBezTo>
                      <a:cubicBezTo>
                        <a:pt x="262" y="375"/>
                        <a:pt x="276" y="379"/>
                        <a:pt x="294" y="379"/>
                      </a:cubicBezTo>
                      <a:cubicBezTo>
                        <a:pt x="294" y="379"/>
                        <a:pt x="294" y="379"/>
                        <a:pt x="294" y="379"/>
                      </a:cubicBezTo>
                      <a:cubicBezTo>
                        <a:pt x="294" y="379"/>
                        <a:pt x="294" y="379"/>
                        <a:pt x="294" y="379"/>
                      </a:cubicBezTo>
                      <a:cubicBezTo>
                        <a:pt x="294" y="379"/>
                        <a:pt x="294" y="379"/>
                        <a:pt x="294" y="379"/>
                      </a:cubicBezTo>
                      <a:cubicBezTo>
                        <a:pt x="294" y="379"/>
                        <a:pt x="294" y="379"/>
                        <a:pt x="294" y="379"/>
                      </a:cubicBezTo>
                      <a:cubicBezTo>
                        <a:pt x="312" y="379"/>
                        <a:pt x="326" y="375"/>
                        <a:pt x="340" y="365"/>
                      </a:cubicBezTo>
                      <a:cubicBezTo>
                        <a:pt x="348" y="359"/>
                        <a:pt x="356" y="353"/>
                        <a:pt x="363" y="346"/>
                      </a:cubicBezTo>
                      <a:cubicBezTo>
                        <a:pt x="364" y="352"/>
                        <a:pt x="365" y="357"/>
                        <a:pt x="366" y="362"/>
                      </a:cubicBezTo>
                      <a:cubicBezTo>
                        <a:pt x="365" y="401"/>
                        <a:pt x="333" y="433"/>
                        <a:pt x="294" y="433"/>
                      </a:cubicBezTo>
                      <a:close/>
                      <a:moveTo>
                        <a:pt x="202" y="245"/>
                      </a:moveTo>
                      <a:cubicBezTo>
                        <a:pt x="201" y="233"/>
                        <a:pt x="183" y="250"/>
                        <a:pt x="181" y="234"/>
                      </a:cubicBezTo>
                      <a:cubicBezTo>
                        <a:pt x="181" y="233"/>
                        <a:pt x="181" y="233"/>
                        <a:pt x="181" y="233"/>
                      </a:cubicBezTo>
                      <a:cubicBezTo>
                        <a:pt x="171" y="197"/>
                        <a:pt x="171" y="197"/>
                        <a:pt x="171" y="197"/>
                      </a:cubicBezTo>
                      <a:cubicBezTo>
                        <a:pt x="168" y="181"/>
                        <a:pt x="180" y="181"/>
                        <a:pt x="185" y="187"/>
                      </a:cubicBezTo>
                      <a:cubicBezTo>
                        <a:pt x="185" y="187"/>
                        <a:pt x="185" y="187"/>
                        <a:pt x="185" y="187"/>
                      </a:cubicBezTo>
                      <a:cubicBezTo>
                        <a:pt x="185" y="187"/>
                        <a:pt x="185" y="187"/>
                        <a:pt x="185" y="187"/>
                      </a:cubicBezTo>
                      <a:cubicBezTo>
                        <a:pt x="194" y="221"/>
                        <a:pt x="194" y="221"/>
                        <a:pt x="194" y="221"/>
                      </a:cubicBezTo>
                      <a:cubicBezTo>
                        <a:pt x="202" y="221"/>
                        <a:pt x="202" y="221"/>
                        <a:pt x="202" y="221"/>
                      </a:cubicBezTo>
                      <a:cubicBezTo>
                        <a:pt x="190" y="177"/>
                        <a:pt x="214" y="167"/>
                        <a:pt x="214" y="129"/>
                      </a:cubicBezTo>
                      <a:cubicBezTo>
                        <a:pt x="214" y="123"/>
                        <a:pt x="224" y="120"/>
                        <a:pt x="234" y="124"/>
                      </a:cubicBezTo>
                      <a:cubicBezTo>
                        <a:pt x="280" y="139"/>
                        <a:pt x="323" y="133"/>
                        <a:pt x="364" y="107"/>
                      </a:cubicBezTo>
                      <a:cubicBezTo>
                        <a:pt x="368" y="104"/>
                        <a:pt x="369" y="105"/>
                        <a:pt x="368" y="110"/>
                      </a:cubicBezTo>
                      <a:cubicBezTo>
                        <a:pt x="365" y="125"/>
                        <a:pt x="399" y="159"/>
                        <a:pt x="387" y="221"/>
                      </a:cubicBezTo>
                      <a:cubicBezTo>
                        <a:pt x="393" y="221"/>
                        <a:pt x="393" y="221"/>
                        <a:pt x="393" y="221"/>
                      </a:cubicBezTo>
                      <a:cubicBezTo>
                        <a:pt x="398" y="206"/>
                        <a:pt x="400" y="192"/>
                        <a:pt x="403" y="187"/>
                      </a:cubicBezTo>
                      <a:cubicBezTo>
                        <a:pt x="407" y="181"/>
                        <a:pt x="420" y="181"/>
                        <a:pt x="416" y="197"/>
                      </a:cubicBezTo>
                      <a:cubicBezTo>
                        <a:pt x="406" y="233"/>
                        <a:pt x="406" y="233"/>
                        <a:pt x="406" y="233"/>
                      </a:cubicBezTo>
                      <a:cubicBezTo>
                        <a:pt x="406" y="234"/>
                        <a:pt x="406" y="234"/>
                        <a:pt x="406" y="234"/>
                      </a:cubicBezTo>
                      <a:cubicBezTo>
                        <a:pt x="404" y="250"/>
                        <a:pt x="387" y="233"/>
                        <a:pt x="386" y="245"/>
                      </a:cubicBezTo>
                      <a:cubicBezTo>
                        <a:pt x="384" y="266"/>
                        <a:pt x="378" y="309"/>
                        <a:pt x="373" y="319"/>
                      </a:cubicBezTo>
                      <a:cubicBezTo>
                        <a:pt x="365" y="335"/>
                        <a:pt x="348" y="346"/>
                        <a:pt x="334" y="357"/>
                      </a:cubicBezTo>
                      <a:cubicBezTo>
                        <a:pt x="322" y="365"/>
                        <a:pt x="309" y="369"/>
                        <a:pt x="294" y="369"/>
                      </a:cubicBezTo>
                      <a:cubicBezTo>
                        <a:pt x="279" y="369"/>
                        <a:pt x="265" y="365"/>
                        <a:pt x="253" y="357"/>
                      </a:cubicBezTo>
                      <a:cubicBezTo>
                        <a:pt x="240" y="346"/>
                        <a:pt x="222" y="335"/>
                        <a:pt x="214" y="319"/>
                      </a:cubicBezTo>
                      <a:cubicBezTo>
                        <a:pt x="210" y="309"/>
                        <a:pt x="204" y="266"/>
                        <a:pt x="202" y="245"/>
                      </a:cubicBezTo>
                      <a:close/>
                      <a:moveTo>
                        <a:pt x="274" y="465"/>
                      </a:moveTo>
                      <a:cubicBezTo>
                        <a:pt x="274" y="465"/>
                        <a:pt x="274" y="465"/>
                        <a:pt x="274" y="465"/>
                      </a:cubicBezTo>
                      <a:cubicBezTo>
                        <a:pt x="280" y="480"/>
                        <a:pt x="280" y="480"/>
                        <a:pt x="280" y="480"/>
                      </a:cubicBezTo>
                      <a:cubicBezTo>
                        <a:pt x="281" y="480"/>
                        <a:pt x="281" y="481"/>
                        <a:pt x="281" y="482"/>
                      </a:cubicBezTo>
                      <a:cubicBezTo>
                        <a:pt x="259" y="586"/>
                        <a:pt x="259" y="586"/>
                        <a:pt x="259" y="586"/>
                      </a:cubicBezTo>
                      <a:cubicBezTo>
                        <a:pt x="259" y="586"/>
                        <a:pt x="258" y="587"/>
                        <a:pt x="258" y="586"/>
                      </a:cubicBezTo>
                      <a:cubicBezTo>
                        <a:pt x="239" y="551"/>
                        <a:pt x="221" y="489"/>
                        <a:pt x="204" y="404"/>
                      </a:cubicBezTo>
                      <a:cubicBezTo>
                        <a:pt x="205" y="403"/>
                        <a:pt x="205" y="402"/>
                        <a:pt x="206" y="400"/>
                      </a:cubicBezTo>
                      <a:cubicBezTo>
                        <a:pt x="209" y="394"/>
                        <a:pt x="212" y="388"/>
                        <a:pt x="215" y="382"/>
                      </a:cubicBezTo>
                      <a:cubicBezTo>
                        <a:pt x="224" y="415"/>
                        <a:pt x="252" y="440"/>
                        <a:pt x="287" y="442"/>
                      </a:cubicBezTo>
                      <a:cubicBezTo>
                        <a:pt x="287" y="442"/>
                        <a:pt x="287" y="443"/>
                        <a:pt x="287" y="443"/>
                      </a:cubicBezTo>
                      <a:cubicBezTo>
                        <a:pt x="274" y="460"/>
                        <a:pt x="274" y="460"/>
                        <a:pt x="274" y="460"/>
                      </a:cubicBezTo>
                      <a:cubicBezTo>
                        <a:pt x="273" y="462"/>
                        <a:pt x="273" y="464"/>
                        <a:pt x="274" y="465"/>
                      </a:cubicBezTo>
                      <a:close/>
                      <a:moveTo>
                        <a:pt x="329" y="586"/>
                      </a:moveTo>
                      <a:cubicBezTo>
                        <a:pt x="307" y="482"/>
                        <a:pt x="307" y="482"/>
                        <a:pt x="307" y="482"/>
                      </a:cubicBezTo>
                      <a:cubicBezTo>
                        <a:pt x="307" y="481"/>
                        <a:pt x="307" y="480"/>
                        <a:pt x="308" y="480"/>
                      </a:cubicBezTo>
                      <a:cubicBezTo>
                        <a:pt x="314" y="465"/>
                        <a:pt x="314" y="465"/>
                        <a:pt x="314" y="465"/>
                      </a:cubicBezTo>
                      <a:cubicBezTo>
                        <a:pt x="315" y="464"/>
                        <a:pt x="315" y="462"/>
                        <a:pt x="314" y="460"/>
                      </a:cubicBezTo>
                      <a:cubicBezTo>
                        <a:pt x="301" y="443"/>
                        <a:pt x="301" y="443"/>
                        <a:pt x="301" y="443"/>
                      </a:cubicBezTo>
                      <a:cubicBezTo>
                        <a:pt x="300" y="443"/>
                        <a:pt x="300" y="442"/>
                        <a:pt x="300" y="442"/>
                      </a:cubicBezTo>
                      <a:cubicBezTo>
                        <a:pt x="335" y="440"/>
                        <a:pt x="364" y="415"/>
                        <a:pt x="373" y="382"/>
                      </a:cubicBezTo>
                      <a:cubicBezTo>
                        <a:pt x="376" y="388"/>
                        <a:pt x="378" y="394"/>
                        <a:pt x="382" y="400"/>
                      </a:cubicBezTo>
                      <a:cubicBezTo>
                        <a:pt x="382" y="402"/>
                        <a:pt x="383" y="403"/>
                        <a:pt x="383" y="404"/>
                      </a:cubicBezTo>
                      <a:cubicBezTo>
                        <a:pt x="367" y="490"/>
                        <a:pt x="349" y="551"/>
                        <a:pt x="330" y="586"/>
                      </a:cubicBezTo>
                      <a:cubicBezTo>
                        <a:pt x="330" y="587"/>
                        <a:pt x="329" y="586"/>
                        <a:pt x="329" y="58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00" name="Text Box 78"/>
              <p:cNvSpPr txBox="1">
                <a:spLocks noChangeArrowheads="1"/>
              </p:cNvSpPr>
              <p:nvPr/>
            </p:nvSpPr>
            <p:spPr bwMode="auto">
              <a:xfrm>
                <a:off x="5658101" y="4889949"/>
                <a:ext cx="1019870" cy="246221"/>
              </a:xfrm>
              <a:prstGeom prst="rect">
                <a:avLst/>
              </a:prstGeom>
              <a:noFill/>
              <a:ln w="9525" algn="ctr">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buSzPct val="85000"/>
                </a:pPr>
                <a:r>
                  <a:rPr lang="en-US" sz="1000" dirty="0">
                    <a:solidFill>
                      <a:schemeClr val="accent6"/>
                    </a:solidFill>
                    <a:latin typeface="Arial" panose="020B0604020202020204" pitchFamily="34" charset="0"/>
                  </a:rPr>
                  <a:t>Partners</a:t>
                </a:r>
              </a:p>
            </p:txBody>
          </p:sp>
        </p:grpSp>
        <p:grpSp>
          <p:nvGrpSpPr>
            <p:cNvPr id="6" name="Group 5"/>
            <p:cNvGrpSpPr/>
            <p:nvPr/>
          </p:nvGrpSpPr>
          <p:grpSpPr>
            <a:xfrm>
              <a:off x="3352800" y="270382"/>
              <a:ext cx="1338040" cy="732796"/>
              <a:chOff x="3352800" y="270382"/>
              <a:chExt cx="1338040" cy="732796"/>
            </a:xfrm>
          </p:grpSpPr>
          <p:grpSp>
            <p:nvGrpSpPr>
              <p:cNvPr id="3" name="Group 2"/>
              <p:cNvGrpSpPr/>
              <p:nvPr/>
            </p:nvGrpSpPr>
            <p:grpSpPr>
              <a:xfrm>
                <a:off x="3774062" y="270382"/>
                <a:ext cx="608012" cy="492228"/>
                <a:chOff x="3774062" y="270382"/>
                <a:chExt cx="608012" cy="492228"/>
              </a:xfrm>
            </p:grpSpPr>
            <p:sp>
              <p:nvSpPr>
                <p:cNvPr id="116" name="Freeform 5"/>
                <p:cNvSpPr>
                  <a:spLocks/>
                </p:cNvSpPr>
                <p:nvPr/>
              </p:nvSpPr>
              <p:spPr bwMode="auto">
                <a:xfrm flipH="1">
                  <a:off x="3774062" y="421530"/>
                  <a:ext cx="373020" cy="298873"/>
                </a:xfrm>
                <a:custGeom>
                  <a:avLst/>
                  <a:gdLst>
                    <a:gd name="T0" fmla="*/ 243 w 275"/>
                    <a:gd name="T1" fmla="*/ 220 h 220"/>
                    <a:gd name="T2" fmla="*/ 33 w 275"/>
                    <a:gd name="T3" fmla="*/ 220 h 220"/>
                    <a:gd name="T4" fmla="*/ 0 w 275"/>
                    <a:gd name="T5" fmla="*/ 188 h 220"/>
                    <a:gd name="T6" fmla="*/ 0 w 275"/>
                    <a:gd name="T7" fmla="*/ 120 h 220"/>
                    <a:gd name="T8" fmla="*/ 5 w 275"/>
                    <a:gd name="T9" fmla="*/ 115 h 220"/>
                    <a:gd name="T10" fmla="*/ 9 w 275"/>
                    <a:gd name="T11" fmla="*/ 120 h 220"/>
                    <a:gd name="T12" fmla="*/ 9 w 275"/>
                    <a:gd name="T13" fmla="*/ 188 h 220"/>
                    <a:gd name="T14" fmla="*/ 33 w 275"/>
                    <a:gd name="T15" fmla="*/ 212 h 220"/>
                    <a:gd name="T16" fmla="*/ 243 w 275"/>
                    <a:gd name="T17" fmla="*/ 212 h 220"/>
                    <a:gd name="T18" fmla="*/ 266 w 275"/>
                    <a:gd name="T19" fmla="*/ 188 h 220"/>
                    <a:gd name="T20" fmla="*/ 266 w 275"/>
                    <a:gd name="T21" fmla="*/ 33 h 220"/>
                    <a:gd name="T22" fmla="*/ 243 w 275"/>
                    <a:gd name="T23" fmla="*/ 9 h 220"/>
                    <a:gd name="T24" fmla="*/ 85 w 275"/>
                    <a:gd name="T25" fmla="*/ 9 h 220"/>
                    <a:gd name="T26" fmla="*/ 80 w 275"/>
                    <a:gd name="T27" fmla="*/ 5 h 220"/>
                    <a:gd name="T28" fmla="*/ 85 w 275"/>
                    <a:gd name="T29" fmla="*/ 0 h 220"/>
                    <a:gd name="T30" fmla="*/ 243 w 275"/>
                    <a:gd name="T31" fmla="*/ 0 h 220"/>
                    <a:gd name="T32" fmla="*/ 275 w 275"/>
                    <a:gd name="T33" fmla="*/ 33 h 220"/>
                    <a:gd name="T34" fmla="*/ 275 w 275"/>
                    <a:gd name="T35" fmla="*/ 188 h 220"/>
                    <a:gd name="T36" fmla="*/ 243 w 275"/>
                    <a:gd name="T3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 h="220">
                      <a:moveTo>
                        <a:pt x="243" y="220"/>
                      </a:moveTo>
                      <a:cubicBezTo>
                        <a:pt x="33" y="220"/>
                        <a:pt x="33" y="220"/>
                        <a:pt x="33" y="220"/>
                      </a:cubicBezTo>
                      <a:cubicBezTo>
                        <a:pt x="15" y="220"/>
                        <a:pt x="0" y="206"/>
                        <a:pt x="0" y="188"/>
                      </a:cubicBezTo>
                      <a:cubicBezTo>
                        <a:pt x="0" y="120"/>
                        <a:pt x="0" y="120"/>
                        <a:pt x="0" y="120"/>
                      </a:cubicBezTo>
                      <a:cubicBezTo>
                        <a:pt x="0" y="117"/>
                        <a:pt x="2" y="115"/>
                        <a:pt x="5" y="115"/>
                      </a:cubicBezTo>
                      <a:cubicBezTo>
                        <a:pt x="7" y="115"/>
                        <a:pt x="9" y="117"/>
                        <a:pt x="9" y="120"/>
                      </a:cubicBezTo>
                      <a:cubicBezTo>
                        <a:pt x="9" y="188"/>
                        <a:pt x="9" y="188"/>
                        <a:pt x="9" y="188"/>
                      </a:cubicBezTo>
                      <a:cubicBezTo>
                        <a:pt x="9" y="201"/>
                        <a:pt x="19" y="212"/>
                        <a:pt x="33" y="212"/>
                      </a:cubicBezTo>
                      <a:cubicBezTo>
                        <a:pt x="243" y="212"/>
                        <a:pt x="243" y="212"/>
                        <a:pt x="243" y="212"/>
                      </a:cubicBezTo>
                      <a:cubicBezTo>
                        <a:pt x="256" y="212"/>
                        <a:pt x="266" y="201"/>
                        <a:pt x="266" y="188"/>
                      </a:cubicBezTo>
                      <a:cubicBezTo>
                        <a:pt x="266" y="33"/>
                        <a:pt x="266" y="33"/>
                        <a:pt x="266" y="33"/>
                      </a:cubicBezTo>
                      <a:cubicBezTo>
                        <a:pt x="266" y="20"/>
                        <a:pt x="256" y="9"/>
                        <a:pt x="243" y="9"/>
                      </a:cubicBezTo>
                      <a:cubicBezTo>
                        <a:pt x="85" y="9"/>
                        <a:pt x="85" y="9"/>
                        <a:pt x="85" y="9"/>
                      </a:cubicBezTo>
                      <a:cubicBezTo>
                        <a:pt x="82" y="9"/>
                        <a:pt x="80" y="7"/>
                        <a:pt x="80" y="5"/>
                      </a:cubicBezTo>
                      <a:cubicBezTo>
                        <a:pt x="80" y="2"/>
                        <a:pt x="82" y="0"/>
                        <a:pt x="85" y="0"/>
                      </a:cubicBezTo>
                      <a:cubicBezTo>
                        <a:pt x="243" y="0"/>
                        <a:pt x="243" y="0"/>
                        <a:pt x="243" y="0"/>
                      </a:cubicBezTo>
                      <a:cubicBezTo>
                        <a:pt x="260" y="0"/>
                        <a:pt x="275" y="15"/>
                        <a:pt x="275" y="33"/>
                      </a:cubicBezTo>
                      <a:cubicBezTo>
                        <a:pt x="275" y="188"/>
                        <a:pt x="275" y="188"/>
                        <a:pt x="275" y="188"/>
                      </a:cubicBezTo>
                      <a:cubicBezTo>
                        <a:pt x="275" y="206"/>
                        <a:pt x="260" y="220"/>
                        <a:pt x="243" y="22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
                <p:cNvSpPr>
                  <a:spLocks/>
                </p:cNvSpPr>
                <p:nvPr/>
              </p:nvSpPr>
              <p:spPr bwMode="auto">
                <a:xfrm flipH="1">
                  <a:off x="3774062" y="648536"/>
                  <a:ext cx="373020" cy="11978"/>
                </a:xfrm>
                <a:custGeom>
                  <a:avLst/>
                  <a:gdLst>
                    <a:gd name="T0" fmla="*/ 271 w 275"/>
                    <a:gd name="T1" fmla="*/ 9 h 9"/>
                    <a:gd name="T2" fmla="*/ 5 w 275"/>
                    <a:gd name="T3" fmla="*/ 9 h 9"/>
                    <a:gd name="T4" fmla="*/ 0 w 275"/>
                    <a:gd name="T5" fmla="*/ 5 h 9"/>
                    <a:gd name="T6" fmla="*/ 5 w 275"/>
                    <a:gd name="T7" fmla="*/ 0 h 9"/>
                    <a:gd name="T8" fmla="*/ 271 w 275"/>
                    <a:gd name="T9" fmla="*/ 0 h 9"/>
                    <a:gd name="T10" fmla="*/ 275 w 275"/>
                    <a:gd name="T11" fmla="*/ 5 h 9"/>
                    <a:gd name="T12" fmla="*/ 271 w 27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75" h="9">
                      <a:moveTo>
                        <a:pt x="271" y="9"/>
                      </a:moveTo>
                      <a:cubicBezTo>
                        <a:pt x="5" y="9"/>
                        <a:pt x="5" y="9"/>
                        <a:pt x="5" y="9"/>
                      </a:cubicBezTo>
                      <a:cubicBezTo>
                        <a:pt x="2" y="9"/>
                        <a:pt x="0" y="7"/>
                        <a:pt x="0" y="5"/>
                      </a:cubicBezTo>
                      <a:cubicBezTo>
                        <a:pt x="0" y="2"/>
                        <a:pt x="2" y="0"/>
                        <a:pt x="5" y="0"/>
                      </a:cubicBezTo>
                      <a:cubicBezTo>
                        <a:pt x="271" y="0"/>
                        <a:pt x="271" y="0"/>
                        <a:pt x="271" y="0"/>
                      </a:cubicBezTo>
                      <a:cubicBezTo>
                        <a:pt x="273" y="0"/>
                        <a:pt x="275" y="2"/>
                        <a:pt x="275" y="5"/>
                      </a:cubicBezTo>
                      <a:cubicBezTo>
                        <a:pt x="275" y="7"/>
                        <a:pt x="273" y="9"/>
                        <a:pt x="271" y="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7"/>
                <p:cNvSpPr>
                  <a:spLocks/>
                </p:cNvSpPr>
                <p:nvPr/>
              </p:nvSpPr>
              <p:spPr bwMode="auto">
                <a:xfrm flipH="1">
                  <a:off x="3858476" y="750632"/>
                  <a:ext cx="204762" cy="11978"/>
                </a:xfrm>
                <a:custGeom>
                  <a:avLst/>
                  <a:gdLst>
                    <a:gd name="T0" fmla="*/ 147 w 151"/>
                    <a:gd name="T1" fmla="*/ 9 h 9"/>
                    <a:gd name="T2" fmla="*/ 4 w 151"/>
                    <a:gd name="T3" fmla="*/ 9 h 9"/>
                    <a:gd name="T4" fmla="*/ 0 w 151"/>
                    <a:gd name="T5" fmla="*/ 5 h 9"/>
                    <a:gd name="T6" fmla="*/ 4 w 151"/>
                    <a:gd name="T7" fmla="*/ 0 h 9"/>
                    <a:gd name="T8" fmla="*/ 147 w 151"/>
                    <a:gd name="T9" fmla="*/ 0 h 9"/>
                    <a:gd name="T10" fmla="*/ 151 w 151"/>
                    <a:gd name="T11" fmla="*/ 5 h 9"/>
                    <a:gd name="T12" fmla="*/ 147 w 15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51" h="9">
                      <a:moveTo>
                        <a:pt x="147" y="9"/>
                      </a:moveTo>
                      <a:cubicBezTo>
                        <a:pt x="4" y="9"/>
                        <a:pt x="4" y="9"/>
                        <a:pt x="4" y="9"/>
                      </a:cubicBezTo>
                      <a:cubicBezTo>
                        <a:pt x="2" y="9"/>
                        <a:pt x="0" y="7"/>
                        <a:pt x="0" y="5"/>
                      </a:cubicBezTo>
                      <a:cubicBezTo>
                        <a:pt x="0" y="2"/>
                        <a:pt x="2" y="0"/>
                        <a:pt x="4" y="0"/>
                      </a:cubicBezTo>
                      <a:cubicBezTo>
                        <a:pt x="147" y="0"/>
                        <a:pt x="147" y="0"/>
                        <a:pt x="147" y="0"/>
                      </a:cubicBezTo>
                      <a:cubicBezTo>
                        <a:pt x="149" y="0"/>
                        <a:pt x="151" y="2"/>
                        <a:pt x="151" y="5"/>
                      </a:cubicBezTo>
                      <a:cubicBezTo>
                        <a:pt x="151" y="7"/>
                        <a:pt x="149" y="9"/>
                        <a:pt x="147" y="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8"/>
                <p:cNvSpPr>
                  <a:spLocks/>
                </p:cNvSpPr>
                <p:nvPr/>
              </p:nvSpPr>
              <p:spPr bwMode="auto">
                <a:xfrm flipH="1">
                  <a:off x="3999357" y="709566"/>
                  <a:ext cx="12548" cy="50192"/>
                </a:xfrm>
                <a:custGeom>
                  <a:avLst/>
                  <a:gdLst>
                    <a:gd name="T0" fmla="*/ 5 w 9"/>
                    <a:gd name="T1" fmla="*/ 37 h 37"/>
                    <a:gd name="T2" fmla="*/ 0 w 9"/>
                    <a:gd name="T3" fmla="*/ 33 h 37"/>
                    <a:gd name="T4" fmla="*/ 0 w 9"/>
                    <a:gd name="T5" fmla="*/ 4 h 37"/>
                    <a:gd name="T6" fmla="*/ 5 w 9"/>
                    <a:gd name="T7" fmla="*/ 0 h 37"/>
                    <a:gd name="T8" fmla="*/ 9 w 9"/>
                    <a:gd name="T9" fmla="*/ 4 h 37"/>
                    <a:gd name="T10" fmla="*/ 9 w 9"/>
                    <a:gd name="T11" fmla="*/ 33 h 37"/>
                    <a:gd name="T12" fmla="*/ 5 w 9"/>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9" h="37">
                      <a:moveTo>
                        <a:pt x="5" y="37"/>
                      </a:moveTo>
                      <a:cubicBezTo>
                        <a:pt x="2" y="37"/>
                        <a:pt x="0" y="35"/>
                        <a:pt x="0" y="33"/>
                      </a:cubicBezTo>
                      <a:cubicBezTo>
                        <a:pt x="0" y="4"/>
                        <a:pt x="0" y="4"/>
                        <a:pt x="0" y="4"/>
                      </a:cubicBezTo>
                      <a:cubicBezTo>
                        <a:pt x="0" y="2"/>
                        <a:pt x="2" y="0"/>
                        <a:pt x="5" y="0"/>
                      </a:cubicBezTo>
                      <a:cubicBezTo>
                        <a:pt x="7" y="0"/>
                        <a:pt x="9" y="2"/>
                        <a:pt x="9" y="4"/>
                      </a:cubicBezTo>
                      <a:cubicBezTo>
                        <a:pt x="9" y="33"/>
                        <a:pt x="9" y="33"/>
                        <a:pt x="9" y="33"/>
                      </a:cubicBezTo>
                      <a:cubicBezTo>
                        <a:pt x="9" y="35"/>
                        <a:pt x="7" y="37"/>
                        <a:pt x="5" y="3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9"/>
                <p:cNvSpPr>
                  <a:spLocks/>
                </p:cNvSpPr>
                <p:nvPr/>
              </p:nvSpPr>
              <p:spPr bwMode="auto">
                <a:xfrm flipH="1">
                  <a:off x="3913802" y="709566"/>
                  <a:ext cx="10837" cy="50192"/>
                </a:xfrm>
                <a:custGeom>
                  <a:avLst/>
                  <a:gdLst>
                    <a:gd name="T0" fmla="*/ 4 w 8"/>
                    <a:gd name="T1" fmla="*/ 37 h 37"/>
                    <a:gd name="T2" fmla="*/ 0 w 8"/>
                    <a:gd name="T3" fmla="*/ 33 h 37"/>
                    <a:gd name="T4" fmla="*/ 0 w 8"/>
                    <a:gd name="T5" fmla="*/ 4 h 37"/>
                    <a:gd name="T6" fmla="*/ 4 w 8"/>
                    <a:gd name="T7" fmla="*/ 0 h 37"/>
                    <a:gd name="T8" fmla="*/ 8 w 8"/>
                    <a:gd name="T9" fmla="*/ 4 h 37"/>
                    <a:gd name="T10" fmla="*/ 8 w 8"/>
                    <a:gd name="T11" fmla="*/ 33 h 37"/>
                    <a:gd name="T12" fmla="*/ 4 w 8"/>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 h="37">
                      <a:moveTo>
                        <a:pt x="4" y="37"/>
                      </a:moveTo>
                      <a:cubicBezTo>
                        <a:pt x="2" y="37"/>
                        <a:pt x="0" y="35"/>
                        <a:pt x="0" y="33"/>
                      </a:cubicBezTo>
                      <a:cubicBezTo>
                        <a:pt x="0" y="4"/>
                        <a:pt x="0" y="4"/>
                        <a:pt x="0" y="4"/>
                      </a:cubicBezTo>
                      <a:cubicBezTo>
                        <a:pt x="0" y="2"/>
                        <a:pt x="2" y="0"/>
                        <a:pt x="4" y="0"/>
                      </a:cubicBezTo>
                      <a:cubicBezTo>
                        <a:pt x="6" y="0"/>
                        <a:pt x="8" y="2"/>
                        <a:pt x="8" y="4"/>
                      </a:cubicBezTo>
                      <a:cubicBezTo>
                        <a:pt x="8" y="33"/>
                        <a:pt x="8" y="33"/>
                        <a:pt x="8" y="33"/>
                      </a:cubicBezTo>
                      <a:cubicBezTo>
                        <a:pt x="8" y="35"/>
                        <a:pt x="6" y="37"/>
                        <a:pt x="4" y="3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0"/>
                <p:cNvSpPr>
                  <a:spLocks/>
                </p:cNvSpPr>
                <p:nvPr/>
              </p:nvSpPr>
              <p:spPr bwMode="auto">
                <a:xfrm flipH="1">
                  <a:off x="4076927" y="402707"/>
                  <a:ext cx="174533" cy="168259"/>
                </a:xfrm>
                <a:custGeom>
                  <a:avLst/>
                  <a:gdLst>
                    <a:gd name="T0" fmla="*/ 64 w 129"/>
                    <a:gd name="T1" fmla="*/ 124 h 124"/>
                    <a:gd name="T2" fmla="*/ 57 w 129"/>
                    <a:gd name="T3" fmla="*/ 124 h 124"/>
                    <a:gd name="T4" fmla="*/ 15 w 129"/>
                    <a:gd name="T5" fmla="*/ 101 h 124"/>
                    <a:gd name="T6" fmla="*/ 2 w 129"/>
                    <a:gd name="T7" fmla="*/ 56 h 124"/>
                    <a:gd name="T8" fmla="*/ 5 w 129"/>
                    <a:gd name="T9" fmla="*/ 41 h 124"/>
                    <a:gd name="T10" fmla="*/ 11 w 129"/>
                    <a:gd name="T11" fmla="*/ 39 h 124"/>
                    <a:gd name="T12" fmla="*/ 13 w 129"/>
                    <a:gd name="T13" fmla="*/ 44 h 124"/>
                    <a:gd name="T14" fmla="*/ 10 w 129"/>
                    <a:gd name="T15" fmla="*/ 56 h 124"/>
                    <a:gd name="T16" fmla="*/ 22 w 129"/>
                    <a:gd name="T17" fmla="*/ 96 h 124"/>
                    <a:gd name="T18" fmla="*/ 57 w 129"/>
                    <a:gd name="T19" fmla="*/ 115 h 124"/>
                    <a:gd name="T20" fmla="*/ 97 w 129"/>
                    <a:gd name="T21" fmla="*/ 104 h 124"/>
                    <a:gd name="T22" fmla="*/ 116 w 129"/>
                    <a:gd name="T23" fmla="*/ 68 h 124"/>
                    <a:gd name="T24" fmla="*/ 69 w 129"/>
                    <a:gd name="T25" fmla="*/ 9 h 124"/>
                    <a:gd name="T26" fmla="*/ 58 w 129"/>
                    <a:gd name="T27" fmla="*/ 9 h 124"/>
                    <a:gd name="T28" fmla="*/ 53 w 129"/>
                    <a:gd name="T29" fmla="*/ 6 h 124"/>
                    <a:gd name="T30" fmla="*/ 57 w 129"/>
                    <a:gd name="T31" fmla="*/ 1 h 124"/>
                    <a:gd name="T32" fmla="*/ 70 w 129"/>
                    <a:gd name="T33" fmla="*/ 1 h 124"/>
                    <a:gd name="T34" fmla="*/ 125 w 129"/>
                    <a:gd name="T35" fmla="*/ 69 h 124"/>
                    <a:gd name="T36" fmla="*/ 102 w 129"/>
                    <a:gd name="T37" fmla="*/ 111 h 124"/>
                    <a:gd name="T38" fmla="*/ 64 w 129"/>
                    <a:gd name="T3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124">
                      <a:moveTo>
                        <a:pt x="64" y="124"/>
                      </a:moveTo>
                      <a:cubicBezTo>
                        <a:pt x="61" y="124"/>
                        <a:pt x="59" y="124"/>
                        <a:pt x="57" y="124"/>
                      </a:cubicBezTo>
                      <a:cubicBezTo>
                        <a:pt x="40" y="122"/>
                        <a:pt x="25" y="114"/>
                        <a:pt x="15" y="101"/>
                      </a:cubicBezTo>
                      <a:cubicBezTo>
                        <a:pt x="5" y="88"/>
                        <a:pt x="0" y="72"/>
                        <a:pt x="2" y="56"/>
                      </a:cubicBezTo>
                      <a:cubicBezTo>
                        <a:pt x="3" y="51"/>
                        <a:pt x="4" y="46"/>
                        <a:pt x="5" y="41"/>
                      </a:cubicBezTo>
                      <a:cubicBezTo>
                        <a:pt x="6" y="39"/>
                        <a:pt x="9" y="38"/>
                        <a:pt x="11" y="39"/>
                      </a:cubicBezTo>
                      <a:cubicBezTo>
                        <a:pt x="13" y="39"/>
                        <a:pt x="14" y="42"/>
                        <a:pt x="13" y="44"/>
                      </a:cubicBezTo>
                      <a:cubicBezTo>
                        <a:pt x="12" y="48"/>
                        <a:pt x="11" y="52"/>
                        <a:pt x="10" y="56"/>
                      </a:cubicBezTo>
                      <a:cubicBezTo>
                        <a:pt x="9" y="71"/>
                        <a:pt x="13" y="85"/>
                        <a:pt x="22" y="96"/>
                      </a:cubicBezTo>
                      <a:cubicBezTo>
                        <a:pt x="31" y="107"/>
                        <a:pt x="43" y="114"/>
                        <a:pt x="57" y="115"/>
                      </a:cubicBezTo>
                      <a:cubicBezTo>
                        <a:pt x="72" y="117"/>
                        <a:pt x="86" y="113"/>
                        <a:pt x="97" y="104"/>
                      </a:cubicBezTo>
                      <a:cubicBezTo>
                        <a:pt x="108" y="95"/>
                        <a:pt x="115" y="83"/>
                        <a:pt x="116" y="68"/>
                      </a:cubicBezTo>
                      <a:cubicBezTo>
                        <a:pt x="120" y="39"/>
                        <a:pt x="99" y="13"/>
                        <a:pt x="69" y="9"/>
                      </a:cubicBezTo>
                      <a:cubicBezTo>
                        <a:pt x="65" y="9"/>
                        <a:pt x="62" y="9"/>
                        <a:pt x="58" y="9"/>
                      </a:cubicBezTo>
                      <a:cubicBezTo>
                        <a:pt x="55" y="10"/>
                        <a:pt x="53" y="8"/>
                        <a:pt x="53" y="6"/>
                      </a:cubicBezTo>
                      <a:cubicBezTo>
                        <a:pt x="53" y="3"/>
                        <a:pt x="54" y="1"/>
                        <a:pt x="57" y="1"/>
                      </a:cubicBezTo>
                      <a:cubicBezTo>
                        <a:pt x="61" y="0"/>
                        <a:pt x="66" y="0"/>
                        <a:pt x="70" y="1"/>
                      </a:cubicBezTo>
                      <a:cubicBezTo>
                        <a:pt x="104" y="5"/>
                        <a:pt x="129" y="35"/>
                        <a:pt x="125" y="69"/>
                      </a:cubicBezTo>
                      <a:cubicBezTo>
                        <a:pt x="123" y="86"/>
                        <a:pt x="115" y="101"/>
                        <a:pt x="102" y="111"/>
                      </a:cubicBezTo>
                      <a:cubicBezTo>
                        <a:pt x="91" y="120"/>
                        <a:pt x="78" y="124"/>
                        <a:pt x="64" y="12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Line 11"/>
                <p:cNvSpPr>
                  <a:spLocks noChangeShapeType="1"/>
                </p:cNvSpPr>
                <p:nvPr/>
              </p:nvSpPr>
              <p:spPr bwMode="auto">
                <a:xfrm flipH="1">
                  <a:off x="4166475" y="486552"/>
                  <a:ext cx="0" cy="0"/>
                </a:xfrm>
                <a:prstGeom prst="line">
                  <a:avLst/>
                </a:prstGeom>
                <a:noFill/>
                <a:ln w="33338" cap="rnd">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12"/>
                <p:cNvSpPr>
                  <a:spLocks noEditPoints="1"/>
                </p:cNvSpPr>
                <p:nvPr/>
              </p:nvSpPr>
              <p:spPr bwMode="auto">
                <a:xfrm flipH="1">
                  <a:off x="4118564" y="440352"/>
                  <a:ext cx="93540" cy="91259"/>
                </a:xfrm>
                <a:custGeom>
                  <a:avLst/>
                  <a:gdLst>
                    <a:gd name="T0" fmla="*/ 34 w 69"/>
                    <a:gd name="T1" fmla="*/ 67 h 67"/>
                    <a:gd name="T2" fmla="*/ 31 w 69"/>
                    <a:gd name="T3" fmla="*/ 67 h 67"/>
                    <a:gd name="T4" fmla="*/ 2 w 69"/>
                    <a:gd name="T5" fmla="*/ 31 h 67"/>
                    <a:gd name="T6" fmla="*/ 38 w 69"/>
                    <a:gd name="T7" fmla="*/ 2 h 67"/>
                    <a:gd name="T8" fmla="*/ 67 w 69"/>
                    <a:gd name="T9" fmla="*/ 38 h 67"/>
                    <a:gd name="T10" fmla="*/ 34 w 69"/>
                    <a:gd name="T11" fmla="*/ 67 h 67"/>
                    <a:gd name="T12" fmla="*/ 34 w 69"/>
                    <a:gd name="T13" fmla="*/ 10 h 67"/>
                    <a:gd name="T14" fmla="*/ 10 w 69"/>
                    <a:gd name="T15" fmla="*/ 32 h 67"/>
                    <a:gd name="T16" fmla="*/ 32 w 69"/>
                    <a:gd name="T17" fmla="*/ 58 h 67"/>
                    <a:gd name="T18" fmla="*/ 59 w 69"/>
                    <a:gd name="T19" fmla="*/ 37 h 67"/>
                    <a:gd name="T20" fmla="*/ 37 w 69"/>
                    <a:gd name="T21" fmla="*/ 10 h 67"/>
                    <a:gd name="T22" fmla="*/ 34 w 69"/>
                    <a:gd name="T2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7">
                      <a:moveTo>
                        <a:pt x="34" y="67"/>
                      </a:moveTo>
                      <a:cubicBezTo>
                        <a:pt x="33" y="67"/>
                        <a:pt x="32" y="67"/>
                        <a:pt x="31" y="67"/>
                      </a:cubicBezTo>
                      <a:cubicBezTo>
                        <a:pt x="13" y="65"/>
                        <a:pt x="0" y="49"/>
                        <a:pt x="2" y="31"/>
                      </a:cubicBezTo>
                      <a:cubicBezTo>
                        <a:pt x="4" y="13"/>
                        <a:pt x="20" y="0"/>
                        <a:pt x="38" y="2"/>
                      </a:cubicBezTo>
                      <a:cubicBezTo>
                        <a:pt x="56" y="4"/>
                        <a:pt x="69" y="20"/>
                        <a:pt x="67" y="38"/>
                      </a:cubicBezTo>
                      <a:cubicBezTo>
                        <a:pt x="65" y="55"/>
                        <a:pt x="51" y="67"/>
                        <a:pt x="34" y="67"/>
                      </a:cubicBezTo>
                      <a:close/>
                      <a:moveTo>
                        <a:pt x="34" y="10"/>
                      </a:moveTo>
                      <a:cubicBezTo>
                        <a:pt x="22" y="10"/>
                        <a:pt x="12" y="19"/>
                        <a:pt x="10" y="32"/>
                      </a:cubicBezTo>
                      <a:cubicBezTo>
                        <a:pt x="9" y="45"/>
                        <a:pt x="18" y="57"/>
                        <a:pt x="32" y="58"/>
                      </a:cubicBezTo>
                      <a:cubicBezTo>
                        <a:pt x="45" y="60"/>
                        <a:pt x="57" y="50"/>
                        <a:pt x="59" y="37"/>
                      </a:cubicBezTo>
                      <a:cubicBezTo>
                        <a:pt x="60" y="24"/>
                        <a:pt x="50" y="12"/>
                        <a:pt x="37" y="10"/>
                      </a:cubicBezTo>
                      <a:cubicBezTo>
                        <a:pt x="36" y="10"/>
                        <a:pt x="35" y="10"/>
                        <a:pt x="34" y="1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Line 13"/>
                <p:cNvSpPr>
                  <a:spLocks noChangeShapeType="1"/>
                </p:cNvSpPr>
                <p:nvPr/>
              </p:nvSpPr>
              <p:spPr bwMode="auto">
                <a:xfrm flipH="1">
                  <a:off x="4166475" y="486552"/>
                  <a:ext cx="0" cy="0"/>
                </a:xfrm>
                <a:prstGeom prst="line">
                  <a:avLst/>
                </a:prstGeom>
                <a:noFill/>
                <a:ln w="33338"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14"/>
                <p:cNvSpPr>
                  <a:spLocks noEditPoints="1"/>
                </p:cNvSpPr>
                <p:nvPr/>
              </p:nvSpPr>
              <p:spPr bwMode="auto">
                <a:xfrm flipH="1">
                  <a:off x="3992513" y="270382"/>
                  <a:ext cx="389561" cy="431198"/>
                </a:xfrm>
                <a:custGeom>
                  <a:avLst/>
                  <a:gdLst>
                    <a:gd name="T0" fmla="*/ 126 w 287"/>
                    <a:gd name="T1" fmla="*/ 317 h 317"/>
                    <a:gd name="T2" fmla="*/ 97 w 287"/>
                    <a:gd name="T3" fmla="*/ 304 h 317"/>
                    <a:gd name="T4" fmla="*/ 86 w 287"/>
                    <a:gd name="T5" fmla="*/ 262 h 317"/>
                    <a:gd name="T6" fmla="*/ 52 w 287"/>
                    <a:gd name="T7" fmla="*/ 279 h 317"/>
                    <a:gd name="T8" fmla="*/ 33 w 287"/>
                    <a:gd name="T9" fmla="*/ 254 h 317"/>
                    <a:gd name="T10" fmla="*/ 44 w 287"/>
                    <a:gd name="T11" fmla="*/ 212 h 317"/>
                    <a:gd name="T12" fmla="*/ 6 w 287"/>
                    <a:gd name="T13" fmla="*/ 209 h 317"/>
                    <a:gd name="T14" fmla="*/ 3 w 287"/>
                    <a:gd name="T15" fmla="*/ 177 h 317"/>
                    <a:gd name="T16" fmla="*/ 34 w 287"/>
                    <a:gd name="T17" fmla="*/ 147 h 317"/>
                    <a:gd name="T18" fmla="*/ 2 w 287"/>
                    <a:gd name="T19" fmla="*/ 126 h 317"/>
                    <a:gd name="T20" fmla="*/ 15 w 287"/>
                    <a:gd name="T21" fmla="*/ 97 h 317"/>
                    <a:gd name="T22" fmla="*/ 57 w 287"/>
                    <a:gd name="T23" fmla="*/ 86 h 317"/>
                    <a:gd name="T24" fmla="*/ 40 w 287"/>
                    <a:gd name="T25" fmla="*/ 52 h 317"/>
                    <a:gd name="T26" fmla="*/ 65 w 287"/>
                    <a:gd name="T27" fmla="*/ 33 h 317"/>
                    <a:gd name="T28" fmla="*/ 107 w 287"/>
                    <a:gd name="T29" fmla="*/ 44 h 317"/>
                    <a:gd name="T30" fmla="*/ 110 w 287"/>
                    <a:gd name="T31" fmla="*/ 6 h 317"/>
                    <a:gd name="T32" fmla="*/ 141 w 287"/>
                    <a:gd name="T33" fmla="*/ 3 h 317"/>
                    <a:gd name="T34" fmla="*/ 172 w 287"/>
                    <a:gd name="T35" fmla="*/ 34 h 317"/>
                    <a:gd name="T36" fmla="*/ 193 w 287"/>
                    <a:gd name="T37" fmla="*/ 2 h 317"/>
                    <a:gd name="T38" fmla="*/ 222 w 287"/>
                    <a:gd name="T39" fmla="*/ 15 h 317"/>
                    <a:gd name="T40" fmla="*/ 233 w 287"/>
                    <a:gd name="T41" fmla="*/ 57 h 317"/>
                    <a:gd name="T42" fmla="*/ 267 w 287"/>
                    <a:gd name="T43" fmla="*/ 40 h 317"/>
                    <a:gd name="T44" fmla="*/ 286 w 287"/>
                    <a:gd name="T45" fmla="*/ 65 h 317"/>
                    <a:gd name="T46" fmla="*/ 270 w 287"/>
                    <a:gd name="T47" fmla="*/ 98 h 317"/>
                    <a:gd name="T48" fmla="*/ 263 w 287"/>
                    <a:gd name="T49" fmla="*/ 103 h 317"/>
                    <a:gd name="T50" fmla="*/ 258 w 287"/>
                    <a:gd name="T51" fmla="*/ 90 h 317"/>
                    <a:gd name="T52" fmla="*/ 263 w 287"/>
                    <a:gd name="T53" fmla="*/ 48 h 317"/>
                    <a:gd name="T54" fmla="*/ 230 w 287"/>
                    <a:gd name="T55" fmla="*/ 65 h 317"/>
                    <a:gd name="T56" fmla="*/ 210 w 287"/>
                    <a:gd name="T57" fmla="*/ 50 h 317"/>
                    <a:gd name="T58" fmla="*/ 194 w 287"/>
                    <a:gd name="T59" fmla="*/ 11 h 317"/>
                    <a:gd name="T60" fmla="*/ 174 w 287"/>
                    <a:gd name="T61" fmla="*/ 42 h 317"/>
                    <a:gd name="T62" fmla="*/ 149 w 287"/>
                    <a:gd name="T63" fmla="*/ 39 h 317"/>
                    <a:gd name="T64" fmla="*/ 115 w 287"/>
                    <a:gd name="T65" fmla="*/ 14 h 317"/>
                    <a:gd name="T66" fmla="*/ 113 w 287"/>
                    <a:gd name="T67" fmla="*/ 51 h 317"/>
                    <a:gd name="T68" fmla="*/ 90 w 287"/>
                    <a:gd name="T69" fmla="*/ 61 h 317"/>
                    <a:gd name="T70" fmla="*/ 48 w 287"/>
                    <a:gd name="T71" fmla="*/ 56 h 317"/>
                    <a:gd name="T72" fmla="*/ 65 w 287"/>
                    <a:gd name="T73" fmla="*/ 89 h 317"/>
                    <a:gd name="T74" fmla="*/ 50 w 287"/>
                    <a:gd name="T75" fmla="*/ 108 h 317"/>
                    <a:gd name="T76" fmla="*/ 11 w 287"/>
                    <a:gd name="T77" fmla="*/ 125 h 317"/>
                    <a:gd name="T78" fmla="*/ 42 w 287"/>
                    <a:gd name="T79" fmla="*/ 145 h 317"/>
                    <a:gd name="T80" fmla="*/ 39 w 287"/>
                    <a:gd name="T81" fmla="*/ 170 h 317"/>
                    <a:gd name="T82" fmla="*/ 14 w 287"/>
                    <a:gd name="T83" fmla="*/ 204 h 317"/>
                    <a:gd name="T84" fmla="*/ 51 w 287"/>
                    <a:gd name="T85" fmla="*/ 206 h 317"/>
                    <a:gd name="T86" fmla="*/ 61 w 287"/>
                    <a:gd name="T87" fmla="*/ 229 h 317"/>
                    <a:gd name="T88" fmla="*/ 56 w 287"/>
                    <a:gd name="T89" fmla="*/ 271 h 317"/>
                    <a:gd name="T90" fmla="*/ 89 w 287"/>
                    <a:gd name="T91" fmla="*/ 254 h 317"/>
                    <a:gd name="T92" fmla="*/ 108 w 287"/>
                    <a:gd name="T93" fmla="*/ 269 h 317"/>
                    <a:gd name="T94" fmla="*/ 125 w 287"/>
                    <a:gd name="T95" fmla="*/ 308 h 317"/>
                    <a:gd name="T96" fmla="*/ 145 w 287"/>
                    <a:gd name="T97" fmla="*/ 276 h 317"/>
                    <a:gd name="T98" fmla="*/ 160 w 287"/>
                    <a:gd name="T99" fmla="*/ 277 h 317"/>
                    <a:gd name="T100" fmla="*/ 159 w 287"/>
                    <a:gd name="T101" fmla="*/ 286 h 317"/>
                    <a:gd name="T102" fmla="*/ 131 w 287"/>
                    <a:gd name="T103" fmla="*/ 315 h 317"/>
                    <a:gd name="T104" fmla="*/ 159 w 287"/>
                    <a:gd name="T105" fmla="*/ 253 h 317"/>
                    <a:gd name="T106" fmla="*/ 77 w 287"/>
                    <a:gd name="T107" fmla="*/ 204 h 317"/>
                    <a:gd name="T108" fmla="*/ 187 w 287"/>
                    <a:gd name="T109" fmla="*/ 70 h 317"/>
                    <a:gd name="T110" fmla="*/ 241 w 287"/>
                    <a:gd name="T111" fmla="*/ 205 h 317"/>
                    <a:gd name="T112" fmla="*/ 234 w 287"/>
                    <a:gd name="T113" fmla="*/ 201 h 317"/>
                    <a:gd name="T114" fmla="*/ 184 w 287"/>
                    <a:gd name="T115" fmla="*/ 78 h 317"/>
                    <a:gd name="T116" fmla="*/ 84 w 287"/>
                    <a:gd name="T117" fmla="*/ 200 h 317"/>
                    <a:gd name="T118" fmla="*/ 161 w 287"/>
                    <a:gd name="T119" fmla="*/ 245 h 317"/>
                    <a:gd name="T120" fmla="*/ 165 w 287"/>
                    <a:gd name="T121" fmla="*/ 249 h 317"/>
                    <a:gd name="T122" fmla="*/ 159 w 287"/>
                    <a:gd name="T123" fmla="*/ 253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7" h="317">
                      <a:moveTo>
                        <a:pt x="127" y="317"/>
                      </a:moveTo>
                      <a:cubicBezTo>
                        <a:pt x="127" y="317"/>
                        <a:pt x="126" y="317"/>
                        <a:pt x="126" y="317"/>
                      </a:cubicBezTo>
                      <a:cubicBezTo>
                        <a:pt x="100" y="309"/>
                        <a:pt x="100" y="309"/>
                        <a:pt x="100" y="309"/>
                      </a:cubicBezTo>
                      <a:cubicBezTo>
                        <a:pt x="98" y="308"/>
                        <a:pt x="96" y="306"/>
                        <a:pt x="97" y="304"/>
                      </a:cubicBezTo>
                      <a:cubicBezTo>
                        <a:pt x="100" y="271"/>
                        <a:pt x="100" y="271"/>
                        <a:pt x="100" y="271"/>
                      </a:cubicBezTo>
                      <a:cubicBezTo>
                        <a:pt x="95" y="268"/>
                        <a:pt x="90" y="265"/>
                        <a:pt x="86" y="262"/>
                      </a:cubicBezTo>
                      <a:cubicBezTo>
                        <a:pt x="57" y="280"/>
                        <a:pt x="57" y="280"/>
                        <a:pt x="57" y="280"/>
                      </a:cubicBezTo>
                      <a:cubicBezTo>
                        <a:pt x="55" y="281"/>
                        <a:pt x="53" y="280"/>
                        <a:pt x="52" y="279"/>
                      </a:cubicBezTo>
                      <a:cubicBezTo>
                        <a:pt x="33" y="259"/>
                        <a:pt x="33" y="259"/>
                        <a:pt x="33" y="259"/>
                      </a:cubicBezTo>
                      <a:cubicBezTo>
                        <a:pt x="32" y="257"/>
                        <a:pt x="31" y="255"/>
                        <a:pt x="33" y="254"/>
                      </a:cubicBezTo>
                      <a:cubicBezTo>
                        <a:pt x="52" y="226"/>
                        <a:pt x="52" y="226"/>
                        <a:pt x="52" y="226"/>
                      </a:cubicBezTo>
                      <a:cubicBezTo>
                        <a:pt x="49" y="221"/>
                        <a:pt x="47" y="217"/>
                        <a:pt x="44" y="212"/>
                      </a:cubicBezTo>
                      <a:cubicBezTo>
                        <a:pt x="11" y="212"/>
                        <a:pt x="11" y="212"/>
                        <a:pt x="11" y="212"/>
                      </a:cubicBezTo>
                      <a:cubicBezTo>
                        <a:pt x="9" y="212"/>
                        <a:pt x="7" y="211"/>
                        <a:pt x="6" y="209"/>
                      </a:cubicBezTo>
                      <a:cubicBezTo>
                        <a:pt x="0" y="182"/>
                        <a:pt x="0" y="182"/>
                        <a:pt x="0" y="182"/>
                      </a:cubicBezTo>
                      <a:cubicBezTo>
                        <a:pt x="0" y="180"/>
                        <a:pt x="1" y="178"/>
                        <a:pt x="3" y="177"/>
                      </a:cubicBezTo>
                      <a:cubicBezTo>
                        <a:pt x="33" y="163"/>
                        <a:pt x="33" y="163"/>
                        <a:pt x="33" y="163"/>
                      </a:cubicBezTo>
                      <a:cubicBezTo>
                        <a:pt x="33" y="158"/>
                        <a:pt x="33" y="152"/>
                        <a:pt x="34" y="147"/>
                      </a:cubicBezTo>
                      <a:cubicBezTo>
                        <a:pt x="4" y="131"/>
                        <a:pt x="4" y="131"/>
                        <a:pt x="4" y="131"/>
                      </a:cubicBezTo>
                      <a:cubicBezTo>
                        <a:pt x="2" y="130"/>
                        <a:pt x="1" y="128"/>
                        <a:pt x="2" y="126"/>
                      </a:cubicBezTo>
                      <a:cubicBezTo>
                        <a:pt x="10" y="100"/>
                        <a:pt x="10" y="100"/>
                        <a:pt x="10" y="100"/>
                      </a:cubicBezTo>
                      <a:cubicBezTo>
                        <a:pt x="11" y="98"/>
                        <a:pt x="13" y="96"/>
                        <a:pt x="15" y="97"/>
                      </a:cubicBezTo>
                      <a:cubicBezTo>
                        <a:pt x="48" y="100"/>
                        <a:pt x="48" y="100"/>
                        <a:pt x="48" y="100"/>
                      </a:cubicBezTo>
                      <a:cubicBezTo>
                        <a:pt x="51" y="95"/>
                        <a:pt x="54" y="90"/>
                        <a:pt x="57" y="86"/>
                      </a:cubicBezTo>
                      <a:cubicBezTo>
                        <a:pt x="39" y="57"/>
                        <a:pt x="39" y="57"/>
                        <a:pt x="39" y="57"/>
                      </a:cubicBezTo>
                      <a:cubicBezTo>
                        <a:pt x="38" y="55"/>
                        <a:pt x="38" y="53"/>
                        <a:pt x="40" y="52"/>
                      </a:cubicBezTo>
                      <a:cubicBezTo>
                        <a:pt x="60" y="33"/>
                        <a:pt x="60" y="33"/>
                        <a:pt x="60" y="33"/>
                      </a:cubicBezTo>
                      <a:cubicBezTo>
                        <a:pt x="61" y="32"/>
                        <a:pt x="64" y="31"/>
                        <a:pt x="65" y="33"/>
                      </a:cubicBezTo>
                      <a:cubicBezTo>
                        <a:pt x="93" y="52"/>
                        <a:pt x="93" y="52"/>
                        <a:pt x="93" y="52"/>
                      </a:cubicBezTo>
                      <a:cubicBezTo>
                        <a:pt x="98" y="49"/>
                        <a:pt x="102" y="47"/>
                        <a:pt x="107" y="44"/>
                      </a:cubicBezTo>
                      <a:cubicBezTo>
                        <a:pt x="106" y="11"/>
                        <a:pt x="106" y="11"/>
                        <a:pt x="106" y="11"/>
                      </a:cubicBezTo>
                      <a:cubicBezTo>
                        <a:pt x="106" y="9"/>
                        <a:pt x="108" y="7"/>
                        <a:pt x="110" y="6"/>
                      </a:cubicBezTo>
                      <a:cubicBezTo>
                        <a:pt x="137" y="0"/>
                        <a:pt x="137" y="0"/>
                        <a:pt x="137" y="0"/>
                      </a:cubicBezTo>
                      <a:cubicBezTo>
                        <a:pt x="139" y="0"/>
                        <a:pt x="141" y="1"/>
                        <a:pt x="141" y="3"/>
                      </a:cubicBezTo>
                      <a:cubicBezTo>
                        <a:pt x="155" y="33"/>
                        <a:pt x="155" y="33"/>
                        <a:pt x="155" y="33"/>
                      </a:cubicBezTo>
                      <a:cubicBezTo>
                        <a:pt x="161" y="33"/>
                        <a:pt x="166" y="33"/>
                        <a:pt x="172" y="34"/>
                      </a:cubicBezTo>
                      <a:cubicBezTo>
                        <a:pt x="188" y="4"/>
                        <a:pt x="188" y="4"/>
                        <a:pt x="188" y="4"/>
                      </a:cubicBezTo>
                      <a:cubicBezTo>
                        <a:pt x="189" y="2"/>
                        <a:pt x="191" y="1"/>
                        <a:pt x="193" y="2"/>
                      </a:cubicBezTo>
                      <a:cubicBezTo>
                        <a:pt x="219" y="10"/>
                        <a:pt x="219" y="10"/>
                        <a:pt x="219" y="10"/>
                      </a:cubicBezTo>
                      <a:cubicBezTo>
                        <a:pt x="221" y="11"/>
                        <a:pt x="222" y="13"/>
                        <a:pt x="222" y="15"/>
                      </a:cubicBezTo>
                      <a:cubicBezTo>
                        <a:pt x="219" y="48"/>
                        <a:pt x="219" y="48"/>
                        <a:pt x="219" y="48"/>
                      </a:cubicBezTo>
                      <a:cubicBezTo>
                        <a:pt x="224" y="51"/>
                        <a:pt x="229" y="53"/>
                        <a:pt x="233" y="57"/>
                      </a:cubicBezTo>
                      <a:cubicBezTo>
                        <a:pt x="262" y="39"/>
                        <a:pt x="262" y="39"/>
                        <a:pt x="262" y="39"/>
                      </a:cubicBezTo>
                      <a:cubicBezTo>
                        <a:pt x="264" y="38"/>
                        <a:pt x="266" y="38"/>
                        <a:pt x="267" y="40"/>
                      </a:cubicBezTo>
                      <a:cubicBezTo>
                        <a:pt x="286" y="60"/>
                        <a:pt x="286" y="60"/>
                        <a:pt x="286" y="60"/>
                      </a:cubicBezTo>
                      <a:cubicBezTo>
                        <a:pt x="287" y="61"/>
                        <a:pt x="287" y="64"/>
                        <a:pt x="286" y="65"/>
                      </a:cubicBezTo>
                      <a:cubicBezTo>
                        <a:pt x="267" y="93"/>
                        <a:pt x="267" y="93"/>
                        <a:pt x="267" y="93"/>
                      </a:cubicBezTo>
                      <a:cubicBezTo>
                        <a:pt x="268" y="95"/>
                        <a:pt x="269" y="97"/>
                        <a:pt x="270" y="98"/>
                      </a:cubicBezTo>
                      <a:cubicBezTo>
                        <a:pt x="271" y="101"/>
                        <a:pt x="271" y="103"/>
                        <a:pt x="268" y="104"/>
                      </a:cubicBezTo>
                      <a:cubicBezTo>
                        <a:pt x="266" y="105"/>
                        <a:pt x="264" y="105"/>
                        <a:pt x="263" y="103"/>
                      </a:cubicBezTo>
                      <a:cubicBezTo>
                        <a:pt x="261" y="100"/>
                        <a:pt x="260" y="97"/>
                        <a:pt x="258" y="95"/>
                      </a:cubicBezTo>
                      <a:cubicBezTo>
                        <a:pt x="257" y="94"/>
                        <a:pt x="257" y="92"/>
                        <a:pt x="258" y="90"/>
                      </a:cubicBezTo>
                      <a:cubicBezTo>
                        <a:pt x="277" y="63"/>
                        <a:pt x="277" y="63"/>
                        <a:pt x="277" y="63"/>
                      </a:cubicBezTo>
                      <a:cubicBezTo>
                        <a:pt x="263" y="48"/>
                        <a:pt x="263" y="48"/>
                        <a:pt x="263" y="48"/>
                      </a:cubicBezTo>
                      <a:cubicBezTo>
                        <a:pt x="235" y="65"/>
                        <a:pt x="235" y="65"/>
                        <a:pt x="235" y="65"/>
                      </a:cubicBezTo>
                      <a:cubicBezTo>
                        <a:pt x="234" y="66"/>
                        <a:pt x="232" y="66"/>
                        <a:pt x="230" y="65"/>
                      </a:cubicBezTo>
                      <a:cubicBezTo>
                        <a:pt x="225" y="61"/>
                        <a:pt x="219" y="57"/>
                        <a:pt x="213" y="54"/>
                      </a:cubicBezTo>
                      <a:cubicBezTo>
                        <a:pt x="211" y="53"/>
                        <a:pt x="210" y="52"/>
                        <a:pt x="210" y="50"/>
                      </a:cubicBezTo>
                      <a:cubicBezTo>
                        <a:pt x="213" y="17"/>
                        <a:pt x="213" y="17"/>
                        <a:pt x="213" y="17"/>
                      </a:cubicBezTo>
                      <a:cubicBezTo>
                        <a:pt x="194" y="11"/>
                        <a:pt x="194" y="11"/>
                        <a:pt x="194" y="11"/>
                      </a:cubicBezTo>
                      <a:cubicBezTo>
                        <a:pt x="178" y="40"/>
                        <a:pt x="178" y="40"/>
                        <a:pt x="178" y="40"/>
                      </a:cubicBezTo>
                      <a:cubicBezTo>
                        <a:pt x="177" y="42"/>
                        <a:pt x="175" y="43"/>
                        <a:pt x="174" y="42"/>
                      </a:cubicBezTo>
                      <a:cubicBezTo>
                        <a:pt x="167" y="42"/>
                        <a:pt x="160" y="41"/>
                        <a:pt x="153" y="42"/>
                      </a:cubicBezTo>
                      <a:cubicBezTo>
                        <a:pt x="151" y="42"/>
                        <a:pt x="150" y="41"/>
                        <a:pt x="149" y="39"/>
                      </a:cubicBezTo>
                      <a:cubicBezTo>
                        <a:pt x="135" y="9"/>
                        <a:pt x="135" y="9"/>
                        <a:pt x="135" y="9"/>
                      </a:cubicBezTo>
                      <a:cubicBezTo>
                        <a:pt x="115" y="14"/>
                        <a:pt x="115" y="14"/>
                        <a:pt x="115" y="14"/>
                      </a:cubicBezTo>
                      <a:cubicBezTo>
                        <a:pt x="116" y="47"/>
                        <a:pt x="116" y="47"/>
                        <a:pt x="116" y="47"/>
                      </a:cubicBezTo>
                      <a:cubicBezTo>
                        <a:pt x="116" y="49"/>
                        <a:pt x="115" y="50"/>
                        <a:pt x="113" y="51"/>
                      </a:cubicBezTo>
                      <a:cubicBezTo>
                        <a:pt x="107" y="54"/>
                        <a:pt x="101" y="57"/>
                        <a:pt x="95" y="61"/>
                      </a:cubicBezTo>
                      <a:cubicBezTo>
                        <a:pt x="94" y="62"/>
                        <a:pt x="92" y="62"/>
                        <a:pt x="90" y="61"/>
                      </a:cubicBezTo>
                      <a:cubicBezTo>
                        <a:pt x="63" y="42"/>
                        <a:pt x="63" y="42"/>
                        <a:pt x="63" y="42"/>
                      </a:cubicBezTo>
                      <a:cubicBezTo>
                        <a:pt x="48" y="56"/>
                        <a:pt x="48" y="56"/>
                        <a:pt x="48" y="56"/>
                      </a:cubicBezTo>
                      <a:cubicBezTo>
                        <a:pt x="65" y="84"/>
                        <a:pt x="65" y="84"/>
                        <a:pt x="65" y="84"/>
                      </a:cubicBezTo>
                      <a:cubicBezTo>
                        <a:pt x="66" y="85"/>
                        <a:pt x="66" y="87"/>
                        <a:pt x="65" y="89"/>
                      </a:cubicBezTo>
                      <a:cubicBezTo>
                        <a:pt x="61" y="94"/>
                        <a:pt x="57" y="100"/>
                        <a:pt x="54" y="106"/>
                      </a:cubicBezTo>
                      <a:cubicBezTo>
                        <a:pt x="54" y="108"/>
                        <a:pt x="52" y="109"/>
                        <a:pt x="50" y="108"/>
                      </a:cubicBezTo>
                      <a:cubicBezTo>
                        <a:pt x="17" y="105"/>
                        <a:pt x="17" y="105"/>
                        <a:pt x="17" y="105"/>
                      </a:cubicBezTo>
                      <a:cubicBezTo>
                        <a:pt x="11" y="125"/>
                        <a:pt x="11" y="125"/>
                        <a:pt x="11" y="125"/>
                      </a:cubicBezTo>
                      <a:cubicBezTo>
                        <a:pt x="40" y="141"/>
                        <a:pt x="40" y="141"/>
                        <a:pt x="40" y="141"/>
                      </a:cubicBezTo>
                      <a:cubicBezTo>
                        <a:pt x="42" y="142"/>
                        <a:pt x="43" y="143"/>
                        <a:pt x="42" y="145"/>
                      </a:cubicBezTo>
                      <a:cubicBezTo>
                        <a:pt x="42" y="152"/>
                        <a:pt x="41" y="159"/>
                        <a:pt x="42" y="166"/>
                      </a:cubicBezTo>
                      <a:cubicBezTo>
                        <a:pt x="42" y="168"/>
                        <a:pt x="41" y="169"/>
                        <a:pt x="39" y="170"/>
                      </a:cubicBezTo>
                      <a:cubicBezTo>
                        <a:pt x="9" y="184"/>
                        <a:pt x="9" y="184"/>
                        <a:pt x="9" y="184"/>
                      </a:cubicBezTo>
                      <a:cubicBezTo>
                        <a:pt x="14" y="204"/>
                        <a:pt x="14" y="204"/>
                        <a:pt x="14" y="204"/>
                      </a:cubicBezTo>
                      <a:cubicBezTo>
                        <a:pt x="47" y="203"/>
                        <a:pt x="47" y="203"/>
                        <a:pt x="47" y="203"/>
                      </a:cubicBezTo>
                      <a:cubicBezTo>
                        <a:pt x="49" y="203"/>
                        <a:pt x="50" y="204"/>
                        <a:pt x="51" y="206"/>
                      </a:cubicBezTo>
                      <a:cubicBezTo>
                        <a:pt x="54" y="212"/>
                        <a:pt x="57" y="218"/>
                        <a:pt x="61" y="224"/>
                      </a:cubicBezTo>
                      <a:cubicBezTo>
                        <a:pt x="62" y="225"/>
                        <a:pt x="62" y="227"/>
                        <a:pt x="61" y="229"/>
                      </a:cubicBezTo>
                      <a:cubicBezTo>
                        <a:pt x="42" y="256"/>
                        <a:pt x="42" y="256"/>
                        <a:pt x="42" y="256"/>
                      </a:cubicBezTo>
                      <a:cubicBezTo>
                        <a:pt x="56" y="271"/>
                        <a:pt x="56" y="271"/>
                        <a:pt x="56" y="271"/>
                      </a:cubicBezTo>
                      <a:cubicBezTo>
                        <a:pt x="84" y="253"/>
                        <a:pt x="84" y="253"/>
                        <a:pt x="84" y="253"/>
                      </a:cubicBezTo>
                      <a:cubicBezTo>
                        <a:pt x="85" y="253"/>
                        <a:pt x="87" y="253"/>
                        <a:pt x="89" y="254"/>
                      </a:cubicBezTo>
                      <a:cubicBezTo>
                        <a:pt x="94" y="258"/>
                        <a:pt x="100" y="261"/>
                        <a:pt x="106" y="265"/>
                      </a:cubicBezTo>
                      <a:cubicBezTo>
                        <a:pt x="108" y="265"/>
                        <a:pt x="109" y="267"/>
                        <a:pt x="108" y="269"/>
                      </a:cubicBezTo>
                      <a:cubicBezTo>
                        <a:pt x="105" y="302"/>
                        <a:pt x="105" y="302"/>
                        <a:pt x="105" y="302"/>
                      </a:cubicBezTo>
                      <a:cubicBezTo>
                        <a:pt x="125" y="308"/>
                        <a:pt x="125" y="308"/>
                        <a:pt x="125" y="308"/>
                      </a:cubicBezTo>
                      <a:cubicBezTo>
                        <a:pt x="141" y="279"/>
                        <a:pt x="141" y="279"/>
                        <a:pt x="141" y="279"/>
                      </a:cubicBezTo>
                      <a:cubicBezTo>
                        <a:pt x="142" y="277"/>
                        <a:pt x="143" y="276"/>
                        <a:pt x="145" y="276"/>
                      </a:cubicBezTo>
                      <a:cubicBezTo>
                        <a:pt x="150" y="277"/>
                        <a:pt x="155" y="277"/>
                        <a:pt x="159" y="277"/>
                      </a:cubicBezTo>
                      <a:cubicBezTo>
                        <a:pt x="160" y="277"/>
                        <a:pt x="160" y="277"/>
                        <a:pt x="160" y="277"/>
                      </a:cubicBezTo>
                      <a:cubicBezTo>
                        <a:pt x="162" y="277"/>
                        <a:pt x="164" y="279"/>
                        <a:pt x="164" y="282"/>
                      </a:cubicBezTo>
                      <a:cubicBezTo>
                        <a:pt x="164" y="284"/>
                        <a:pt x="162" y="286"/>
                        <a:pt x="159" y="286"/>
                      </a:cubicBezTo>
                      <a:cubicBezTo>
                        <a:pt x="155" y="286"/>
                        <a:pt x="151" y="286"/>
                        <a:pt x="147" y="285"/>
                      </a:cubicBezTo>
                      <a:cubicBezTo>
                        <a:pt x="131" y="315"/>
                        <a:pt x="131" y="315"/>
                        <a:pt x="131" y="315"/>
                      </a:cubicBezTo>
                      <a:cubicBezTo>
                        <a:pt x="130" y="316"/>
                        <a:pt x="129" y="317"/>
                        <a:pt x="127" y="317"/>
                      </a:cubicBezTo>
                      <a:close/>
                      <a:moveTo>
                        <a:pt x="159" y="253"/>
                      </a:moveTo>
                      <a:cubicBezTo>
                        <a:pt x="150" y="253"/>
                        <a:pt x="141" y="252"/>
                        <a:pt x="132" y="249"/>
                      </a:cubicBezTo>
                      <a:cubicBezTo>
                        <a:pt x="108" y="242"/>
                        <a:pt x="88" y="226"/>
                        <a:pt x="77" y="204"/>
                      </a:cubicBezTo>
                      <a:cubicBezTo>
                        <a:pt x="65" y="181"/>
                        <a:pt x="62" y="156"/>
                        <a:pt x="70" y="132"/>
                      </a:cubicBezTo>
                      <a:cubicBezTo>
                        <a:pt x="85" y="83"/>
                        <a:pt x="137" y="55"/>
                        <a:pt x="187" y="70"/>
                      </a:cubicBezTo>
                      <a:cubicBezTo>
                        <a:pt x="236" y="85"/>
                        <a:pt x="264" y="137"/>
                        <a:pt x="249" y="187"/>
                      </a:cubicBezTo>
                      <a:cubicBezTo>
                        <a:pt x="247" y="193"/>
                        <a:pt x="245" y="199"/>
                        <a:pt x="241" y="205"/>
                      </a:cubicBezTo>
                      <a:cubicBezTo>
                        <a:pt x="240" y="207"/>
                        <a:pt x="238" y="208"/>
                        <a:pt x="236" y="207"/>
                      </a:cubicBezTo>
                      <a:cubicBezTo>
                        <a:pt x="233" y="206"/>
                        <a:pt x="233" y="203"/>
                        <a:pt x="234" y="201"/>
                      </a:cubicBezTo>
                      <a:cubicBezTo>
                        <a:pt x="237" y="196"/>
                        <a:pt x="239" y="190"/>
                        <a:pt x="241" y="184"/>
                      </a:cubicBezTo>
                      <a:cubicBezTo>
                        <a:pt x="255" y="139"/>
                        <a:pt x="229" y="91"/>
                        <a:pt x="184" y="78"/>
                      </a:cubicBezTo>
                      <a:cubicBezTo>
                        <a:pt x="139" y="64"/>
                        <a:pt x="92" y="90"/>
                        <a:pt x="78" y="135"/>
                      </a:cubicBezTo>
                      <a:cubicBezTo>
                        <a:pt x="71" y="156"/>
                        <a:pt x="73" y="179"/>
                        <a:pt x="84" y="200"/>
                      </a:cubicBezTo>
                      <a:cubicBezTo>
                        <a:pt x="95" y="220"/>
                        <a:pt x="113" y="234"/>
                        <a:pt x="135" y="241"/>
                      </a:cubicBezTo>
                      <a:cubicBezTo>
                        <a:pt x="143" y="244"/>
                        <a:pt x="152" y="245"/>
                        <a:pt x="161" y="245"/>
                      </a:cubicBezTo>
                      <a:cubicBezTo>
                        <a:pt x="161" y="245"/>
                        <a:pt x="161" y="245"/>
                        <a:pt x="161" y="245"/>
                      </a:cubicBezTo>
                      <a:cubicBezTo>
                        <a:pt x="163" y="245"/>
                        <a:pt x="165" y="247"/>
                        <a:pt x="165" y="249"/>
                      </a:cubicBezTo>
                      <a:cubicBezTo>
                        <a:pt x="165" y="251"/>
                        <a:pt x="163" y="253"/>
                        <a:pt x="161" y="253"/>
                      </a:cubicBezTo>
                      <a:cubicBezTo>
                        <a:pt x="160" y="253"/>
                        <a:pt x="160" y="253"/>
                        <a:pt x="159" y="25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5" name="Text Box 73"/>
              <p:cNvSpPr txBox="1">
                <a:spLocks noChangeArrowheads="1"/>
              </p:cNvSpPr>
              <p:nvPr/>
            </p:nvSpPr>
            <p:spPr bwMode="auto">
              <a:xfrm>
                <a:off x="3352800" y="756957"/>
                <a:ext cx="1338040" cy="246221"/>
              </a:xfrm>
              <a:prstGeom prst="rect">
                <a:avLst/>
              </a:prstGeom>
              <a:noFill/>
              <a:ln w="9525" algn="ctr">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lgn="ctr">
                  <a:buSzPct val="85000"/>
                </a:pPr>
                <a:r>
                  <a:rPr lang="en-US" sz="1000" dirty="0">
                    <a:solidFill>
                      <a:schemeClr val="accent6"/>
                    </a:solidFill>
                    <a:latin typeface="Arial" panose="020B0604020202020204" pitchFamily="34" charset="0"/>
                  </a:rPr>
                  <a:t>External Systems</a:t>
                </a:r>
              </a:p>
            </p:txBody>
          </p:sp>
        </p:grpSp>
      </p:grpSp>
      <p:pic>
        <p:nvPicPr>
          <p:cNvPr id="92" name="Picture 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268152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8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up)">
                                      <p:cBhvr>
                                        <p:cTn id="12" dur="8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wipe(up)">
                                      <p:cBhvr>
                                        <p:cTn id="17" dur="1000"/>
                                        <p:tgtEl>
                                          <p:spTgt spid="130"/>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31"/>
                                        </p:tgtEl>
                                        <p:attrNameLst>
                                          <p:attrName>style.visibility</p:attrName>
                                        </p:attrNameLst>
                                      </p:cBhvr>
                                      <p:to>
                                        <p:strVal val="visible"/>
                                      </p:to>
                                    </p:set>
                                    <p:animEffect transition="in" filter="wipe(down)">
                                      <p:cBhvr>
                                        <p:cTn id="21" dur="1000"/>
                                        <p:tgtEl>
                                          <p:spTgt spid="1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9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2"/>
          <p:cNvSpPr>
            <a:spLocks noGrp="1"/>
          </p:cNvSpPr>
          <p:nvPr>
            <p:ph type="title"/>
          </p:nvPr>
        </p:nvSpPr>
        <p:spPr/>
        <p:txBody>
          <a:bodyPr/>
          <a:lstStyle/>
          <a:p>
            <a:r>
              <a:rPr lang="en-US" dirty="0"/>
              <a:t>5 Data Centers, 2 Regions</a:t>
            </a:r>
          </a:p>
        </p:txBody>
      </p:sp>
      <p:sp>
        <p:nvSpPr>
          <p:cNvPr id="3" name="Slide Number Placeholder 2"/>
          <p:cNvSpPr>
            <a:spLocks noGrp="1"/>
          </p:cNvSpPr>
          <p:nvPr>
            <p:ph type="sldNum" sz="quarter" idx="4"/>
          </p:nvPr>
        </p:nvSpPr>
        <p:spPr/>
        <p:txBody>
          <a:bodyPr/>
          <a:lstStyle/>
          <a:p>
            <a:fld id="{BC37CC0D-42ED-4F3B-A31C-42944E6B6338}" type="slidenum">
              <a:rPr lang="en-US" smtClean="0"/>
              <a:pPr/>
              <a:t>22</a:t>
            </a:fld>
            <a:endParaRPr lang="en-US" dirty="0"/>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pic>
        <p:nvPicPr>
          <p:cNvPr id="55" name="Picture 54"/>
          <p:cNvPicPr>
            <a:picLocks noChangeAspect="1"/>
          </p:cNvPicPr>
          <p:nvPr/>
        </p:nvPicPr>
        <p:blipFill rotWithShape="1">
          <a:blip r:embed="rId4" cstate="print">
            <a:extLst>
              <a:ext uri="{28A0092B-C50C-407E-A947-70E740481C1C}">
                <a14:useLocalDpi xmlns:a14="http://schemas.microsoft.com/office/drawing/2010/main"/>
              </a:ext>
            </a:extLst>
          </a:blip>
          <a:srcRect t="47925" r="31502" b="477"/>
          <a:stretch/>
        </p:blipFill>
        <p:spPr>
          <a:xfrm>
            <a:off x="609600" y="1274323"/>
            <a:ext cx="7921558" cy="3161490"/>
          </a:xfrm>
          <a:prstGeom prst="rect">
            <a:avLst/>
          </a:prstGeom>
        </p:spPr>
      </p:pic>
      <p:sp>
        <p:nvSpPr>
          <p:cNvPr id="56" name="Oval 55"/>
          <p:cNvSpPr/>
          <p:nvPr/>
        </p:nvSpPr>
        <p:spPr>
          <a:xfrm>
            <a:off x="2150470" y="2576176"/>
            <a:ext cx="344572" cy="344572"/>
          </a:xfrm>
          <a:prstGeom prst="ellipse">
            <a:avLst/>
          </a:prstGeom>
          <a:solidFill>
            <a:srgbClr val="79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charset="0"/>
            </a:endParaRPr>
          </a:p>
        </p:txBody>
      </p:sp>
      <p:sp>
        <p:nvSpPr>
          <p:cNvPr id="57" name="Freeform 175"/>
          <p:cNvSpPr>
            <a:spLocks noEditPoints="1"/>
          </p:cNvSpPr>
          <p:nvPr/>
        </p:nvSpPr>
        <p:spPr bwMode="auto">
          <a:xfrm>
            <a:off x="2235074" y="2643509"/>
            <a:ext cx="166738" cy="200546"/>
          </a:xfrm>
          <a:custGeom>
            <a:avLst/>
            <a:gdLst>
              <a:gd name="T0" fmla="*/ 170 w 340"/>
              <a:gd name="T1" fmla="*/ 0 h 410"/>
              <a:gd name="T2" fmla="*/ 0 w 340"/>
              <a:gd name="T3" fmla="*/ 61 h 410"/>
              <a:gd name="T4" fmla="*/ 0 w 340"/>
              <a:gd name="T5" fmla="*/ 349 h 410"/>
              <a:gd name="T6" fmla="*/ 170 w 340"/>
              <a:gd name="T7" fmla="*/ 410 h 410"/>
              <a:gd name="T8" fmla="*/ 340 w 340"/>
              <a:gd name="T9" fmla="*/ 349 h 410"/>
              <a:gd name="T10" fmla="*/ 340 w 340"/>
              <a:gd name="T11" fmla="*/ 61 h 410"/>
              <a:gd name="T12" fmla="*/ 170 w 340"/>
              <a:gd name="T13" fmla="*/ 0 h 410"/>
              <a:gd name="T14" fmla="*/ 170 w 340"/>
              <a:gd name="T15" fmla="*/ 8 h 410"/>
              <a:gd name="T16" fmla="*/ 331 w 340"/>
              <a:gd name="T17" fmla="*/ 61 h 410"/>
              <a:gd name="T18" fmla="*/ 170 w 340"/>
              <a:gd name="T19" fmla="*/ 114 h 410"/>
              <a:gd name="T20" fmla="*/ 8 w 340"/>
              <a:gd name="T21" fmla="*/ 61 h 410"/>
              <a:gd name="T22" fmla="*/ 170 w 340"/>
              <a:gd name="T23" fmla="*/ 8 h 410"/>
              <a:gd name="T24" fmla="*/ 331 w 340"/>
              <a:gd name="T25" fmla="*/ 349 h 410"/>
              <a:gd name="T26" fmla="*/ 170 w 340"/>
              <a:gd name="T27" fmla="*/ 401 h 410"/>
              <a:gd name="T28" fmla="*/ 8 w 340"/>
              <a:gd name="T29" fmla="*/ 349 h 410"/>
              <a:gd name="T30" fmla="*/ 8 w 340"/>
              <a:gd name="T31" fmla="*/ 80 h 410"/>
              <a:gd name="T32" fmla="*/ 170 w 340"/>
              <a:gd name="T33" fmla="*/ 122 h 410"/>
              <a:gd name="T34" fmla="*/ 331 w 340"/>
              <a:gd name="T35" fmla="*/ 80 h 410"/>
              <a:gd name="T36" fmla="*/ 331 w 340"/>
              <a:gd name="T37" fmla="*/ 34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410">
                <a:moveTo>
                  <a:pt x="170" y="0"/>
                </a:moveTo>
                <a:cubicBezTo>
                  <a:pt x="74" y="0"/>
                  <a:pt x="0" y="26"/>
                  <a:pt x="0" y="61"/>
                </a:cubicBezTo>
                <a:cubicBezTo>
                  <a:pt x="0" y="349"/>
                  <a:pt x="0" y="349"/>
                  <a:pt x="0" y="349"/>
                </a:cubicBezTo>
                <a:cubicBezTo>
                  <a:pt x="0" y="383"/>
                  <a:pt x="74" y="410"/>
                  <a:pt x="170" y="410"/>
                </a:cubicBezTo>
                <a:cubicBezTo>
                  <a:pt x="265" y="410"/>
                  <a:pt x="340" y="383"/>
                  <a:pt x="340" y="349"/>
                </a:cubicBezTo>
                <a:cubicBezTo>
                  <a:pt x="340" y="61"/>
                  <a:pt x="340" y="61"/>
                  <a:pt x="340" y="61"/>
                </a:cubicBezTo>
                <a:cubicBezTo>
                  <a:pt x="340" y="26"/>
                  <a:pt x="265" y="0"/>
                  <a:pt x="170" y="0"/>
                </a:cubicBezTo>
                <a:close/>
                <a:moveTo>
                  <a:pt x="170" y="8"/>
                </a:moveTo>
                <a:cubicBezTo>
                  <a:pt x="266" y="8"/>
                  <a:pt x="331" y="35"/>
                  <a:pt x="331" y="61"/>
                </a:cubicBezTo>
                <a:cubicBezTo>
                  <a:pt x="331" y="86"/>
                  <a:pt x="266" y="114"/>
                  <a:pt x="170" y="114"/>
                </a:cubicBezTo>
                <a:cubicBezTo>
                  <a:pt x="73" y="114"/>
                  <a:pt x="8" y="86"/>
                  <a:pt x="8" y="61"/>
                </a:cubicBezTo>
                <a:cubicBezTo>
                  <a:pt x="8" y="35"/>
                  <a:pt x="73" y="8"/>
                  <a:pt x="170" y="8"/>
                </a:cubicBezTo>
                <a:close/>
                <a:moveTo>
                  <a:pt x="331" y="349"/>
                </a:moveTo>
                <a:cubicBezTo>
                  <a:pt x="331" y="374"/>
                  <a:pt x="266" y="401"/>
                  <a:pt x="170" y="401"/>
                </a:cubicBezTo>
                <a:cubicBezTo>
                  <a:pt x="73" y="401"/>
                  <a:pt x="8" y="374"/>
                  <a:pt x="8" y="349"/>
                </a:cubicBezTo>
                <a:cubicBezTo>
                  <a:pt x="8" y="80"/>
                  <a:pt x="8" y="80"/>
                  <a:pt x="8" y="80"/>
                </a:cubicBezTo>
                <a:cubicBezTo>
                  <a:pt x="30" y="105"/>
                  <a:pt x="93" y="122"/>
                  <a:pt x="170" y="122"/>
                </a:cubicBezTo>
                <a:cubicBezTo>
                  <a:pt x="246" y="122"/>
                  <a:pt x="309" y="105"/>
                  <a:pt x="331" y="80"/>
                </a:cubicBezTo>
                <a:lnTo>
                  <a:pt x="331" y="349"/>
                </a:lnTo>
                <a:close/>
              </a:path>
            </a:pathLst>
          </a:custGeom>
          <a:solidFill>
            <a:schemeClr val="bg1"/>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charset="0"/>
            </a:endParaRPr>
          </a:p>
        </p:txBody>
      </p:sp>
      <p:grpSp>
        <p:nvGrpSpPr>
          <p:cNvPr id="58" name="Group 57"/>
          <p:cNvGrpSpPr/>
          <p:nvPr/>
        </p:nvGrpSpPr>
        <p:grpSpPr>
          <a:xfrm>
            <a:off x="2452781" y="2920748"/>
            <a:ext cx="344572" cy="344572"/>
            <a:chOff x="6524379" y="2038751"/>
            <a:chExt cx="437280" cy="437280"/>
          </a:xfrm>
        </p:grpSpPr>
        <p:sp>
          <p:nvSpPr>
            <p:cNvPr id="59" name="Oval 58"/>
            <p:cNvSpPr/>
            <p:nvPr/>
          </p:nvSpPr>
          <p:spPr>
            <a:xfrm>
              <a:off x="6524379" y="2038751"/>
              <a:ext cx="437280" cy="437280"/>
            </a:xfrm>
            <a:prstGeom prst="ellipse">
              <a:avLst/>
            </a:prstGeom>
            <a:solidFill>
              <a:srgbClr val="78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charset="0"/>
              </a:endParaRPr>
            </a:p>
          </p:txBody>
        </p:sp>
        <p:sp>
          <p:nvSpPr>
            <p:cNvPr id="60" name="Freeform 175"/>
            <p:cNvSpPr>
              <a:spLocks noEditPoints="1"/>
            </p:cNvSpPr>
            <p:nvPr/>
          </p:nvSpPr>
          <p:spPr bwMode="auto">
            <a:xfrm>
              <a:off x="6631746" y="2124200"/>
              <a:ext cx="211599" cy="254503"/>
            </a:xfrm>
            <a:custGeom>
              <a:avLst/>
              <a:gdLst>
                <a:gd name="T0" fmla="*/ 170 w 340"/>
                <a:gd name="T1" fmla="*/ 0 h 410"/>
                <a:gd name="T2" fmla="*/ 0 w 340"/>
                <a:gd name="T3" fmla="*/ 61 h 410"/>
                <a:gd name="T4" fmla="*/ 0 w 340"/>
                <a:gd name="T5" fmla="*/ 349 h 410"/>
                <a:gd name="T6" fmla="*/ 170 w 340"/>
                <a:gd name="T7" fmla="*/ 410 h 410"/>
                <a:gd name="T8" fmla="*/ 340 w 340"/>
                <a:gd name="T9" fmla="*/ 349 h 410"/>
                <a:gd name="T10" fmla="*/ 340 w 340"/>
                <a:gd name="T11" fmla="*/ 61 h 410"/>
                <a:gd name="T12" fmla="*/ 170 w 340"/>
                <a:gd name="T13" fmla="*/ 0 h 410"/>
                <a:gd name="T14" fmla="*/ 170 w 340"/>
                <a:gd name="T15" fmla="*/ 8 h 410"/>
                <a:gd name="T16" fmla="*/ 331 w 340"/>
                <a:gd name="T17" fmla="*/ 61 h 410"/>
                <a:gd name="T18" fmla="*/ 170 w 340"/>
                <a:gd name="T19" fmla="*/ 114 h 410"/>
                <a:gd name="T20" fmla="*/ 8 w 340"/>
                <a:gd name="T21" fmla="*/ 61 h 410"/>
                <a:gd name="T22" fmla="*/ 170 w 340"/>
                <a:gd name="T23" fmla="*/ 8 h 410"/>
                <a:gd name="T24" fmla="*/ 331 w 340"/>
                <a:gd name="T25" fmla="*/ 349 h 410"/>
                <a:gd name="T26" fmla="*/ 170 w 340"/>
                <a:gd name="T27" fmla="*/ 401 h 410"/>
                <a:gd name="T28" fmla="*/ 8 w 340"/>
                <a:gd name="T29" fmla="*/ 349 h 410"/>
                <a:gd name="T30" fmla="*/ 8 w 340"/>
                <a:gd name="T31" fmla="*/ 80 h 410"/>
                <a:gd name="T32" fmla="*/ 170 w 340"/>
                <a:gd name="T33" fmla="*/ 122 h 410"/>
                <a:gd name="T34" fmla="*/ 331 w 340"/>
                <a:gd name="T35" fmla="*/ 80 h 410"/>
                <a:gd name="T36" fmla="*/ 331 w 340"/>
                <a:gd name="T37" fmla="*/ 34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410">
                  <a:moveTo>
                    <a:pt x="170" y="0"/>
                  </a:moveTo>
                  <a:cubicBezTo>
                    <a:pt x="74" y="0"/>
                    <a:pt x="0" y="26"/>
                    <a:pt x="0" y="61"/>
                  </a:cubicBezTo>
                  <a:cubicBezTo>
                    <a:pt x="0" y="349"/>
                    <a:pt x="0" y="349"/>
                    <a:pt x="0" y="349"/>
                  </a:cubicBezTo>
                  <a:cubicBezTo>
                    <a:pt x="0" y="383"/>
                    <a:pt x="74" y="410"/>
                    <a:pt x="170" y="410"/>
                  </a:cubicBezTo>
                  <a:cubicBezTo>
                    <a:pt x="265" y="410"/>
                    <a:pt x="340" y="383"/>
                    <a:pt x="340" y="349"/>
                  </a:cubicBezTo>
                  <a:cubicBezTo>
                    <a:pt x="340" y="61"/>
                    <a:pt x="340" y="61"/>
                    <a:pt x="340" y="61"/>
                  </a:cubicBezTo>
                  <a:cubicBezTo>
                    <a:pt x="340" y="26"/>
                    <a:pt x="265" y="0"/>
                    <a:pt x="170" y="0"/>
                  </a:cubicBezTo>
                  <a:close/>
                  <a:moveTo>
                    <a:pt x="170" y="8"/>
                  </a:moveTo>
                  <a:cubicBezTo>
                    <a:pt x="266" y="8"/>
                    <a:pt x="331" y="35"/>
                    <a:pt x="331" y="61"/>
                  </a:cubicBezTo>
                  <a:cubicBezTo>
                    <a:pt x="331" y="86"/>
                    <a:pt x="266" y="114"/>
                    <a:pt x="170" y="114"/>
                  </a:cubicBezTo>
                  <a:cubicBezTo>
                    <a:pt x="73" y="114"/>
                    <a:pt x="8" y="86"/>
                    <a:pt x="8" y="61"/>
                  </a:cubicBezTo>
                  <a:cubicBezTo>
                    <a:pt x="8" y="35"/>
                    <a:pt x="73" y="8"/>
                    <a:pt x="170" y="8"/>
                  </a:cubicBezTo>
                  <a:close/>
                  <a:moveTo>
                    <a:pt x="331" y="349"/>
                  </a:moveTo>
                  <a:cubicBezTo>
                    <a:pt x="331" y="374"/>
                    <a:pt x="266" y="401"/>
                    <a:pt x="170" y="401"/>
                  </a:cubicBezTo>
                  <a:cubicBezTo>
                    <a:pt x="73" y="401"/>
                    <a:pt x="8" y="374"/>
                    <a:pt x="8" y="349"/>
                  </a:cubicBezTo>
                  <a:cubicBezTo>
                    <a:pt x="8" y="80"/>
                    <a:pt x="8" y="80"/>
                    <a:pt x="8" y="80"/>
                  </a:cubicBezTo>
                  <a:cubicBezTo>
                    <a:pt x="30" y="105"/>
                    <a:pt x="93" y="122"/>
                    <a:pt x="170" y="122"/>
                  </a:cubicBezTo>
                  <a:cubicBezTo>
                    <a:pt x="246" y="122"/>
                    <a:pt x="309" y="105"/>
                    <a:pt x="331" y="80"/>
                  </a:cubicBezTo>
                  <a:lnTo>
                    <a:pt x="331" y="349"/>
                  </a:lnTo>
                  <a:close/>
                </a:path>
              </a:pathLst>
            </a:custGeom>
            <a:solidFill>
              <a:schemeClr val="bg1"/>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charset="0"/>
              </a:endParaRPr>
            </a:p>
          </p:txBody>
        </p:sp>
      </p:grpSp>
      <p:grpSp>
        <p:nvGrpSpPr>
          <p:cNvPr id="61" name="Group 60"/>
          <p:cNvGrpSpPr/>
          <p:nvPr/>
        </p:nvGrpSpPr>
        <p:grpSpPr>
          <a:xfrm>
            <a:off x="3571510" y="2643509"/>
            <a:ext cx="344572" cy="344572"/>
            <a:chOff x="6524379" y="2038751"/>
            <a:chExt cx="437280" cy="437280"/>
          </a:xfrm>
        </p:grpSpPr>
        <p:sp>
          <p:nvSpPr>
            <p:cNvPr id="62" name="Oval 61"/>
            <p:cNvSpPr/>
            <p:nvPr/>
          </p:nvSpPr>
          <p:spPr>
            <a:xfrm>
              <a:off x="6524379" y="2038751"/>
              <a:ext cx="437280" cy="437280"/>
            </a:xfrm>
            <a:prstGeom prst="ellipse">
              <a:avLst/>
            </a:prstGeom>
            <a:solidFill>
              <a:srgbClr val="78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charset="0"/>
              </a:endParaRPr>
            </a:p>
          </p:txBody>
        </p:sp>
        <p:sp>
          <p:nvSpPr>
            <p:cNvPr id="63" name="Freeform 175"/>
            <p:cNvSpPr>
              <a:spLocks noEditPoints="1"/>
            </p:cNvSpPr>
            <p:nvPr/>
          </p:nvSpPr>
          <p:spPr bwMode="auto">
            <a:xfrm>
              <a:off x="6631746" y="2124200"/>
              <a:ext cx="211599" cy="254503"/>
            </a:xfrm>
            <a:custGeom>
              <a:avLst/>
              <a:gdLst>
                <a:gd name="T0" fmla="*/ 170 w 340"/>
                <a:gd name="T1" fmla="*/ 0 h 410"/>
                <a:gd name="T2" fmla="*/ 0 w 340"/>
                <a:gd name="T3" fmla="*/ 61 h 410"/>
                <a:gd name="T4" fmla="*/ 0 w 340"/>
                <a:gd name="T5" fmla="*/ 349 h 410"/>
                <a:gd name="T6" fmla="*/ 170 w 340"/>
                <a:gd name="T7" fmla="*/ 410 h 410"/>
                <a:gd name="T8" fmla="*/ 340 w 340"/>
                <a:gd name="T9" fmla="*/ 349 h 410"/>
                <a:gd name="T10" fmla="*/ 340 w 340"/>
                <a:gd name="T11" fmla="*/ 61 h 410"/>
                <a:gd name="T12" fmla="*/ 170 w 340"/>
                <a:gd name="T13" fmla="*/ 0 h 410"/>
                <a:gd name="T14" fmla="*/ 170 w 340"/>
                <a:gd name="T15" fmla="*/ 8 h 410"/>
                <a:gd name="T16" fmla="*/ 331 w 340"/>
                <a:gd name="T17" fmla="*/ 61 h 410"/>
                <a:gd name="T18" fmla="*/ 170 w 340"/>
                <a:gd name="T19" fmla="*/ 114 h 410"/>
                <a:gd name="T20" fmla="*/ 8 w 340"/>
                <a:gd name="T21" fmla="*/ 61 h 410"/>
                <a:gd name="T22" fmla="*/ 170 w 340"/>
                <a:gd name="T23" fmla="*/ 8 h 410"/>
                <a:gd name="T24" fmla="*/ 331 w 340"/>
                <a:gd name="T25" fmla="*/ 349 h 410"/>
                <a:gd name="T26" fmla="*/ 170 w 340"/>
                <a:gd name="T27" fmla="*/ 401 h 410"/>
                <a:gd name="T28" fmla="*/ 8 w 340"/>
                <a:gd name="T29" fmla="*/ 349 h 410"/>
                <a:gd name="T30" fmla="*/ 8 w 340"/>
                <a:gd name="T31" fmla="*/ 80 h 410"/>
                <a:gd name="T32" fmla="*/ 170 w 340"/>
                <a:gd name="T33" fmla="*/ 122 h 410"/>
                <a:gd name="T34" fmla="*/ 331 w 340"/>
                <a:gd name="T35" fmla="*/ 80 h 410"/>
                <a:gd name="T36" fmla="*/ 331 w 340"/>
                <a:gd name="T37" fmla="*/ 34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410">
                  <a:moveTo>
                    <a:pt x="170" y="0"/>
                  </a:moveTo>
                  <a:cubicBezTo>
                    <a:pt x="74" y="0"/>
                    <a:pt x="0" y="26"/>
                    <a:pt x="0" y="61"/>
                  </a:cubicBezTo>
                  <a:cubicBezTo>
                    <a:pt x="0" y="349"/>
                    <a:pt x="0" y="349"/>
                    <a:pt x="0" y="349"/>
                  </a:cubicBezTo>
                  <a:cubicBezTo>
                    <a:pt x="0" y="383"/>
                    <a:pt x="74" y="410"/>
                    <a:pt x="170" y="410"/>
                  </a:cubicBezTo>
                  <a:cubicBezTo>
                    <a:pt x="265" y="410"/>
                    <a:pt x="340" y="383"/>
                    <a:pt x="340" y="349"/>
                  </a:cubicBezTo>
                  <a:cubicBezTo>
                    <a:pt x="340" y="61"/>
                    <a:pt x="340" y="61"/>
                    <a:pt x="340" y="61"/>
                  </a:cubicBezTo>
                  <a:cubicBezTo>
                    <a:pt x="340" y="26"/>
                    <a:pt x="265" y="0"/>
                    <a:pt x="170" y="0"/>
                  </a:cubicBezTo>
                  <a:close/>
                  <a:moveTo>
                    <a:pt x="170" y="8"/>
                  </a:moveTo>
                  <a:cubicBezTo>
                    <a:pt x="266" y="8"/>
                    <a:pt x="331" y="35"/>
                    <a:pt x="331" y="61"/>
                  </a:cubicBezTo>
                  <a:cubicBezTo>
                    <a:pt x="331" y="86"/>
                    <a:pt x="266" y="114"/>
                    <a:pt x="170" y="114"/>
                  </a:cubicBezTo>
                  <a:cubicBezTo>
                    <a:pt x="73" y="114"/>
                    <a:pt x="8" y="86"/>
                    <a:pt x="8" y="61"/>
                  </a:cubicBezTo>
                  <a:cubicBezTo>
                    <a:pt x="8" y="35"/>
                    <a:pt x="73" y="8"/>
                    <a:pt x="170" y="8"/>
                  </a:cubicBezTo>
                  <a:close/>
                  <a:moveTo>
                    <a:pt x="331" y="349"/>
                  </a:moveTo>
                  <a:cubicBezTo>
                    <a:pt x="331" y="374"/>
                    <a:pt x="266" y="401"/>
                    <a:pt x="170" y="401"/>
                  </a:cubicBezTo>
                  <a:cubicBezTo>
                    <a:pt x="73" y="401"/>
                    <a:pt x="8" y="374"/>
                    <a:pt x="8" y="349"/>
                  </a:cubicBezTo>
                  <a:cubicBezTo>
                    <a:pt x="8" y="80"/>
                    <a:pt x="8" y="80"/>
                    <a:pt x="8" y="80"/>
                  </a:cubicBezTo>
                  <a:cubicBezTo>
                    <a:pt x="30" y="105"/>
                    <a:pt x="93" y="122"/>
                    <a:pt x="170" y="122"/>
                  </a:cubicBezTo>
                  <a:cubicBezTo>
                    <a:pt x="246" y="122"/>
                    <a:pt x="309" y="105"/>
                    <a:pt x="331" y="80"/>
                  </a:cubicBezTo>
                  <a:lnTo>
                    <a:pt x="331" y="349"/>
                  </a:lnTo>
                  <a:close/>
                </a:path>
              </a:pathLst>
            </a:custGeom>
            <a:solidFill>
              <a:schemeClr val="bg1"/>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charset="0"/>
              </a:endParaRPr>
            </a:p>
          </p:txBody>
        </p:sp>
      </p:grpSp>
      <p:grpSp>
        <p:nvGrpSpPr>
          <p:cNvPr id="64" name="Group 63"/>
          <p:cNvGrpSpPr/>
          <p:nvPr/>
        </p:nvGrpSpPr>
        <p:grpSpPr>
          <a:xfrm>
            <a:off x="1792184" y="1981740"/>
            <a:ext cx="1008993" cy="551780"/>
            <a:chOff x="1792184" y="1981740"/>
            <a:chExt cx="1008993" cy="551780"/>
          </a:xfrm>
        </p:grpSpPr>
        <p:grpSp>
          <p:nvGrpSpPr>
            <p:cNvPr id="65" name="Group 64"/>
            <p:cNvGrpSpPr/>
            <p:nvPr/>
          </p:nvGrpSpPr>
          <p:grpSpPr>
            <a:xfrm>
              <a:off x="1792184" y="1981740"/>
              <a:ext cx="1008993" cy="551780"/>
              <a:chOff x="2477349" y="1414463"/>
              <a:chExt cx="2016763" cy="1102884"/>
            </a:xfrm>
            <a:solidFill>
              <a:srgbClr val="7AC143"/>
            </a:solidFill>
          </p:grpSpPr>
          <p:sp>
            <p:nvSpPr>
              <p:cNvPr id="67" name="Rectangle 66"/>
              <p:cNvSpPr/>
              <p:nvPr/>
            </p:nvSpPr>
            <p:spPr>
              <a:xfrm>
                <a:off x="2477349" y="1414463"/>
                <a:ext cx="2016763" cy="7599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000" b="1" dirty="0">
                    <a:solidFill>
                      <a:srgbClr val="FFFFFF"/>
                    </a:solidFill>
                    <a:latin typeface="Arial" charset="0"/>
                  </a:rPr>
                  <a:t>NORTH </a:t>
                </a:r>
                <a:br>
                  <a:rPr lang="en-US" sz="1000" b="1" dirty="0">
                    <a:solidFill>
                      <a:srgbClr val="FFFFFF"/>
                    </a:solidFill>
                    <a:latin typeface="Arial" charset="0"/>
                  </a:rPr>
                </a:br>
                <a:r>
                  <a:rPr lang="en-US" sz="1000" b="1" dirty="0">
                    <a:solidFill>
                      <a:srgbClr val="FFFFFF"/>
                    </a:solidFill>
                    <a:latin typeface="Arial" charset="0"/>
                  </a:rPr>
                  <a:t>AMERICA</a:t>
                </a:r>
              </a:p>
            </p:txBody>
          </p:sp>
          <p:sp>
            <p:nvSpPr>
              <p:cNvPr id="68" name="Isosceles Triangle 37"/>
              <p:cNvSpPr/>
              <p:nvPr/>
            </p:nvSpPr>
            <p:spPr>
              <a:xfrm flipV="1">
                <a:off x="3408550" y="2174447"/>
                <a:ext cx="258599" cy="34290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b="1" dirty="0">
                  <a:solidFill>
                    <a:srgbClr val="FFFFFF"/>
                  </a:solidFill>
                  <a:latin typeface="Arial" charset="0"/>
                </a:endParaRPr>
              </a:p>
            </p:txBody>
          </p:sp>
        </p:grpSp>
        <p:cxnSp>
          <p:nvCxnSpPr>
            <p:cNvPr id="66" name="Straight Connector 65"/>
            <p:cNvCxnSpPr/>
            <p:nvPr/>
          </p:nvCxnSpPr>
          <p:spPr>
            <a:xfrm>
              <a:off x="1792184" y="1981740"/>
              <a:ext cx="1008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5486400" y="1274323"/>
            <a:ext cx="1089498" cy="1060594"/>
            <a:chOff x="5486400" y="1274323"/>
            <a:chExt cx="1089498" cy="1060594"/>
          </a:xfrm>
        </p:grpSpPr>
        <p:grpSp>
          <p:nvGrpSpPr>
            <p:cNvPr id="70" name="Group 69"/>
            <p:cNvGrpSpPr/>
            <p:nvPr/>
          </p:nvGrpSpPr>
          <p:grpSpPr>
            <a:xfrm>
              <a:off x="5486400" y="1274323"/>
              <a:ext cx="1089498" cy="1060594"/>
              <a:chOff x="4156712" y="1543228"/>
              <a:chExt cx="1089498" cy="1060594"/>
            </a:xfrm>
          </p:grpSpPr>
          <p:grpSp>
            <p:nvGrpSpPr>
              <p:cNvPr id="72" name="Group 71"/>
              <p:cNvGrpSpPr/>
              <p:nvPr/>
            </p:nvGrpSpPr>
            <p:grpSpPr>
              <a:xfrm>
                <a:off x="4156712" y="1543228"/>
                <a:ext cx="1089498" cy="670606"/>
                <a:chOff x="8328347" y="703985"/>
                <a:chExt cx="2177675" cy="1340394"/>
              </a:xfrm>
              <a:solidFill>
                <a:srgbClr val="FDB913">
                  <a:alpha val="89000"/>
                </a:srgbClr>
              </a:solidFill>
            </p:grpSpPr>
            <p:sp>
              <p:nvSpPr>
                <p:cNvPr id="79" name="Rectangle 78"/>
                <p:cNvSpPr/>
                <p:nvPr/>
              </p:nvSpPr>
              <p:spPr>
                <a:xfrm>
                  <a:off x="8328347" y="703985"/>
                  <a:ext cx="2177675" cy="997495"/>
                </a:xfrm>
                <a:prstGeom prst="rect">
                  <a:avLst/>
                </a:prstGeom>
                <a:solidFill>
                  <a:srgbClr val="79C14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000" b="1" dirty="0">
                      <a:solidFill>
                        <a:srgbClr val="FFFFFF"/>
                      </a:solidFill>
                      <a:latin typeface="Arial" charset="0"/>
                    </a:rPr>
                    <a:t>AMSTERDAM</a:t>
                  </a:r>
                </a:p>
                <a:p>
                  <a:pPr algn="ctr"/>
                  <a:r>
                    <a:rPr lang="en-US" sz="1000" b="1" dirty="0">
                      <a:solidFill>
                        <a:srgbClr val="FFFFFF"/>
                      </a:solidFill>
                      <a:latin typeface="Arial" charset="0"/>
                    </a:rPr>
                    <a:t>DUBLIN</a:t>
                  </a:r>
                </a:p>
              </p:txBody>
            </p:sp>
            <p:sp>
              <p:nvSpPr>
                <p:cNvPr id="80" name="Isosceles Triangle 34"/>
                <p:cNvSpPr/>
                <p:nvPr/>
              </p:nvSpPr>
              <p:spPr>
                <a:xfrm flipV="1">
                  <a:off x="9389293" y="1701478"/>
                  <a:ext cx="258599" cy="342901"/>
                </a:xfrm>
                <a:prstGeom prst="triangle">
                  <a:avLst/>
                </a:prstGeom>
                <a:solidFill>
                  <a:srgbClr val="79C14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b="1" dirty="0">
                    <a:solidFill>
                      <a:srgbClr val="FFFFFF"/>
                    </a:solidFill>
                    <a:latin typeface="Arial" charset="0"/>
                  </a:endParaRPr>
                </a:p>
              </p:txBody>
            </p:sp>
          </p:grpSp>
          <p:grpSp>
            <p:nvGrpSpPr>
              <p:cNvPr id="73" name="Group 72"/>
              <p:cNvGrpSpPr/>
              <p:nvPr/>
            </p:nvGrpSpPr>
            <p:grpSpPr>
              <a:xfrm>
                <a:off x="4345034" y="2259250"/>
                <a:ext cx="344572" cy="344572"/>
                <a:chOff x="6524379" y="1636329"/>
                <a:chExt cx="437280" cy="437280"/>
              </a:xfrm>
            </p:grpSpPr>
            <p:sp>
              <p:nvSpPr>
                <p:cNvPr id="77" name="Oval 76"/>
                <p:cNvSpPr/>
                <p:nvPr/>
              </p:nvSpPr>
              <p:spPr>
                <a:xfrm>
                  <a:off x="6524379" y="1636329"/>
                  <a:ext cx="437280" cy="437280"/>
                </a:xfrm>
                <a:prstGeom prst="ellipse">
                  <a:avLst/>
                </a:prstGeom>
                <a:solidFill>
                  <a:srgbClr val="79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charset="0"/>
                  </a:endParaRPr>
                </a:p>
              </p:txBody>
            </p:sp>
            <p:sp>
              <p:nvSpPr>
                <p:cNvPr id="78" name="Freeform 175"/>
                <p:cNvSpPr>
                  <a:spLocks noEditPoints="1"/>
                </p:cNvSpPr>
                <p:nvPr/>
              </p:nvSpPr>
              <p:spPr bwMode="auto">
                <a:xfrm>
                  <a:off x="6631746" y="1721778"/>
                  <a:ext cx="211599" cy="254503"/>
                </a:xfrm>
                <a:custGeom>
                  <a:avLst/>
                  <a:gdLst>
                    <a:gd name="T0" fmla="*/ 170 w 340"/>
                    <a:gd name="T1" fmla="*/ 0 h 410"/>
                    <a:gd name="T2" fmla="*/ 0 w 340"/>
                    <a:gd name="T3" fmla="*/ 61 h 410"/>
                    <a:gd name="T4" fmla="*/ 0 w 340"/>
                    <a:gd name="T5" fmla="*/ 349 h 410"/>
                    <a:gd name="T6" fmla="*/ 170 w 340"/>
                    <a:gd name="T7" fmla="*/ 410 h 410"/>
                    <a:gd name="T8" fmla="*/ 340 w 340"/>
                    <a:gd name="T9" fmla="*/ 349 h 410"/>
                    <a:gd name="T10" fmla="*/ 340 w 340"/>
                    <a:gd name="T11" fmla="*/ 61 h 410"/>
                    <a:gd name="T12" fmla="*/ 170 w 340"/>
                    <a:gd name="T13" fmla="*/ 0 h 410"/>
                    <a:gd name="T14" fmla="*/ 170 w 340"/>
                    <a:gd name="T15" fmla="*/ 8 h 410"/>
                    <a:gd name="T16" fmla="*/ 331 w 340"/>
                    <a:gd name="T17" fmla="*/ 61 h 410"/>
                    <a:gd name="T18" fmla="*/ 170 w 340"/>
                    <a:gd name="T19" fmla="*/ 114 h 410"/>
                    <a:gd name="T20" fmla="*/ 8 w 340"/>
                    <a:gd name="T21" fmla="*/ 61 h 410"/>
                    <a:gd name="T22" fmla="*/ 170 w 340"/>
                    <a:gd name="T23" fmla="*/ 8 h 410"/>
                    <a:gd name="T24" fmla="*/ 331 w 340"/>
                    <a:gd name="T25" fmla="*/ 349 h 410"/>
                    <a:gd name="T26" fmla="*/ 170 w 340"/>
                    <a:gd name="T27" fmla="*/ 401 h 410"/>
                    <a:gd name="T28" fmla="*/ 8 w 340"/>
                    <a:gd name="T29" fmla="*/ 349 h 410"/>
                    <a:gd name="T30" fmla="*/ 8 w 340"/>
                    <a:gd name="T31" fmla="*/ 80 h 410"/>
                    <a:gd name="T32" fmla="*/ 170 w 340"/>
                    <a:gd name="T33" fmla="*/ 122 h 410"/>
                    <a:gd name="T34" fmla="*/ 331 w 340"/>
                    <a:gd name="T35" fmla="*/ 80 h 410"/>
                    <a:gd name="T36" fmla="*/ 331 w 340"/>
                    <a:gd name="T37" fmla="*/ 34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410">
                      <a:moveTo>
                        <a:pt x="170" y="0"/>
                      </a:moveTo>
                      <a:cubicBezTo>
                        <a:pt x="74" y="0"/>
                        <a:pt x="0" y="26"/>
                        <a:pt x="0" y="61"/>
                      </a:cubicBezTo>
                      <a:cubicBezTo>
                        <a:pt x="0" y="349"/>
                        <a:pt x="0" y="349"/>
                        <a:pt x="0" y="349"/>
                      </a:cubicBezTo>
                      <a:cubicBezTo>
                        <a:pt x="0" y="383"/>
                        <a:pt x="74" y="410"/>
                        <a:pt x="170" y="410"/>
                      </a:cubicBezTo>
                      <a:cubicBezTo>
                        <a:pt x="265" y="410"/>
                        <a:pt x="340" y="383"/>
                        <a:pt x="340" y="349"/>
                      </a:cubicBezTo>
                      <a:cubicBezTo>
                        <a:pt x="340" y="61"/>
                        <a:pt x="340" y="61"/>
                        <a:pt x="340" y="61"/>
                      </a:cubicBezTo>
                      <a:cubicBezTo>
                        <a:pt x="340" y="26"/>
                        <a:pt x="265" y="0"/>
                        <a:pt x="170" y="0"/>
                      </a:cubicBezTo>
                      <a:close/>
                      <a:moveTo>
                        <a:pt x="170" y="8"/>
                      </a:moveTo>
                      <a:cubicBezTo>
                        <a:pt x="266" y="8"/>
                        <a:pt x="331" y="35"/>
                        <a:pt x="331" y="61"/>
                      </a:cubicBezTo>
                      <a:cubicBezTo>
                        <a:pt x="331" y="86"/>
                        <a:pt x="266" y="114"/>
                        <a:pt x="170" y="114"/>
                      </a:cubicBezTo>
                      <a:cubicBezTo>
                        <a:pt x="73" y="114"/>
                        <a:pt x="8" y="86"/>
                        <a:pt x="8" y="61"/>
                      </a:cubicBezTo>
                      <a:cubicBezTo>
                        <a:pt x="8" y="35"/>
                        <a:pt x="73" y="8"/>
                        <a:pt x="170" y="8"/>
                      </a:cubicBezTo>
                      <a:close/>
                      <a:moveTo>
                        <a:pt x="331" y="349"/>
                      </a:moveTo>
                      <a:cubicBezTo>
                        <a:pt x="331" y="374"/>
                        <a:pt x="266" y="401"/>
                        <a:pt x="170" y="401"/>
                      </a:cubicBezTo>
                      <a:cubicBezTo>
                        <a:pt x="73" y="401"/>
                        <a:pt x="8" y="374"/>
                        <a:pt x="8" y="349"/>
                      </a:cubicBezTo>
                      <a:cubicBezTo>
                        <a:pt x="8" y="80"/>
                        <a:pt x="8" y="80"/>
                        <a:pt x="8" y="80"/>
                      </a:cubicBezTo>
                      <a:cubicBezTo>
                        <a:pt x="30" y="105"/>
                        <a:pt x="93" y="122"/>
                        <a:pt x="170" y="122"/>
                      </a:cubicBezTo>
                      <a:cubicBezTo>
                        <a:pt x="246" y="122"/>
                        <a:pt x="309" y="105"/>
                        <a:pt x="331" y="80"/>
                      </a:cubicBezTo>
                      <a:lnTo>
                        <a:pt x="331" y="349"/>
                      </a:lnTo>
                      <a:close/>
                    </a:path>
                  </a:pathLst>
                </a:custGeom>
                <a:solidFill>
                  <a:schemeClr val="bg1"/>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charset="0"/>
                  </a:endParaRPr>
                </a:p>
              </p:txBody>
            </p:sp>
          </p:grpSp>
          <p:grpSp>
            <p:nvGrpSpPr>
              <p:cNvPr id="74" name="Group 73"/>
              <p:cNvGrpSpPr/>
              <p:nvPr/>
            </p:nvGrpSpPr>
            <p:grpSpPr>
              <a:xfrm>
                <a:off x="4782852" y="2259250"/>
                <a:ext cx="344572" cy="344572"/>
                <a:chOff x="6524379" y="1636329"/>
                <a:chExt cx="437280" cy="437280"/>
              </a:xfrm>
            </p:grpSpPr>
            <p:sp>
              <p:nvSpPr>
                <p:cNvPr id="75" name="Oval 74"/>
                <p:cNvSpPr/>
                <p:nvPr/>
              </p:nvSpPr>
              <p:spPr>
                <a:xfrm>
                  <a:off x="6524379" y="1636329"/>
                  <a:ext cx="437280" cy="437280"/>
                </a:xfrm>
                <a:prstGeom prst="ellipse">
                  <a:avLst/>
                </a:prstGeom>
                <a:solidFill>
                  <a:srgbClr val="79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charset="0"/>
                  </a:endParaRPr>
                </a:p>
              </p:txBody>
            </p:sp>
            <p:sp>
              <p:nvSpPr>
                <p:cNvPr id="76" name="Freeform 175"/>
                <p:cNvSpPr>
                  <a:spLocks noEditPoints="1"/>
                </p:cNvSpPr>
                <p:nvPr/>
              </p:nvSpPr>
              <p:spPr bwMode="auto">
                <a:xfrm>
                  <a:off x="6631746" y="1721778"/>
                  <a:ext cx="211599" cy="254503"/>
                </a:xfrm>
                <a:custGeom>
                  <a:avLst/>
                  <a:gdLst>
                    <a:gd name="T0" fmla="*/ 170 w 340"/>
                    <a:gd name="T1" fmla="*/ 0 h 410"/>
                    <a:gd name="T2" fmla="*/ 0 w 340"/>
                    <a:gd name="T3" fmla="*/ 61 h 410"/>
                    <a:gd name="T4" fmla="*/ 0 w 340"/>
                    <a:gd name="T5" fmla="*/ 349 h 410"/>
                    <a:gd name="T6" fmla="*/ 170 w 340"/>
                    <a:gd name="T7" fmla="*/ 410 h 410"/>
                    <a:gd name="T8" fmla="*/ 340 w 340"/>
                    <a:gd name="T9" fmla="*/ 349 h 410"/>
                    <a:gd name="T10" fmla="*/ 340 w 340"/>
                    <a:gd name="T11" fmla="*/ 61 h 410"/>
                    <a:gd name="T12" fmla="*/ 170 w 340"/>
                    <a:gd name="T13" fmla="*/ 0 h 410"/>
                    <a:gd name="T14" fmla="*/ 170 w 340"/>
                    <a:gd name="T15" fmla="*/ 8 h 410"/>
                    <a:gd name="T16" fmla="*/ 331 w 340"/>
                    <a:gd name="T17" fmla="*/ 61 h 410"/>
                    <a:gd name="T18" fmla="*/ 170 w 340"/>
                    <a:gd name="T19" fmla="*/ 114 h 410"/>
                    <a:gd name="T20" fmla="*/ 8 w 340"/>
                    <a:gd name="T21" fmla="*/ 61 h 410"/>
                    <a:gd name="T22" fmla="*/ 170 w 340"/>
                    <a:gd name="T23" fmla="*/ 8 h 410"/>
                    <a:gd name="T24" fmla="*/ 331 w 340"/>
                    <a:gd name="T25" fmla="*/ 349 h 410"/>
                    <a:gd name="T26" fmla="*/ 170 w 340"/>
                    <a:gd name="T27" fmla="*/ 401 h 410"/>
                    <a:gd name="T28" fmla="*/ 8 w 340"/>
                    <a:gd name="T29" fmla="*/ 349 h 410"/>
                    <a:gd name="T30" fmla="*/ 8 w 340"/>
                    <a:gd name="T31" fmla="*/ 80 h 410"/>
                    <a:gd name="T32" fmla="*/ 170 w 340"/>
                    <a:gd name="T33" fmla="*/ 122 h 410"/>
                    <a:gd name="T34" fmla="*/ 331 w 340"/>
                    <a:gd name="T35" fmla="*/ 80 h 410"/>
                    <a:gd name="T36" fmla="*/ 331 w 340"/>
                    <a:gd name="T37" fmla="*/ 34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410">
                      <a:moveTo>
                        <a:pt x="170" y="0"/>
                      </a:moveTo>
                      <a:cubicBezTo>
                        <a:pt x="74" y="0"/>
                        <a:pt x="0" y="26"/>
                        <a:pt x="0" y="61"/>
                      </a:cubicBezTo>
                      <a:cubicBezTo>
                        <a:pt x="0" y="349"/>
                        <a:pt x="0" y="349"/>
                        <a:pt x="0" y="349"/>
                      </a:cubicBezTo>
                      <a:cubicBezTo>
                        <a:pt x="0" y="383"/>
                        <a:pt x="74" y="410"/>
                        <a:pt x="170" y="410"/>
                      </a:cubicBezTo>
                      <a:cubicBezTo>
                        <a:pt x="265" y="410"/>
                        <a:pt x="340" y="383"/>
                        <a:pt x="340" y="349"/>
                      </a:cubicBezTo>
                      <a:cubicBezTo>
                        <a:pt x="340" y="61"/>
                        <a:pt x="340" y="61"/>
                        <a:pt x="340" y="61"/>
                      </a:cubicBezTo>
                      <a:cubicBezTo>
                        <a:pt x="340" y="26"/>
                        <a:pt x="265" y="0"/>
                        <a:pt x="170" y="0"/>
                      </a:cubicBezTo>
                      <a:close/>
                      <a:moveTo>
                        <a:pt x="170" y="8"/>
                      </a:moveTo>
                      <a:cubicBezTo>
                        <a:pt x="266" y="8"/>
                        <a:pt x="331" y="35"/>
                        <a:pt x="331" y="61"/>
                      </a:cubicBezTo>
                      <a:cubicBezTo>
                        <a:pt x="331" y="86"/>
                        <a:pt x="266" y="114"/>
                        <a:pt x="170" y="114"/>
                      </a:cubicBezTo>
                      <a:cubicBezTo>
                        <a:pt x="73" y="114"/>
                        <a:pt x="8" y="86"/>
                        <a:pt x="8" y="61"/>
                      </a:cubicBezTo>
                      <a:cubicBezTo>
                        <a:pt x="8" y="35"/>
                        <a:pt x="73" y="8"/>
                        <a:pt x="170" y="8"/>
                      </a:cubicBezTo>
                      <a:close/>
                      <a:moveTo>
                        <a:pt x="331" y="349"/>
                      </a:moveTo>
                      <a:cubicBezTo>
                        <a:pt x="331" y="374"/>
                        <a:pt x="266" y="401"/>
                        <a:pt x="170" y="401"/>
                      </a:cubicBezTo>
                      <a:cubicBezTo>
                        <a:pt x="73" y="401"/>
                        <a:pt x="8" y="374"/>
                        <a:pt x="8" y="349"/>
                      </a:cubicBezTo>
                      <a:cubicBezTo>
                        <a:pt x="8" y="80"/>
                        <a:pt x="8" y="80"/>
                        <a:pt x="8" y="80"/>
                      </a:cubicBezTo>
                      <a:cubicBezTo>
                        <a:pt x="30" y="105"/>
                        <a:pt x="93" y="122"/>
                        <a:pt x="170" y="122"/>
                      </a:cubicBezTo>
                      <a:cubicBezTo>
                        <a:pt x="246" y="122"/>
                        <a:pt x="309" y="105"/>
                        <a:pt x="331" y="80"/>
                      </a:cubicBezTo>
                      <a:lnTo>
                        <a:pt x="331" y="349"/>
                      </a:lnTo>
                      <a:close/>
                    </a:path>
                  </a:pathLst>
                </a:custGeom>
                <a:solidFill>
                  <a:schemeClr val="bg1"/>
                </a:solidFill>
                <a:ln w="3175">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charset="0"/>
                  </a:endParaRPr>
                </a:p>
              </p:txBody>
            </p:sp>
          </p:grpSp>
        </p:grpSp>
        <p:cxnSp>
          <p:nvCxnSpPr>
            <p:cNvPr id="71" name="Straight Connector 70"/>
            <p:cNvCxnSpPr/>
            <p:nvPr/>
          </p:nvCxnSpPr>
          <p:spPr>
            <a:xfrm>
              <a:off x="5486400" y="1291590"/>
              <a:ext cx="10894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4228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2"/>
          <p:cNvSpPr>
            <a:spLocks noGrp="1"/>
          </p:cNvSpPr>
          <p:nvPr>
            <p:ph type="title"/>
          </p:nvPr>
        </p:nvSpPr>
        <p:spPr/>
        <p:txBody>
          <a:bodyPr/>
          <a:lstStyle/>
          <a:p>
            <a:r>
              <a:rPr lang="en-US" dirty="0"/>
              <a:t>On-Premise associated costs (selected items only</a:t>
            </a:r>
            <a:r>
              <a:rPr lang="bg-BG" dirty="0"/>
              <a:t>)</a:t>
            </a:r>
            <a:r>
              <a:rPr lang="en-US" dirty="0"/>
              <a:t> </a:t>
            </a:r>
          </a:p>
        </p:txBody>
      </p:sp>
      <p:sp>
        <p:nvSpPr>
          <p:cNvPr id="3" name="Slide Number Placeholder 2"/>
          <p:cNvSpPr>
            <a:spLocks noGrp="1"/>
          </p:cNvSpPr>
          <p:nvPr>
            <p:ph type="sldNum" sz="quarter" idx="4"/>
          </p:nvPr>
        </p:nvSpPr>
        <p:spPr/>
        <p:txBody>
          <a:bodyPr/>
          <a:lstStyle/>
          <a:p>
            <a:fld id="{BC37CC0D-42ED-4F3B-A31C-42944E6B6338}" type="slidenum">
              <a:rPr lang="en-US" smtClean="0"/>
              <a:pPr/>
              <a:t>23</a:t>
            </a:fld>
            <a:endParaRPr lang="en-US" dirty="0"/>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
        <p:nvSpPr>
          <p:cNvPr id="7" name="Rectangle 6"/>
          <p:cNvSpPr/>
          <p:nvPr/>
        </p:nvSpPr>
        <p:spPr>
          <a:xfrm>
            <a:off x="409933" y="1074036"/>
            <a:ext cx="2667010" cy="2292935"/>
          </a:xfrm>
          <a:prstGeom prst="rect">
            <a:avLst/>
          </a:prstGeom>
        </p:spPr>
        <p:txBody>
          <a:bodyPr wrap="square">
            <a:spAutoFit/>
          </a:bodyPr>
          <a:lstStyle/>
          <a:p>
            <a:pPr algn="ctr"/>
            <a:r>
              <a:rPr lang="en-US" sz="1300" b="1" u="sng" dirty="0"/>
              <a:t>Hardware</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Application Server(s)</a:t>
            </a:r>
          </a:p>
          <a:p>
            <a:pPr marL="285750" indent="-285750">
              <a:buFont typeface="Arial" panose="020B0604020202020204" pitchFamily="34" charset="0"/>
              <a:buChar char="•"/>
            </a:pPr>
            <a:r>
              <a:rPr lang="en-US" sz="1300" dirty="0"/>
              <a:t>Database Server(s)</a:t>
            </a:r>
          </a:p>
          <a:p>
            <a:pPr marL="285750" indent="-285750">
              <a:buFont typeface="Arial" panose="020B0604020202020204" pitchFamily="34" charset="0"/>
              <a:buChar char="•"/>
            </a:pPr>
            <a:r>
              <a:rPr lang="en-US" sz="1300" dirty="0"/>
              <a:t>Web/Communications Server(s)</a:t>
            </a:r>
          </a:p>
          <a:p>
            <a:pPr marL="285750" indent="-285750">
              <a:buFont typeface="Arial" panose="020B0604020202020204" pitchFamily="34" charset="0"/>
              <a:buChar char="•"/>
            </a:pPr>
            <a:r>
              <a:rPr lang="en-US" sz="1300" dirty="0"/>
              <a:t>Cabling, Racks</a:t>
            </a:r>
          </a:p>
          <a:p>
            <a:pPr marL="285750" indent="-285750">
              <a:buFont typeface="Arial" panose="020B0604020202020204" pitchFamily="34" charset="0"/>
              <a:buChar char="•"/>
            </a:pPr>
            <a:r>
              <a:rPr lang="en-US" sz="1300" dirty="0"/>
              <a:t>Routers &amp; Switches</a:t>
            </a:r>
          </a:p>
          <a:p>
            <a:pPr marL="285750" indent="-285750">
              <a:buFont typeface="Arial" panose="020B0604020202020204" pitchFamily="34" charset="0"/>
              <a:buChar char="•"/>
            </a:pPr>
            <a:r>
              <a:rPr lang="en-US" sz="1300" dirty="0"/>
              <a:t>Disc Array</a:t>
            </a:r>
          </a:p>
          <a:p>
            <a:pPr marL="285750" indent="-285750">
              <a:buFont typeface="Arial" panose="020B0604020202020204" pitchFamily="34" charset="0"/>
              <a:buChar char="•"/>
            </a:pPr>
            <a:r>
              <a:rPr lang="en-US" sz="1300" dirty="0"/>
              <a:t>Test and/or Development Environment</a:t>
            </a:r>
            <a:r>
              <a:rPr lang="en-US" sz="1300" dirty="0">
                <a:latin typeface="Arial" panose="020B0604020202020204" pitchFamily="34" charset="0"/>
                <a:cs typeface="Arial" panose="020B0604020202020204" pitchFamily="34" charset="0"/>
              </a:rPr>
              <a:t>…</a:t>
            </a:r>
          </a:p>
        </p:txBody>
      </p:sp>
      <p:sp>
        <p:nvSpPr>
          <p:cNvPr id="8" name="Rectangle 7"/>
          <p:cNvSpPr/>
          <p:nvPr/>
        </p:nvSpPr>
        <p:spPr>
          <a:xfrm>
            <a:off x="3259228" y="1075961"/>
            <a:ext cx="2667010" cy="1892826"/>
          </a:xfrm>
          <a:prstGeom prst="rect">
            <a:avLst/>
          </a:prstGeom>
        </p:spPr>
        <p:txBody>
          <a:bodyPr wrap="square">
            <a:spAutoFit/>
          </a:bodyPr>
          <a:lstStyle/>
          <a:p>
            <a:pPr algn="ctr"/>
            <a:r>
              <a:rPr lang="en-GB" sz="1300" b="1" u="sng" dirty="0"/>
              <a:t>Software</a:t>
            </a:r>
          </a:p>
          <a:p>
            <a:endParaRPr lang="en-GB" sz="1300" dirty="0"/>
          </a:p>
          <a:p>
            <a:pPr marL="285750" indent="-285750">
              <a:buFont typeface="Arial" panose="020B0604020202020204" pitchFamily="34" charset="0"/>
              <a:buChar char="•"/>
            </a:pPr>
            <a:r>
              <a:rPr lang="en-GB" sz="1300" dirty="0"/>
              <a:t>Server OS Licenses</a:t>
            </a:r>
          </a:p>
          <a:p>
            <a:pPr marL="285750" indent="-285750">
              <a:buFont typeface="Arial" panose="020B0604020202020204" pitchFamily="34" charset="0"/>
              <a:buChar char="•"/>
            </a:pPr>
            <a:r>
              <a:rPr lang="en-GB" sz="1300" dirty="0"/>
              <a:t>Database Licenses</a:t>
            </a:r>
          </a:p>
          <a:p>
            <a:pPr marL="285750" indent="-285750">
              <a:buFont typeface="Arial" panose="020B0604020202020204" pitchFamily="34" charset="0"/>
              <a:buChar char="•"/>
            </a:pPr>
            <a:r>
              <a:rPr lang="en-GB" sz="1300" dirty="0"/>
              <a:t>Application Licenses</a:t>
            </a:r>
          </a:p>
          <a:p>
            <a:pPr marL="285750" indent="-285750">
              <a:buFont typeface="Arial" panose="020B0604020202020204" pitchFamily="34" charset="0"/>
              <a:buChar char="•"/>
            </a:pPr>
            <a:r>
              <a:rPr lang="en-GB" sz="1300" dirty="0"/>
              <a:t>VPN / Citrix Licenses</a:t>
            </a:r>
          </a:p>
          <a:p>
            <a:pPr marL="285750" indent="-285750">
              <a:buFont typeface="Arial" panose="020B0604020202020204" pitchFamily="34" charset="0"/>
              <a:buChar char="•"/>
            </a:pPr>
            <a:r>
              <a:rPr lang="en-GB" sz="1300" dirty="0"/>
              <a:t>Anti-Virus /SPAM /Firewalls</a:t>
            </a:r>
          </a:p>
          <a:p>
            <a:pPr marL="285750" indent="-285750">
              <a:buFont typeface="Arial" panose="020B0604020202020204" pitchFamily="34" charset="0"/>
              <a:buChar char="•"/>
            </a:pPr>
            <a:r>
              <a:rPr lang="en-GB" sz="1300" dirty="0"/>
              <a:t>Back-Up Solution</a:t>
            </a:r>
          </a:p>
          <a:p>
            <a:pPr marL="285750" indent="-285750">
              <a:buFont typeface="Arial" panose="020B0604020202020204" pitchFamily="34" charset="0"/>
              <a:buChar char="•"/>
            </a:pPr>
            <a:r>
              <a:rPr lang="en-GB" sz="1300" dirty="0"/>
              <a:t>Additional BI/Reporting Tools</a:t>
            </a:r>
          </a:p>
        </p:txBody>
      </p:sp>
      <p:sp>
        <p:nvSpPr>
          <p:cNvPr id="10" name="Rectangle 9"/>
          <p:cNvSpPr/>
          <p:nvPr/>
        </p:nvSpPr>
        <p:spPr>
          <a:xfrm>
            <a:off x="6120105" y="1077891"/>
            <a:ext cx="2854090" cy="1892826"/>
          </a:xfrm>
          <a:prstGeom prst="rect">
            <a:avLst/>
          </a:prstGeom>
        </p:spPr>
        <p:txBody>
          <a:bodyPr wrap="square">
            <a:spAutoFit/>
          </a:bodyPr>
          <a:lstStyle/>
          <a:p>
            <a:pPr algn="ctr"/>
            <a:r>
              <a:rPr lang="en-US" sz="1300" b="1" u="sng" dirty="0"/>
              <a:t>Plant &amp; Utilities</a:t>
            </a:r>
          </a:p>
          <a:p>
            <a:endParaRPr lang="en-US" sz="1300" dirty="0"/>
          </a:p>
          <a:p>
            <a:pPr marL="285750" indent="-285750">
              <a:buFont typeface="Arial" panose="020B0604020202020204" pitchFamily="34" charset="0"/>
              <a:buChar char="•"/>
            </a:pPr>
            <a:r>
              <a:rPr lang="en-US" sz="1300" dirty="0"/>
              <a:t>Server room</a:t>
            </a:r>
          </a:p>
          <a:p>
            <a:pPr marL="285750" indent="-285750">
              <a:buFont typeface="Arial" panose="020B0604020202020204" pitchFamily="34" charset="0"/>
              <a:buChar char="•"/>
            </a:pPr>
            <a:r>
              <a:rPr lang="en-US" sz="1300" dirty="0"/>
              <a:t>Security System</a:t>
            </a:r>
          </a:p>
          <a:p>
            <a:pPr marL="285750" indent="-285750">
              <a:buFont typeface="Arial" panose="020B0604020202020204" pitchFamily="34" charset="0"/>
              <a:buChar char="•"/>
            </a:pPr>
            <a:r>
              <a:rPr lang="en-US" sz="1300" dirty="0"/>
              <a:t>UPS</a:t>
            </a:r>
          </a:p>
          <a:p>
            <a:pPr marL="285750" indent="-285750">
              <a:buFont typeface="Arial" panose="020B0604020202020204" pitchFamily="34" charset="0"/>
              <a:buChar char="•"/>
            </a:pPr>
            <a:r>
              <a:rPr lang="en-US" sz="1300" dirty="0"/>
              <a:t>HVAC (heating, ventilating, and air conditioning)</a:t>
            </a:r>
          </a:p>
          <a:p>
            <a:pPr marL="285750" indent="-285750">
              <a:buFont typeface="Arial" panose="020B0604020202020204" pitchFamily="34" charset="0"/>
              <a:buChar char="•"/>
            </a:pPr>
            <a:r>
              <a:rPr lang="en-US" sz="1300" dirty="0"/>
              <a:t>Electricity</a:t>
            </a:r>
          </a:p>
          <a:p>
            <a:pPr marL="285750" indent="-285750">
              <a:buFont typeface="Arial" panose="020B0604020202020204" pitchFamily="34" charset="0"/>
              <a:buChar char="•"/>
            </a:pPr>
            <a:r>
              <a:rPr lang="en-US" sz="1300" dirty="0"/>
              <a:t>Insurance</a:t>
            </a:r>
            <a:endParaRPr lang="en-GB" sz="1300" dirty="0"/>
          </a:p>
        </p:txBody>
      </p:sp>
      <p:sp>
        <p:nvSpPr>
          <p:cNvPr id="11" name="Rectangle 10"/>
          <p:cNvSpPr/>
          <p:nvPr/>
        </p:nvSpPr>
        <p:spPr>
          <a:xfrm>
            <a:off x="406068" y="3435115"/>
            <a:ext cx="2670876" cy="892552"/>
          </a:xfrm>
          <a:prstGeom prst="rect">
            <a:avLst/>
          </a:prstGeom>
        </p:spPr>
        <p:txBody>
          <a:bodyPr wrap="square">
            <a:spAutoFit/>
          </a:bodyPr>
          <a:lstStyle/>
          <a:p>
            <a:pPr algn="ctr"/>
            <a:r>
              <a:rPr lang="en-US" sz="1300" b="1" u="sng" dirty="0"/>
              <a:t>IT Support</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IT Specialist / Team or</a:t>
            </a:r>
          </a:p>
          <a:p>
            <a:pPr marL="285750" indent="-285750">
              <a:buFont typeface="Arial" panose="020B0604020202020204" pitchFamily="34" charset="0"/>
              <a:buChar char="•"/>
            </a:pPr>
            <a:r>
              <a:rPr lang="en-US" sz="1300" dirty="0"/>
              <a:t>External IT Support</a:t>
            </a:r>
            <a:endParaRPr lang="en-US" sz="1300" dirty="0">
              <a:latin typeface="Arial" panose="020B0604020202020204" pitchFamily="34" charset="0"/>
              <a:cs typeface="Arial" panose="020B0604020202020204" pitchFamily="34" charset="0"/>
            </a:endParaRPr>
          </a:p>
        </p:txBody>
      </p:sp>
      <p:sp>
        <p:nvSpPr>
          <p:cNvPr id="12" name="Rectangle 11"/>
          <p:cNvSpPr/>
          <p:nvPr/>
        </p:nvSpPr>
        <p:spPr>
          <a:xfrm>
            <a:off x="3258336" y="3114413"/>
            <a:ext cx="2667902" cy="1492716"/>
          </a:xfrm>
          <a:prstGeom prst="rect">
            <a:avLst/>
          </a:prstGeom>
        </p:spPr>
        <p:txBody>
          <a:bodyPr wrap="square">
            <a:spAutoFit/>
          </a:bodyPr>
          <a:lstStyle/>
          <a:p>
            <a:pPr algn="ctr"/>
            <a:r>
              <a:rPr lang="en-US" sz="1300" b="1" u="sng" dirty="0"/>
              <a:t>Vendor Support</a:t>
            </a:r>
          </a:p>
          <a:p>
            <a:endParaRPr lang="en-US" sz="1300" dirty="0"/>
          </a:p>
          <a:p>
            <a:pPr marL="285750" indent="-285750">
              <a:buFont typeface="Arial" panose="020B0604020202020204" pitchFamily="34" charset="0"/>
              <a:buChar char="•"/>
            </a:pPr>
            <a:r>
              <a:rPr lang="en-US" sz="1300" dirty="0"/>
              <a:t>Annual Maintenance - Software</a:t>
            </a:r>
          </a:p>
          <a:p>
            <a:pPr marL="285750" indent="-285750">
              <a:buFont typeface="Arial" panose="020B0604020202020204" pitchFamily="34" charset="0"/>
              <a:buChar char="•"/>
            </a:pPr>
            <a:r>
              <a:rPr lang="en-US" sz="1300" dirty="0"/>
              <a:t>Hardware/Software Version Upgrades</a:t>
            </a:r>
          </a:p>
          <a:p>
            <a:pPr marL="285750" indent="-285750">
              <a:buFont typeface="Arial" panose="020B0604020202020204" pitchFamily="34" charset="0"/>
              <a:buChar char="•"/>
            </a:pPr>
            <a:r>
              <a:rPr lang="en-US" sz="1300" dirty="0"/>
              <a:t>Other Vendor Support needs</a:t>
            </a:r>
            <a:endParaRPr lang="en-GB" sz="1300" dirty="0"/>
          </a:p>
        </p:txBody>
      </p:sp>
      <p:sp>
        <p:nvSpPr>
          <p:cNvPr id="13" name="Rectangle 12"/>
          <p:cNvSpPr/>
          <p:nvPr/>
        </p:nvSpPr>
        <p:spPr>
          <a:xfrm>
            <a:off x="6111231" y="3162047"/>
            <a:ext cx="2862964" cy="1092607"/>
          </a:xfrm>
          <a:prstGeom prst="rect">
            <a:avLst/>
          </a:prstGeom>
        </p:spPr>
        <p:txBody>
          <a:bodyPr wrap="square">
            <a:spAutoFit/>
          </a:bodyPr>
          <a:lstStyle/>
          <a:p>
            <a:pPr algn="ctr"/>
            <a:r>
              <a:rPr lang="en-US" sz="1300" b="1" u="sng" dirty="0"/>
              <a:t>Technology Risks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Loss of Data</a:t>
            </a:r>
          </a:p>
          <a:p>
            <a:pPr marL="285750" indent="-285750">
              <a:buFont typeface="Arial" panose="020B0604020202020204" pitchFamily="34" charset="0"/>
              <a:buChar char="•"/>
            </a:pPr>
            <a:r>
              <a:rPr lang="en-US" sz="1300" dirty="0"/>
              <a:t>System Downtime</a:t>
            </a:r>
          </a:p>
          <a:p>
            <a:pPr marL="285750" indent="-285750">
              <a:buFont typeface="Arial" panose="020B0604020202020204" pitchFamily="34" charset="0"/>
              <a:buChar char="•"/>
            </a:pPr>
            <a:r>
              <a:rPr lang="en-US" sz="1300" dirty="0"/>
              <a:t>Technology Obsolescence</a:t>
            </a:r>
          </a:p>
        </p:txBody>
      </p:sp>
    </p:spTree>
    <p:extLst>
      <p:ext uri="{BB962C8B-B14F-4D97-AF65-F5344CB8AC3E}">
        <p14:creationId xmlns:p14="http://schemas.microsoft.com/office/powerpoint/2010/main" val="452387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a:t>Tomorrow’s business</a:t>
            </a:r>
          </a:p>
        </p:txBody>
      </p:sp>
      <p:sp>
        <p:nvSpPr>
          <p:cNvPr id="7" name="Freeform 6"/>
          <p:cNvSpPr>
            <a:spLocks noEditPoints="1"/>
          </p:cNvSpPr>
          <p:nvPr/>
        </p:nvSpPr>
        <p:spPr bwMode="auto">
          <a:xfrm>
            <a:off x="4370423" y="-272955"/>
            <a:ext cx="4282256" cy="4449171"/>
          </a:xfrm>
          <a:custGeom>
            <a:avLst/>
            <a:gdLst>
              <a:gd name="T0" fmla="*/ 506 w 627"/>
              <a:gd name="T1" fmla="*/ 493 h 652"/>
              <a:gd name="T2" fmla="*/ 610 w 627"/>
              <a:gd name="T3" fmla="*/ 389 h 652"/>
              <a:gd name="T4" fmla="*/ 506 w 627"/>
              <a:gd name="T5" fmla="*/ 285 h 652"/>
              <a:gd name="T6" fmla="*/ 486 w 627"/>
              <a:gd name="T7" fmla="*/ 279 h 652"/>
              <a:gd name="T8" fmla="*/ 357 w 627"/>
              <a:gd name="T9" fmla="*/ 165 h 652"/>
              <a:gd name="T10" fmla="*/ 237 w 627"/>
              <a:gd name="T11" fmla="*/ 246 h 652"/>
              <a:gd name="T12" fmla="*/ 211 w 627"/>
              <a:gd name="T13" fmla="*/ 249 h 652"/>
              <a:gd name="T14" fmla="*/ 132 w 627"/>
              <a:gd name="T15" fmla="*/ 328 h 652"/>
              <a:gd name="T16" fmla="*/ 69 w 627"/>
              <a:gd name="T17" fmla="*/ 415 h 652"/>
              <a:gd name="T18" fmla="*/ 148 w 627"/>
              <a:gd name="T19" fmla="*/ 493 h 652"/>
              <a:gd name="T20" fmla="*/ 506 w 627"/>
              <a:gd name="T21" fmla="*/ 493 h 652"/>
              <a:gd name="T22" fmla="*/ 46 w 627"/>
              <a:gd name="T23" fmla="*/ 145 h 652"/>
              <a:gd name="T24" fmla="*/ 17 w 627"/>
              <a:gd name="T25" fmla="*/ 174 h 652"/>
              <a:gd name="T26" fmla="*/ 46 w 627"/>
              <a:gd name="T27" fmla="*/ 203 h 652"/>
              <a:gd name="T28" fmla="*/ 75 w 627"/>
              <a:gd name="T29" fmla="*/ 174 h 652"/>
              <a:gd name="T30" fmla="*/ 46 w 627"/>
              <a:gd name="T31" fmla="*/ 145 h 652"/>
              <a:gd name="T32" fmla="*/ 486 w 627"/>
              <a:gd name="T33" fmla="*/ 17 h 652"/>
              <a:gd name="T34" fmla="*/ 457 w 627"/>
              <a:gd name="T35" fmla="*/ 46 h 652"/>
              <a:gd name="T36" fmla="*/ 486 w 627"/>
              <a:gd name="T37" fmla="*/ 75 h 652"/>
              <a:gd name="T38" fmla="*/ 515 w 627"/>
              <a:gd name="T39" fmla="*/ 46 h 652"/>
              <a:gd name="T40" fmla="*/ 486 w 627"/>
              <a:gd name="T41" fmla="*/ 17 h 652"/>
              <a:gd name="T42" fmla="*/ 458 w 627"/>
              <a:gd name="T43" fmla="*/ 577 h 652"/>
              <a:gd name="T44" fmla="*/ 429 w 627"/>
              <a:gd name="T45" fmla="*/ 606 h 652"/>
              <a:gd name="T46" fmla="*/ 458 w 627"/>
              <a:gd name="T47" fmla="*/ 635 h 652"/>
              <a:gd name="T48" fmla="*/ 487 w 627"/>
              <a:gd name="T49" fmla="*/ 606 h 652"/>
              <a:gd name="T50" fmla="*/ 458 w 627"/>
              <a:gd name="T51" fmla="*/ 577 h 652"/>
              <a:gd name="T52" fmla="*/ 417 w 627"/>
              <a:gd name="T53" fmla="*/ 510 h 652"/>
              <a:gd name="T54" fmla="*/ 445 w 627"/>
              <a:gd name="T55" fmla="*/ 562 h 652"/>
              <a:gd name="T56" fmla="*/ 458 w 627"/>
              <a:gd name="T57" fmla="*/ 560 h 652"/>
              <a:gd name="T58" fmla="*/ 504 w 627"/>
              <a:gd name="T59" fmla="*/ 606 h 652"/>
              <a:gd name="T60" fmla="*/ 458 w 627"/>
              <a:gd name="T61" fmla="*/ 652 h 652"/>
              <a:gd name="T62" fmla="*/ 412 w 627"/>
              <a:gd name="T63" fmla="*/ 606 h 652"/>
              <a:gd name="T64" fmla="*/ 430 w 627"/>
              <a:gd name="T65" fmla="*/ 570 h 652"/>
              <a:gd name="T66" fmla="*/ 398 w 627"/>
              <a:gd name="T67" fmla="*/ 510 h 652"/>
              <a:gd name="T68" fmla="*/ 148 w 627"/>
              <a:gd name="T69" fmla="*/ 510 h 652"/>
              <a:gd name="T70" fmla="*/ 52 w 627"/>
              <a:gd name="T71" fmla="*/ 415 h 652"/>
              <a:gd name="T72" fmla="*/ 115 w 627"/>
              <a:gd name="T73" fmla="*/ 325 h 652"/>
              <a:gd name="T74" fmla="*/ 133 w 627"/>
              <a:gd name="T75" fmla="*/ 272 h 652"/>
              <a:gd name="T76" fmla="*/ 72 w 627"/>
              <a:gd name="T77" fmla="*/ 212 h 652"/>
              <a:gd name="T78" fmla="*/ 46 w 627"/>
              <a:gd name="T79" fmla="*/ 220 h 652"/>
              <a:gd name="T80" fmla="*/ 0 w 627"/>
              <a:gd name="T81" fmla="*/ 174 h 652"/>
              <a:gd name="T82" fmla="*/ 46 w 627"/>
              <a:gd name="T83" fmla="*/ 128 h 652"/>
              <a:gd name="T84" fmla="*/ 92 w 627"/>
              <a:gd name="T85" fmla="*/ 174 h 652"/>
              <a:gd name="T86" fmla="*/ 84 w 627"/>
              <a:gd name="T87" fmla="*/ 200 h 652"/>
              <a:gd name="T88" fmla="*/ 144 w 627"/>
              <a:gd name="T89" fmla="*/ 259 h 652"/>
              <a:gd name="T90" fmla="*/ 211 w 627"/>
              <a:gd name="T91" fmla="*/ 232 h 652"/>
              <a:gd name="T92" fmla="*/ 224 w 627"/>
              <a:gd name="T93" fmla="*/ 233 h 652"/>
              <a:gd name="T94" fmla="*/ 357 w 627"/>
              <a:gd name="T95" fmla="*/ 148 h 652"/>
              <a:gd name="T96" fmla="*/ 428 w 627"/>
              <a:gd name="T97" fmla="*/ 166 h 652"/>
              <a:gd name="T98" fmla="*/ 461 w 627"/>
              <a:gd name="T99" fmla="*/ 84 h 652"/>
              <a:gd name="T100" fmla="*/ 440 w 627"/>
              <a:gd name="T101" fmla="*/ 46 h 652"/>
              <a:gd name="T102" fmla="*/ 486 w 627"/>
              <a:gd name="T103" fmla="*/ 0 h 652"/>
              <a:gd name="T104" fmla="*/ 532 w 627"/>
              <a:gd name="T105" fmla="*/ 46 h 652"/>
              <a:gd name="T106" fmla="*/ 486 w 627"/>
              <a:gd name="T107" fmla="*/ 92 h 652"/>
              <a:gd name="T108" fmla="*/ 477 w 627"/>
              <a:gd name="T109" fmla="*/ 91 h 652"/>
              <a:gd name="T110" fmla="*/ 443 w 627"/>
              <a:gd name="T111" fmla="*/ 175 h 652"/>
              <a:gd name="T112" fmla="*/ 502 w 627"/>
              <a:gd name="T113" fmla="*/ 269 h 652"/>
              <a:gd name="T114" fmla="*/ 506 w 627"/>
              <a:gd name="T115" fmla="*/ 268 h 652"/>
              <a:gd name="T116" fmla="*/ 627 w 627"/>
              <a:gd name="T117" fmla="*/ 389 h 652"/>
              <a:gd name="T118" fmla="*/ 506 w 627"/>
              <a:gd name="T119" fmla="*/ 510 h 652"/>
              <a:gd name="T120" fmla="*/ 417 w 627"/>
              <a:gd name="T121" fmla="*/ 51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7" h="652">
                <a:moveTo>
                  <a:pt x="506" y="493"/>
                </a:moveTo>
                <a:cubicBezTo>
                  <a:pt x="564" y="493"/>
                  <a:pt x="610" y="447"/>
                  <a:pt x="610" y="389"/>
                </a:cubicBezTo>
                <a:cubicBezTo>
                  <a:pt x="610" y="332"/>
                  <a:pt x="564" y="285"/>
                  <a:pt x="506" y="285"/>
                </a:cubicBezTo>
                <a:cubicBezTo>
                  <a:pt x="500" y="285"/>
                  <a:pt x="487" y="288"/>
                  <a:pt x="486" y="279"/>
                </a:cubicBezTo>
                <a:cubicBezTo>
                  <a:pt x="478" y="214"/>
                  <a:pt x="423" y="165"/>
                  <a:pt x="357" y="165"/>
                </a:cubicBezTo>
                <a:cubicBezTo>
                  <a:pt x="303" y="165"/>
                  <a:pt x="256" y="198"/>
                  <a:pt x="237" y="246"/>
                </a:cubicBezTo>
                <a:cubicBezTo>
                  <a:pt x="233" y="255"/>
                  <a:pt x="217" y="249"/>
                  <a:pt x="211" y="249"/>
                </a:cubicBezTo>
                <a:cubicBezTo>
                  <a:pt x="167" y="249"/>
                  <a:pt x="132" y="285"/>
                  <a:pt x="132" y="328"/>
                </a:cubicBezTo>
                <a:cubicBezTo>
                  <a:pt x="133" y="353"/>
                  <a:pt x="69" y="345"/>
                  <a:pt x="69" y="415"/>
                </a:cubicBezTo>
                <a:cubicBezTo>
                  <a:pt x="69" y="458"/>
                  <a:pt x="104" y="493"/>
                  <a:pt x="148" y="493"/>
                </a:cubicBezTo>
                <a:lnTo>
                  <a:pt x="506" y="493"/>
                </a:lnTo>
                <a:close/>
                <a:moveTo>
                  <a:pt x="46" y="145"/>
                </a:moveTo>
                <a:cubicBezTo>
                  <a:pt x="30" y="145"/>
                  <a:pt x="17" y="158"/>
                  <a:pt x="17" y="174"/>
                </a:cubicBezTo>
                <a:cubicBezTo>
                  <a:pt x="17" y="190"/>
                  <a:pt x="30" y="203"/>
                  <a:pt x="46" y="203"/>
                </a:cubicBezTo>
                <a:cubicBezTo>
                  <a:pt x="62" y="203"/>
                  <a:pt x="75" y="190"/>
                  <a:pt x="75" y="174"/>
                </a:cubicBezTo>
                <a:cubicBezTo>
                  <a:pt x="75" y="158"/>
                  <a:pt x="62" y="145"/>
                  <a:pt x="46" y="145"/>
                </a:cubicBezTo>
                <a:close/>
                <a:moveTo>
                  <a:pt x="486" y="17"/>
                </a:moveTo>
                <a:cubicBezTo>
                  <a:pt x="470" y="17"/>
                  <a:pt x="457" y="30"/>
                  <a:pt x="457" y="46"/>
                </a:cubicBezTo>
                <a:cubicBezTo>
                  <a:pt x="457" y="62"/>
                  <a:pt x="470" y="75"/>
                  <a:pt x="486" y="75"/>
                </a:cubicBezTo>
                <a:cubicBezTo>
                  <a:pt x="502" y="75"/>
                  <a:pt x="515" y="62"/>
                  <a:pt x="515" y="46"/>
                </a:cubicBezTo>
                <a:cubicBezTo>
                  <a:pt x="515" y="30"/>
                  <a:pt x="502" y="17"/>
                  <a:pt x="486" y="17"/>
                </a:cubicBezTo>
                <a:close/>
                <a:moveTo>
                  <a:pt x="458" y="577"/>
                </a:moveTo>
                <a:cubicBezTo>
                  <a:pt x="442" y="577"/>
                  <a:pt x="429" y="590"/>
                  <a:pt x="429" y="606"/>
                </a:cubicBezTo>
                <a:cubicBezTo>
                  <a:pt x="429" y="622"/>
                  <a:pt x="442" y="635"/>
                  <a:pt x="458" y="635"/>
                </a:cubicBezTo>
                <a:cubicBezTo>
                  <a:pt x="474" y="635"/>
                  <a:pt x="487" y="622"/>
                  <a:pt x="487" y="606"/>
                </a:cubicBezTo>
                <a:cubicBezTo>
                  <a:pt x="487" y="590"/>
                  <a:pt x="474" y="577"/>
                  <a:pt x="458" y="577"/>
                </a:cubicBezTo>
                <a:close/>
                <a:moveTo>
                  <a:pt x="417" y="510"/>
                </a:moveTo>
                <a:cubicBezTo>
                  <a:pt x="445" y="562"/>
                  <a:pt x="445" y="562"/>
                  <a:pt x="445" y="562"/>
                </a:cubicBezTo>
                <a:cubicBezTo>
                  <a:pt x="449" y="560"/>
                  <a:pt x="454" y="560"/>
                  <a:pt x="458" y="560"/>
                </a:cubicBezTo>
                <a:cubicBezTo>
                  <a:pt x="484" y="560"/>
                  <a:pt x="504" y="580"/>
                  <a:pt x="504" y="606"/>
                </a:cubicBezTo>
                <a:cubicBezTo>
                  <a:pt x="504" y="631"/>
                  <a:pt x="484" y="652"/>
                  <a:pt x="458" y="652"/>
                </a:cubicBezTo>
                <a:cubicBezTo>
                  <a:pt x="433" y="652"/>
                  <a:pt x="412" y="631"/>
                  <a:pt x="412" y="606"/>
                </a:cubicBezTo>
                <a:cubicBezTo>
                  <a:pt x="412" y="591"/>
                  <a:pt x="419" y="578"/>
                  <a:pt x="430" y="570"/>
                </a:cubicBezTo>
                <a:cubicBezTo>
                  <a:pt x="398" y="510"/>
                  <a:pt x="398" y="510"/>
                  <a:pt x="398" y="510"/>
                </a:cubicBezTo>
                <a:cubicBezTo>
                  <a:pt x="148" y="510"/>
                  <a:pt x="148" y="510"/>
                  <a:pt x="148" y="510"/>
                </a:cubicBezTo>
                <a:cubicBezTo>
                  <a:pt x="95" y="510"/>
                  <a:pt x="52" y="468"/>
                  <a:pt x="52" y="415"/>
                </a:cubicBezTo>
                <a:cubicBezTo>
                  <a:pt x="52" y="373"/>
                  <a:pt x="78" y="338"/>
                  <a:pt x="115" y="325"/>
                </a:cubicBezTo>
                <a:cubicBezTo>
                  <a:pt x="116" y="305"/>
                  <a:pt x="122" y="287"/>
                  <a:pt x="133" y="272"/>
                </a:cubicBezTo>
                <a:cubicBezTo>
                  <a:pt x="72" y="212"/>
                  <a:pt x="72" y="212"/>
                  <a:pt x="72" y="212"/>
                </a:cubicBezTo>
                <a:cubicBezTo>
                  <a:pt x="65" y="217"/>
                  <a:pt x="56" y="220"/>
                  <a:pt x="46" y="220"/>
                </a:cubicBezTo>
                <a:cubicBezTo>
                  <a:pt x="21" y="220"/>
                  <a:pt x="0" y="199"/>
                  <a:pt x="0" y="174"/>
                </a:cubicBezTo>
                <a:cubicBezTo>
                  <a:pt x="0" y="148"/>
                  <a:pt x="21" y="128"/>
                  <a:pt x="46" y="128"/>
                </a:cubicBezTo>
                <a:cubicBezTo>
                  <a:pt x="72" y="128"/>
                  <a:pt x="92" y="148"/>
                  <a:pt x="92" y="174"/>
                </a:cubicBezTo>
                <a:cubicBezTo>
                  <a:pt x="92" y="183"/>
                  <a:pt x="89" y="192"/>
                  <a:pt x="84" y="200"/>
                </a:cubicBezTo>
                <a:cubicBezTo>
                  <a:pt x="144" y="259"/>
                  <a:pt x="144" y="259"/>
                  <a:pt x="144" y="259"/>
                </a:cubicBezTo>
                <a:cubicBezTo>
                  <a:pt x="161" y="243"/>
                  <a:pt x="185" y="232"/>
                  <a:pt x="211" y="232"/>
                </a:cubicBezTo>
                <a:cubicBezTo>
                  <a:pt x="215" y="232"/>
                  <a:pt x="219" y="233"/>
                  <a:pt x="224" y="233"/>
                </a:cubicBezTo>
                <a:cubicBezTo>
                  <a:pt x="247" y="183"/>
                  <a:pt x="298" y="148"/>
                  <a:pt x="357" y="148"/>
                </a:cubicBezTo>
                <a:cubicBezTo>
                  <a:pt x="383" y="148"/>
                  <a:pt x="407" y="154"/>
                  <a:pt x="428" y="166"/>
                </a:cubicBezTo>
                <a:cubicBezTo>
                  <a:pt x="461" y="84"/>
                  <a:pt x="461" y="84"/>
                  <a:pt x="461" y="84"/>
                </a:cubicBezTo>
                <a:cubicBezTo>
                  <a:pt x="449" y="76"/>
                  <a:pt x="440" y="62"/>
                  <a:pt x="440" y="46"/>
                </a:cubicBezTo>
                <a:cubicBezTo>
                  <a:pt x="440" y="20"/>
                  <a:pt x="461" y="0"/>
                  <a:pt x="486" y="0"/>
                </a:cubicBezTo>
                <a:cubicBezTo>
                  <a:pt x="512" y="0"/>
                  <a:pt x="532" y="20"/>
                  <a:pt x="532" y="46"/>
                </a:cubicBezTo>
                <a:cubicBezTo>
                  <a:pt x="532" y="71"/>
                  <a:pt x="512" y="92"/>
                  <a:pt x="486" y="92"/>
                </a:cubicBezTo>
                <a:cubicBezTo>
                  <a:pt x="483" y="92"/>
                  <a:pt x="480" y="91"/>
                  <a:pt x="477" y="91"/>
                </a:cubicBezTo>
                <a:cubicBezTo>
                  <a:pt x="443" y="175"/>
                  <a:pt x="443" y="175"/>
                  <a:pt x="443" y="175"/>
                </a:cubicBezTo>
                <a:cubicBezTo>
                  <a:pt x="473" y="197"/>
                  <a:pt x="495" y="230"/>
                  <a:pt x="502" y="269"/>
                </a:cubicBezTo>
                <a:cubicBezTo>
                  <a:pt x="506" y="268"/>
                  <a:pt x="506" y="268"/>
                  <a:pt x="506" y="268"/>
                </a:cubicBezTo>
                <a:cubicBezTo>
                  <a:pt x="573" y="268"/>
                  <a:pt x="627" y="323"/>
                  <a:pt x="627" y="389"/>
                </a:cubicBezTo>
                <a:cubicBezTo>
                  <a:pt x="627" y="456"/>
                  <a:pt x="573" y="510"/>
                  <a:pt x="506" y="510"/>
                </a:cubicBezTo>
                <a:lnTo>
                  <a:pt x="417" y="510"/>
                </a:lnTo>
                <a:close/>
              </a:path>
            </a:pathLst>
          </a:custGeom>
          <a:solidFill>
            <a:srgbClr val="FFFFFF">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29713533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2153" y="1259612"/>
            <a:ext cx="1600200" cy="30624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latin typeface="Arial" panose="020B0604020202020204" pitchFamily="34" charset="0"/>
            </a:endParaRPr>
          </a:p>
        </p:txBody>
      </p:sp>
      <p:sp>
        <p:nvSpPr>
          <p:cNvPr id="19" name="Rectangle 18"/>
          <p:cNvSpPr/>
          <p:nvPr/>
        </p:nvSpPr>
        <p:spPr>
          <a:xfrm>
            <a:off x="2170765" y="1259612"/>
            <a:ext cx="1600200" cy="30624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latin typeface="Arial" panose="020B0604020202020204" pitchFamily="34" charset="0"/>
            </a:endParaRPr>
          </a:p>
        </p:txBody>
      </p:sp>
      <p:sp>
        <p:nvSpPr>
          <p:cNvPr id="21" name="Rectangle 20"/>
          <p:cNvSpPr/>
          <p:nvPr/>
        </p:nvSpPr>
        <p:spPr>
          <a:xfrm>
            <a:off x="3809377" y="1259612"/>
            <a:ext cx="1600200" cy="30624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latin typeface="Arial" panose="020B0604020202020204" pitchFamily="34" charset="0"/>
            </a:endParaRPr>
          </a:p>
        </p:txBody>
      </p:sp>
      <p:sp>
        <p:nvSpPr>
          <p:cNvPr id="22" name="Rectangle 21"/>
          <p:cNvSpPr/>
          <p:nvPr/>
        </p:nvSpPr>
        <p:spPr>
          <a:xfrm>
            <a:off x="5447989" y="1259612"/>
            <a:ext cx="1600200" cy="30624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latin typeface="Arial" panose="020B0604020202020204" pitchFamily="34" charset="0"/>
            </a:endParaRPr>
          </a:p>
        </p:txBody>
      </p:sp>
      <p:sp>
        <p:nvSpPr>
          <p:cNvPr id="23" name="Rectangle 22"/>
          <p:cNvSpPr/>
          <p:nvPr/>
        </p:nvSpPr>
        <p:spPr>
          <a:xfrm>
            <a:off x="7086600" y="1259612"/>
            <a:ext cx="1600200" cy="30624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latin typeface="Arial" panose="020B0604020202020204" pitchFamily="34" charset="0"/>
            </a:endParaRPr>
          </a:p>
        </p:txBody>
      </p:sp>
      <p:sp>
        <p:nvSpPr>
          <p:cNvPr id="9" name="Title 12"/>
          <p:cNvSpPr>
            <a:spLocks noGrp="1"/>
          </p:cNvSpPr>
          <p:nvPr>
            <p:ph type="title"/>
          </p:nvPr>
        </p:nvSpPr>
        <p:spPr/>
        <p:txBody>
          <a:bodyPr/>
          <a:lstStyle/>
          <a:p>
            <a:r>
              <a:rPr lang="en-US" dirty="0"/>
              <a:t>Today’s Constant State of Change </a:t>
            </a:r>
          </a:p>
        </p:txBody>
      </p:sp>
      <p:sp>
        <p:nvSpPr>
          <p:cNvPr id="3" name="Slide Number Placeholder 2"/>
          <p:cNvSpPr>
            <a:spLocks noGrp="1"/>
          </p:cNvSpPr>
          <p:nvPr>
            <p:ph type="sldNum" sz="quarter" idx="4"/>
          </p:nvPr>
        </p:nvSpPr>
        <p:spPr/>
        <p:txBody>
          <a:bodyPr/>
          <a:lstStyle/>
          <a:p>
            <a:fld id="{BC37CC0D-42ED-4F3B-A31C-42944E6B6338}" type="slidenum">
              <a:rPr lang="en-US" smtClean="0"/>
              <a:pPr/>
              <a:t>25</a:t>
            </a:fld>
            <a:endParaRPr lang="en-US" dirty="0"/>
          </a:p>
        </p:txBody>
      </p:sp>
      <p:sp>
        <p:nvSpPr>
          <p:cNvPr id="2" name="Rectangle 1"/>
          <p:cNvSpPr/>
          <p:nvPr/>
        </p:nvSpPr>
        <p:spPr>
          <a:xfrm>
            <a:off x="685801" y="1450056"/>
            <a:ext cx="1295400" cy="1077218"/>
          </a:xfrm>
          <a:prstGeom prst="rect">
            <a:avLst/>
          </a:prstGeom>
        </p:spPr>
        <p:txBody>
          <a:bodyPr wrap="square">
            <a:spAutoFit/>
          </a:bodyPr>
          <a:lstStyle/>
          <a:p>
            <a:r>
              <a:rPr lang="en-US" sz="1600" dirty="0">
                <a:solidFill>
                  <a:srgbClr val="FFFFFF"/>
                </a:solidFill>
                <a:latin typeface="Arial" panose="020B0604020202020204" pitchFamily="34" charset="0"/>
                <a:cs typeface="Arial" panose="020B0604020202020204" pitchFamily="34" charset="0"/>
              </a:rPr>
              <a:t>Business Models are Constantly Evolving</a:t>
            </a:r>
          </a:p>
        </p:txBody>
      </p:sp>
      <p:sp>
        <p:nvSpPr>
          <p:cNvPr id="14" name="Rectangle 13"/>
          <p:cNvSpPr/>
          <p:nvPr/>
        </p:nvSpPr>
        <p:spPr>
          <a:xfrm>
            <a:off x="2286001" y="1450056"/>
            <a:ext cx="1371600" cy="584775"/>
          </a:xfrm>
          <a:prstGeom prst="rect">
            <a:avLst/>
          </a:prstGeom>
        </p:spPr>
        <p:txBody>
          <a:bodyPr wrap="square">
            <a:spAutoFit/>
          </a:bodyPr>
          <a:lstStyle/>
          <a:p>
            <a:r>
              <a:rPr lang="en-US" sz="1600" dirty="0">
                <a:solidFill>
                  <a:srgbClr val="FFFFFF"/>
                </a:solidFill>
                <a:latin typeface="Arial" panose="020B0604020202020204" pitchFamily="34" charset="0"/>
                <a:cs typeface="Arial" panose="020B0604020202020204" pitchFamily="34" charset="0"/>
              </a:rPr>
              <a:t>Agility is </a:t>
            </a:r>
            <a:br>
              <a:rPr lang="en-US" sz="1600" dirty="0">
                <a:solidFill>
                  <a:srgbClr val="FFFFFF"/>
                </a:solidFill>
                <a:latin typeface="Arial" panose="020B0604020202020204" pitchFamily="34" charset="0"/>
                <a:cs typeface="Arial" panose="020B0604020202020204" pitchFamily="34" charset="0"/>
              </a:rPr>
            </a:br>
            <a:r>
              <a:rPr lang="en-US" sz="1600" dirty="0">
                <a:solidFill>
                  <a:srgbClr val="FFFFFF"/>
                </a:solidFill>
                <a:latin typeface="Arial" panose="020B0604020202020204" pitchFamily="34" charset="0"/>
                <a:cs typeface="Arial" panose="020B0604020202020204" pitchFamily="34" charset="0"/>
              </a:rPr>
              <a:t>a Must</a:t>
            </a:r>
          </a:p>
        </p:txBody>
      </p:sp>
      <p:sp>
        <p:nvSpPr>
          <p:cNvPr id="15" name="Rectangle 14"/>
          <p:cNvSpPr/>
          <p:nvPr/>
        </p:nvSpPr>
        <p:spPr>
          <a:xfrm>
            <a:off x="3962075" y="1450056"/>
            <a:ext cx="1295725" cy="830997"/>
          </a:xfrm>
          <a:prstGeom prst="rect">
            <a:avLst/>
          </a:prstGeom>
        </p:spPr>
        <p:txBody>
          <a:bodyPr wrap="square">
            <a:spAutoFit/>
          </a:bodyPr>
          <a:lstStyle/>
          <a:p>
            <a:r>
              <a:rPr lang="en-US" sz="1600" dirty="0">
                <a:solidFill>
                  <a:srgbClr val="FFFFFF"/>
                </a:solidFill>
                <a:latin typeface="Arial" panose="020B0604020202020204" pitchFamily="34" charset="0"/>
                <a:cs typeface="Arial" panose="020B0604020202020204" pitchFamily="34" charset="0"/>
              </a:rPr>
              <a:t>A Global View is Required</a:t>
            </a:r>
          </a:p>
        </p:txBody>
      </p:sp>
      <p:sp>
        <p:nvSpPr>
          <p:cNvPr id="16" name="Rectangle 15"/>
          <p:cNvSpPr/>
          <p:nvPr/>
        </p:nvSpPr>
        <p:spPr>
          <a:xfrm>
            <a:off x="7193378" y="1450056"/>
            <a:ext cx="1386643" cy="830997"/>
          </a:xfrm>
          <a:prstGeom prst="rect">
            <a:avLst/>
          </a:prstGeom>
        </p:spPr>
        <p:txBody>
          <a:bodyPr wrap="square">
            <a:spAutoFit/>
          </a:bodyPr>
          <a:lstStyle/>
          <a:p>
            <a:r>
              <a:rPr lang="en-US" sz="1600" dirty="0">
                <a:solidFill>
                  <a:srgbClr val="FFFFFF"/>
                </a:solidFill>
                <a:latin typeface="Arial" panose="020B0604020202020204" pitchFamily="34" charset="0"/>
                <a:cs typeface="Arial" panose="020B0604020202020204" pitchFamily="34" charset="0"/>
              </a:rPr>
              <a:t>Employee Engagement </a:t>
            </a:r>
            <a:br>
              <a:rPr lang="en-US" sz="1600" dirty="0">
                <a:solidFill>
                  <a:srgbClr val="FFFFFF"/>
                </a:solidFill>
                <a:latin typeface="Arial" panose="020B0604020202020204" pitchFamily="34" charset="0"/>
                <a:cs typeface="Arial" panose="020B0604020202020204" pitchFamily="34" charset="0"/>
              </a:rPr>
            </a:br>
            <a:r>
              <a:rPr lang="en-US" sz="1600" dirty="0">
                <a:solidFill>
                  <a:srgbClr val="FFFFFF"/>
                </a:solidFill>
                <a:latin typeface="Arial" panose="020B0604020202020204" pitchFamily="34" charset="0"/>
                <a:cs typeface="Arial" panose="020B0604020202020204" pitchFamily="34" charset="0"/>
              </a:rPr>
              <a:t>is Essential</a:t>
            </a:r>
          </a:p>
        </p:txBody>
      </p:sp>
      <p:sp>
        <p:nvSpPr>
          <p:cNvPr id="17" name="Rectangle 16"/>
          <p:cNvSpPr/>
          <p:nvPr/>
        </p:nvSpPr>
        <p:spPr>
          <a:xfrm>
            <a:off x="5562289" y="1450056"/>
            <a:ext cx="1371599" cy="1077218"/>
          </a:xfrm>
          <a:prstGeom prst="rect">
            <a:avLst/>
          </a:prstGeom>
        </p:spPr>
        <p:txBody>
          <a:bodyPr wrap="square">
            <a:spAutoFit/>
          </a:bodyPr>
          <a:lstStyle/>
          <a:p>
            <a:r>
              <a:rPr lang="en-US" sz="1600" dirty="0">
                <a:solidFill>
                  <a:srgbClr val="FFFFFF"/>
                </a:solidFill>
                <a:latin typeface="Arial" panose="020B0604020202020204" pitchFamily="34" charset="0"/>
                <a:cs typeface="Arial" panose="020B0604020202020204" pitchFamily="34" charset="0"/>
              </a:rPr>
              <a:t>New Technology </a:t>
            </a:r>
            <a:br>
              <a:rPr lang="en-US" sz="1600" dirty="0">
                <a:solidFill>
                  <a:srgbClr val="FFFFFF"/>
                </a:solidFill>
                <a:latin typeface="Arial" panose="020B0604020202020204" pitchFamily="34" charset="0"/>
                <a:cs typeface="Arial" panose="020B0604020202020204" pitchFamily="34" charset="0"/>
              </a:rPr>
            </a:br>
            <a:r>
              <a:rPr lang="en-US" sz="1600" dirty="0">
                <a:solidFill>
                  <a:srgbClr val="FFFFFF"/>
                </a:solidFill>
                <a:latin typeface="Arial" panose="020B0604020202020204" pitchFamily="34" charset="0"/>
                <a:cs typeface="Arial" panose="020B0604020202020204" pitchFamily="34" charset="0"/>
              </a:rPr>
              <a:t>Impacts Expectations</a:t>
            </a:r>
          </a:p>
        </p:txBody>
      </p:sp>
      <p:sp>
        <p:nvSpPr>
          <p:cNvPr id="34" name="Freeform 5"/>
          <p:cNvSpPr>
            <a:spLocks noEditPoints="1"/>
          </p:cNvSpPr>
          <p:nvPr/>
        </p:nvSpPr>
        <p:spPr bwMode="auto">
          <a:xfrm>
            <a:off x="2768123" y="2433527"/>
            <a:ext cx="1644389" cy="1656472"/>
          </a:xfrm>
          <a:custGeom>
            <a:avLst/>
            <a:gdLst>
              <a:gd name="T0" fmla="*/ 407 w 1500"/>
              <a:gd name="T1" fmla="*/ 677 h 1511"/>
              <a:gd name="T2" fmla="*/ 102 w 1500"/>
              <a:gd name="T3" fmla="*/ 615 h 1511"/>
              <a:gd name="T4" fmla="*/ 26 w 1500"/>
              <a:gd name="T5" fmla="*/ 455 h 1511"/>
              <a:gd name="T6" fmla="*/ 217 w 1500"/>
              <a:gd name="T7" fmla="*/ 546 h 1511"/>
              <a:gd name="T8" fmla="*/ 570 w 1500"/>
              <a:gd name="T9" fmla="*/ 458 h 1511"/>
              <a:gd name="T10" fmla="*/ 1071 w 1500"/>
              <a:gd name="T11" fmla="*/ 349 h 1511"/>
              <a:gd name="T12" fmla="*/ 1093 w 1500"/>
              <a:gd name="T13" fmla="*/ 103 h 1511"/>
              <a:gd name="T14" fmla="*/ 1248 w 1500"/>
              <a:gd name="T15" fmla="*/ 23 h 1511"/>
              <a:gd name="T16" fmla="*/ 1164 w 1500"/>
              <a:gd name="T17" fmla="*/ 220 h 1511"/>
              <a:gd name="T18" fmla="*/ 1259 w 1500"/>
              <a:gd name="T19" fmla="*/ 487 h 1511"/>
              <a:gd name="T20" fmla="*/ 1316 w 1500"/>
              <a:gd name="T21" fmla="*/ 694 h 1511"/>
              <a:gd name="T22" fmla="*/ 1315 w 1500"/>
              <a:gd name="T23" fmla="*/ 1164 h 1511"/>
              <a:gd name="T24" fmla="*/ 1057 w 1500"/>
              <a:gd name="T25" fmla="*/ 1169 h 1511"/>
              <a:gd name="T26" fmla="*/ 1069 w 1500"/>
              <a:gd name="T27" fmla="*/ 1293 h 1511"/>
              <a:gd name="T28" fmla="*/ 1206 w 1500"/>
              <a:gd name="T29" fmla="*/ 1370 h 1511"/>
              <a:gd name="T30" fmla="*/ 1022 w 1500"/>
              <a:gd name="T31" fmla="*/ 1461 h 1511"/>
              <a:gd name="T32" fmla="*/ 982 w 1500"/>
              <a:gd name="T33" fmla="*/ 1180 h 1511"/>
              <a:gd name="T34" fmla="*/ 941 w 1500"/>
              <a:gd name="T35" fmla="*/ 1169 h 1511"/>
              <a:gd name="T36" fmla="*/ 263 w 1500"/>
              <a:gd name="T37" fmla="*/ 971 h 1511"/>
              <a:gd name="T38" fmla="*/ 407 w 1500"/>
              <a:gd name="T39" fmla="*/ 704 h 1511"/>
              <a:gd name="T40" fmla="*/ 1266 w 1500"/>
              <a:gd name="T41" fmla="*/ 1132 h 1511"/>
              <a:gd name="T42" fmla="*/ 1455 w 1500"/>
              <a:gd name="T43" fmla="*/ 870 h 1511"/>
              <a:gd name="T44" fmla="*/ 1248 w 1500"/>
              <a:gd name="T45" fmla="*/ 670 h 1511"/>
              <a:gd name="T46" fmla="*/ 1060 w 1500"/>
              <a:gd name="T47" fmla="*/ 386 h 1511"/>
              <a:gd name="T48" fmla="*/ 775 w 1500"/>
              <a:gd name="T49" fmla="*/ 505 h 1511"/>
              <a:gd name="T50" fmla="*/ 444 w 1500"/>
              <a:gd name="T51" fmla="*/ 697 h 1511"/>
              <a:gd name="T52" fmla="*/ 406 w 1500"/>
              <a:gd name="T53" fmla="*/ 745 h 1511"/>
              <a:gd name="T54" fmla="*/ 499 w 1500"/>
              <a:gd name="T55" fmla="*/ 1133 h 1511"/>
              <a:gd name="T56" fmla="*/ 183 w 1500"/>
              <a:gd name="T57" fmla="*/ 512 h 1511"/>
              <a:gd name="T58" fmla="*/ 46 w 1500"/>
              <a:gd name="T59" fmla="*/ 510 h 1511"/>
              <a:gd name="T60" fmla="*/ 183 w 1500"/>
              <a:gd name="T61" fmla="*/ 512 h 1511"/>
              <a:gd name="T62" fmla="*/ 1173 w 1500"/>
              <a:gd name="T63" fmla="*/ 1396 h 1511"/>
              <a:gd name="T64" fmla="*/ 1035 w 1500"/>
              <a:gd name="T65" fmla="*/ 1394 h 1511"/>
              <a:gd name="T66" fmla="*/ 1197 w 1500"/>
              <a:gd name="T67" fmla="*/ 184 h 1511"/>
              <a:gd name="T68" fmla="*/ 1197 w 1500"/>
              <a:gd name="T69" fmla="*/ 47 h 1511"/>
              <a:gd name="T70" fmla="*/ 1197 w 1500"/>
              <a:gd name="T71" fmla="*/ 184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0" h="1511">
                <a:moveTo>
                  <a:pt x="407" y="704"/>
                </a:moveTo>
                <a:cubicBezTo>
                  <a:pt x="407" y="694"/>
                  <a:pt x="407" y="687"/>
                  <a:pt x="407" y="677"/>
                </a:cubicBezTo>
                <a:cubicBezTo>
                  <a:pt x="338" y="645"/>
                  <a:pt x="269" y="612"/>
                  <a:pt x="198" y="578"/>
                </a:cubicBezTo>
                <a:cubicBezTo>
                  <a:pt x="172" y="605"/>
                  <a:pt x="140" y="620"/>
                  <a:pt x="102" y="615"/>
                </a:cubicBezTo>
                <a:cubicBezTo>
                  <a:pt x="78" y="613"/>
                  <a:pt x="57" y="603"/>
                  <a:pt x="40" y="586"/>
                </a:cubicBezTo>
                <a:cubicBezTo>
                  <a:pt x="6" y="551"/>
                  <a:pt x="0" y="496"/>
                  <a:pt x="26" y="455"/>
                </a:cubicBezTo>
                <a:cubicBezTo>
                  <a:pt x="52" y="413"/>
                  <a:pt x="103" y="395"/>
                  <a:pt x="150" y="411"/>
                </a:cubicBezTo>
                <a:cubicBezTo>
                  <a:pt x="202" y="430"/>
                  <a:pt x="227" y="477"/>
                  <a:pt x="217" y="546"/>
                </a:cubicBezTo>
                <a:cubicBezTo>
                  <a:pt x="281" y="577"/>
                  <a:pt x="346" y="608"/>
                  <a:pt x="414" y="640"/>
                </a:cubicBezTo>
                <a:cubicBezTo>
                  <a:pt x="440" y="556"/>
                  <a:pt x="489" y="491"/>
                  <a:pt x="570" y="458"/>
                </a:cubicBezTo>
                <a:cubicBezTo>
                  <a:pt x="652" y="425"/>
                  <a:pt x="731" y="435"/>
                  <a:pt x="807" y="481"/>
                </a:cubicBezTo>
                <a:cubicBezTo>
                  <a:pt x="868" y="385"/>
                  <a:pt x="954" y="339"/>
                  <a:pt x="1071" y="349"/>
                </a:cubicBezTo>
                <a:cubicBezTo>
                  <a:pt x="1091" y="301"/>
                  <a:pt x="1111" y="252"/>
                  <a:pt x="1132" y="200"/>
                </a:cubicBezTo>
                <a:cubicBezTo>
                  <a:pt x="1104" y="174"/>
                  <a:pt x="1088" y="142"/>
                  <a:pt x="1093" y="103"/>
                </a:cubicBezTo>
                <a:cubicBezTo>
                  <a:pt x="1095" y="80"/>
                  <a:pt x="1105" y="60"/>
                  <a:pt x="1120" y="43"/>
                </a:cubicBezTo>
                <a:cubicBezTo>
                  <a:pt x="1154" y="8"/>
                  <a:pt x="1206" y="0"/>
                  <a:pt x="1248" y="23"/>
                </a:cubicBezTo>
                <a:cubicBezTo>
                  <a:pt x="1290" y="47"/>
                  <a:pt x="1311" y="95"/>
                  <a:pt x="1299" y="140"/>
                </a:cubicBezTo>
                <a:cubicBezTo>
                  <a:pt x="1285" y="196"/>
                  <a:pt x="1247" y="219"/>
                  <a:pt x="1164" y="220"/>
                </a:cubicBezTo>
                <a:cubicBezTo>
                  <a:pt x="1146" y="264"/>
                  <a:pt x="1127" y="309"/>
                  <a:pt x="1107" y="358"/>
                </a:cubicBezTo>
                <a:cubicBezTo>
                  <a:pt x="1175" y="382"/>
                  <a:pt x="1226" y="425"/>
                  <a:pt x="1259" y="487"/>
                </a:cubicBezTo>
                <a:cubicBezTo>
                  <a:pt x="1291" y="550"/>
                  <a:pt x="1299" y="616"/>
                  <a:pt x="1281" y="687"/>
                </a:cubicBezTo>
                <a:cubicBezTo>
                  <a:pt x="1294" y="689"/>
                  <a:pt x="1305" y="692"/>
                  <a:pt x="1316" y="694"/>
                </a:cubicBezTo>
                <a:cubicBezTo>
                  <a:pt x="1424" y="719"/>
                  <a:pt x="1500" y="816"/>
                  <a:pt x="1500" y="929"/>
                </a:cubicBezTo>
                <a:cubicBezTo>
                  <a:pt x="1499" y="1043"/>
                  <a:pt x="1423" y="1140"/>
                  <a:pt x="1315" y="1164"/>
                </a:cubicBezTo>
                <a:cubicBezTo>
                  <a:pt x="1297" y="1167"/>
                  <a:pt x="1279" y="1168"/>
                  <a:pt x="1260" y="1168"/>
                </a:cubicBezTo>
                <a:cubicBezTo>
                  <a:pt x="1193" y="1169"/>
                  <a:pt x="1125" y="1169"/>
                  <a:pt x="1057" y="1169"/>
                </a:cubicBezTo>
                <a:cubicBezTo>
                  <a:pt x="1046" y="1169"/>
                  <a:pt x="1036" y="1169"/>
                  <a:pt x="1020" y="1169"/>
                </a:cubicBezTo>
                <a:cubicBezTo>
                  <a:pt x="1034" y="1213"/>
                  <a:pt x="1054" y="1251"/>
                  <a:pt x="1069" y="1293"/>
                </a:cubicBezTo>
                <a:cubicBezTo>
                  <a:pt x="1106" y="1286"/>
                  <a:pt x="1140" y="1289"/>
                  <a:pt x="1169" y="1312"/>
                </a:cubicBezTo>
                <a:cubicBezTo>
                  <a:pt x="1188" y="1327"/>
                  <a:pt x="1200" y="1346"/>
                  <a:pt x="1206" y="1370"/>
                </a:cubicBezTo>
                <a:cubicBezTo>
                  <a:pt x="1219" y="1417"/>
                  <a:pt x="1195" y="1467"/>
                  <a:pt x="1151" y="1489"/>
                </a:cubicBezTo>
                <a:cubicBezTo>
                  <a:pt x="1107" y="1511"/>
                  <a:pt x="1053" y="1499"/>
                  <a:pt x="1022" y="1461"/>
                </a:cubicBezTo>
                <a:cubicBezTo>
                  <a:pt x="987" y="1419"/>
                  <a:pt x="991" y="1369"/>
                  <a:pt x="1037" y="1309"/>
                </a:cubicBezTo>
                <a:cubicBezTo>
                  <a:pt x="1019" y="1267"/>
                  <a:pt x="1001" y="1223"/>
                  <a:pt x="982" y="1180"/>
                </a:cubicBezTo>
                <a:cubicBezTo>
                  <a:pt x="980" y="1175"/>
                  <a:pt x="971" y="1171"/>
                  <a:pt x="965" y="1169"/>
                </a:cubicBezTo>
                <a:cubicBezTo>
                  <a:pt x="957" y="1167"/>
                  <a:pt x="949" y="1169"/>
                  <a:pt x="941" y="1169"/>
                </a:cubicBezTo>
                <a:cubicBezTo>
                  <a:pt x="792" y="1169"/>
                  <a:pt x="643" y="1168"/>
                  <a:pt x="494" y="1169"/>
                </a:cubicBezTo>
                <a:cubicBezTo>
                  <a:pt x="383" y="1170"/>
                  <a:pt x="283" y="1090"/>
                  <a:pt x="263" y="971"/>
                </a:cubicBezTo>
                <a:cubicBezTo>
                  <a:pt x="244" y="862"/>
                  <a:pt x="296" y="761"/>
                  <a:pt x="395" y="710"/>
                </a:cubicBezTo>
                <a:cubicBezTo>
                  <a:pt x="398" y="708"/>
                  <a:pt x="402" y="707"/>
                  <a:pt x="407" y="704"/>
                </a:cubicBezTo>
                <a:close/>
                <a:moveTo>
                  <a:pt x="879" y="1132"/>
                </a:moveTo>
                <a:cubicBezTo>
                  <a:pt x="1008" y="1132"/>
                  <a:pt x="1137" y="1133"/>
                  <a:pt x="1266" y="1132"/>
                </a:cubicBezTo>
                <a:cubicBezTo>
                  <a:pt x="1287" y="1132"/>
                  <a:pt x="1309" y="1129"/>
                  <a:pt x="1329" y="1122"/>
                </a:cubicBezTo>
                <a:cubicBezTo>
                  <a:pt x="1431" y="1087"/>
                  <a:pt x="1487" y="973"/>
                  <a:pt x="1455" y="870"/>
                </a:cubicBezTo>
                <a:cubicBezTo>
                  <a:pt x="1429" y="788"/>
                  <a:pt x="1373" y="738"/>
                  <a:pt x="1287" y="726"/>
                </a:cubicBezTo>
                <a:cubicBezTo>
                  <a:pt x="1250" y="720"/>
                  <a:pt x="1241" y="708"/>
                  <a:pt x="1248" y="670"/>
                </a:cubicBezTo>
                <a:cubicBezTo>
                  <a:pt x="1256" y="629"/>
                  <a:pt x="1258" y="587"/>
                  <a:pt x="1244" y="547"/>
                </a:cubicBezTo>
                <a:cubicBezTo>
                  <a:pt x="1214" y="458"/>
                  <a:pt x="1155" y="399"/>
                  <a:pt x="1060" y="386"/>
                </a:cubicBezTo>
                <a:cubicBezTo>
                  <a:pt x="968" y="374"/>
                  <a:pt x="898" y="413"/>
                  <a:pt x="847" y="488"/>
                </a:cubicBezTo>
                <a:cubicBezTo>
                  <a:pt x="824" y="522"/>
                  <a:pt x="811" y="526"/>
                  <a:pt x="775" y="505"/>
                </a:cubicBezTo>
                <a:cubicBezTo>
                  <a:pt x="659" y="437"/>
                  <a:pt x="525" y="491"/>
                  <a:pt x="471" y="597"/>
                </a:cubicBezTo>
                <a:cubicBezTo>
                  <a:pt x="455" y="629"/>
                  <a:pt x="446" y="662"/>
                  <a:pt x="444" y="697"/>
                </a:cubicBezTo>
                <a:cubicBezTo>
                  <a:pt x="443" y="715"/>
                  <a:pt x="439" y="730"/>
                  <a:pt x="421" y="738"/>
                </a:cubicBezTo>
                <a:cubicBezTo>
                  <a:pt x="416" y="740"/>
                  <a:pt x="411" y="743"/>
                  <a:pt x="406" y="745"/>
                </a:cubicBezTo>
                <a:cubicBezTo>
                  <a:pt x="321" y="790"/>
                  <a:pt x="278" y="886"/>
                  <a:pt x="301" y="979"/>
                </a:cubicBezTo>
                <a:cubicBezTo>
                  <a:pt x="325" y="1075"/>
                  <a:pt x="412" y="1135"/>
                  <a:pt x="499" y="1133"/>
                </a:cubicBezTo>
                <a:cubicBezTo>
                  <a:pt x="625" y="1130"/>
                  <a:pt x="752" y="1132"/>
                  <a:pt x="879" y="1132"/>
                </a:cubicBezTo>
                <a:close/>
                <a:moveTo>
                  <a:pt x="183" y="512"/>
                </a:moveTo>
                <a:cubicBezTo>
                  <a:pt x="183" y="474"/>
                  <a:pt x="153" y="443"/>
                  <a:pt x="116" y="443"/>
                </a:cubicBezTo>
                <a:cubicBezTo>
                  <a:pt x="78" y="442"/>
                  <a:pt x="47" y="473"/>
                  <a:pt x="46" y="510"/>
                </a:cubicBezTo>
                <a:cubicBezTo>
                  <a:pt x="46" y="547"/>
                  <a:pt x="77" y="579"/>
                  <a:pt x="114" y="579"/>
                </a:cubicBezTo>
                <a:cubicBezTo>
                  <a:pt x="151" y="580"/>
                  <a:pt x="183" y="549"/>
                  <a:pt x="183" y="512"/>
                </a:cubicBezTo>
                <a:close/>
                <a:moveTo>
                  <a:pt x="1103" y="1463"/>
                </a:moveTo>
                <a:cubicBezTo>
                  <a:pt x="1140" y="1463"/>
                  <a:pt x="1173" y="1432"/>
                  <a:pt x="1173" y="1396"/>
                </a:cubicBezTo>
                <a:cubicBezTo>
                  <a:pt x="1173" y="1359"/>
                  <a:pt x="1142" y="1328"/>
                  <a:pt x="1104" y="1327"/>
                </a:cubicBezTo>
                <a:cubicBezTo>
                  <a:pt x="1066" y="1327"/>
                  <a:pt x="1036" y="1357"/>
                  <a:pt x="1035" y="1394"/>
                </a:cubicBezTo>
                <a:cubicBezTo>
                  <a:pt x="1035" y="1431"/>
                  <a:pt x="1066" y="1463"/>
                  <a:pt x="1103" y="1463"/>
                </a:cubicBezTo>
                <a:close/>
                <a:moveTo>
                  <a:pt x="1197" y="184"/>
                </a:moveTo>
                <a:cubicBezTo>
                  <a:pt x="1234" y="184"/>
                  <a:pt x="1266" y="152"/>
                  <a:pt x="1266" y="115"/>
                </a:cubicBezTo>
                <a:cubicBezTo>
                  <a:pt x="1266" y="79"/>
                  <a:pt x="1233" y="47"/>
                  <a:pt x="1197" y="47"/>
                </a:cubicBezTo>
                <a:cubicBezTo>
                  <a:pt x="1159" y="48"/>
                  <a:pt x="1128" y="79"/>
                  <a:pt x="1128" y="116"/>
                </a:cubicBezTo>
                <a:cubicBezTo>
                  <a:pt x="1129" y="153"/>
                  <a:pt x="1160" y="184"/>
                  <a:pt x="1197" y="184"/>
                </a:cubicBez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4"/>
          <p:cNvSpPr>
            <a:spLocks noEditPoints="1"/>
          </p:cNvSpPr>
          <p:nvPr/>
        </p:nvSpPr>
        <p:spPr bwMode="auto">
          <a:xfrm>
            <a:off x="7283302" y="2868910"/>
            <a:ext cx="1613039" cy="1530312"/>
          </a:xfrm>
          <a:custGeom>
            <a:avLst/>
            <a:gdLst>
              <a:gd name="T0" fmla="*/ 39 w 639"/>
              <a:gd name="T1" fmla="*/ 609 h 609"/>
              <a:gd name="T2" fmla="*/ 0 w 639"/>
              <a:gd name="T3" fmla="*/ 608 h 609"/>
              <a:gd name="T4" fmla="*/ 30 w 639"/>
              <a:gd name="T5" fmla="*/ 467 h 609"/>
              <a:gd name="T6" fmla="*/ 227 w 639"/>
              <a:gd name="T7" fmla="*/ 377 h 609"/>
              <a:gd name="T8" fmla="*/ 228 w 639"/>
              <a:gd name="T9" fmla="*/ 344 h 609"/>
              <a:gd name="T10" fmla="*/ 181 w 639"/>
              <a:gd name="T11" fmla="*/ 182 h 609"/>
              <a:gd name="T12" fmla="*/ 233 w 639"/>
              <a:gd name="T13" fmla="*/ 29 h 609"/>
              <a:gd name="T14" fmla="*/ 397 w 639"/>
              <a:gd name="T15" fmla="*/ 23 h 609"/>
              <a:gd name="T16" fmla="*/ 454 w 639"/>
              <a:gd name="T17" fmla="*/ 257 h 609"/>
              <a:gd name="T18" fmla="*/ 411 w 639"/>
              <a:gd name="T19" fmla="*/ 344 h 609"/>
              <a:gd name="T20" fmla="*/ 543 w 639"/>
              <a:gd name="T21" fmla="*/ 423 h 609"/>
              <a:gd name="T22" fmla="*/ 639 w 639"/>
              <a:gd name="T23" fmla="*/ 519 h 609"/>
              <a:gd name="T24" fmla="*/ 639 w 639"/>
              <a:gd name="T25" fmla="*/ 607 h 609"/>
              <a:gd name="T26" fmla="*/ 624 w 639"/>
              <a:gd name="T27" fmla="*/ 609 h 609"/>
              <a:gd name="T28" fmla="*/ 521 w 639"/>
              <a:gd name="T29" fmla="*/ 609 h 609"/>
              <a:gd name="T30" fmla="*/ 277 w 639"/>
              <a:gd name="T31" fmla="*/ 609 h 609"/>
              <a:gd name="T32" fmla="*/ 21 w 639"/>
              <a:gd name="T33" fmla="*/ 587 h 609"/>
              <a:gd name="T34" fmla="*/ 134 w 639"/>
              <a:gd name="T35" fmla="*/ 587 h 609"/>
              <a:gd name="T36" fmla="*/ 443 w 639"/>
              <a:gd name="T37" fmla="*/ 587 h 609"/>
              <a:gd name="T38" fmla="*/ 607 w 639"/>
              <a:gd name="T39" fmla="*/ 587 h 609"/>
              <a:gd name="T40" fmla="*/ 618 w 639"/>
              <a:gd name="T41" fmla="*/ 523 h 609"/>
              <a:gd name="T42" fmla="*/ 533 w 639"/>
              <a:gd name="T43" fmla="*/ 442 h 609"/>
              <a:gd name="T44" fmla="*/ 391 w 639"/>
              <a:gd name="T45" fmla="*/ 382 h 609"/>
              <a:gd name="T46" fmla="*/ 397 w 639"/>
              <a:gd name="T47" fmla="*/ 327 h 609"/>
              <a:gd name="T48" fmla="*/ 435 w 639"/>
              <a:gd name="T49" fmla="*/ 129 h 609"/>
              <a:gd name="T50" fmla="*/ 310 w 639"/>
              <a:gd name="T51" fmla="*/ 24 h 609"/>
              <a:gd name="T52" fmla="*/ 206 w 639"/>
              <a:gd name="T53" fmla="*/ 113 h 609"/>
              <a:gd name="T54" fmla="*/ 205 w 639"/>
              <a:gd name="T55" fmla="*/ 246 h 609"/>
              <a:gd name="T56" fmla="*/ 249 w 639"/>
              <a:gd name="T57" fmla="*/ 343 h 609"/>
              <a:gd name="T58" fmla="*/ 249 w 639"/>
              <a:gd name="T59" fmla="*/ 380 h 609"/>
              <a:gd name="T60" fmla="*/ 77 w 639"/>
              <a:gd name="T61" fmla="*/ 458 h 609"/>
              <a:gd name="T62" fmla="*/ 21 w 639"/>
              <a:gd name="T63" fmla="*/ 52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9" h="609">
                <a:moveTo>
                  <a:pt x="134" y="609"/>
                </a:moveTo>
                <a:cubicBezTo>
                  <a:pt x="39" y="609"/>
                  <a:pt x="39" y="609"/>
                  <a:pt x="39" y="609"/>
                </a:cubicBezTo>
                <a:cubicBezTo>
                  <a:pt x="33" y="609"/>
                  <a:pt x="26" y="609"/>
                  <a:pt x="19" y="608"/>
                </a:cubicBezTo>
                <a:cubicBezTo>
                  <a:pt x="0" y="608"/>
                  <a:pt x="0" y="608"/>
                  <a:pt x="0" y="608"/>
                </a:cubicBezTo>
                <a:cubicBezTo>
                  <a:pt x="0" y="519"/>
                  <a:pt x="0" y="519"/>
                  <a:pt x="0" y="519"/>
                </a:cubicBezTo>
                <a:cubicBezTo>
                  <a:pt x="5" y="498"/>
                  <a:pt x="15" y="481"/>
                  <a:pt x="30" y="467"/>
                </a:cubicBezTo>
                <a:cubicBezTo>
                  <a:pt x="40" y="458"/>
                  <a:pt x="52" y="448"/>
                  <a:pt x="65" y="440"/>
                </a:cubicBezTo>
                <a:cubicBezTo>
                  <a:pt x="120" y="406"/>
                  <a:pt x="180" y="388"/>
                  <a:pt x="227" y="377"/>
                </a:cubicBezTo>
                <a:cubicBezTo>
                  <a:pt x="228" y="368"/>
                  <a:pt x="228" y="368"/>
                  <a:pt x="228" y="368"/>
                </a:cubicBezTo>
                <a:cubicBezTo>
                  <a:pt x="228" y="360"/>
                  <a:pt x="228" y="352"/>
                  <a:pt x="228" y="344"/>
                </a:cubicBezTo>
                <a:cubicBezTo>
                  <a:pt x="202" y="321"/>
                  <a:pt x="187" y="290"/>
                  <a:pt x="184" y="248"/>
                </a:cubicBezTo>
                <a:cubicBezTo>
                  <a:pt x="182" y="226"/>
                  <a:pt x="181" y="204"/>
                  <a:pt x="181" y="182"/>
                </a:cubicBezTo>
                <a:cubicBezTo>
                  <a:pt x="181" y="158"/>
                  <a:pt x="182" y="134"/>
                  <a:pt x="185" y="110"/>
                </a:cubicBezTo>
                <a:cubicBezTo>
                  <a:pt x="190" y="77"/>
                  <a:pt x="206" y="48"/>
                  <a:pt x="233" y="29"/>
                </a:cubicBezTo>
                <a:cubicBezTo>
                  <a:pt x="255" y="13"/>
                  <a:pt x="280" y="4"/>
                  <a:pt x="309" y="2"/>
                </a:cubicBezTo>
                <a:cubicBezTo>
                  <a:pt x="342" y="0"/>
                  <a:pt x="372" y="7"/>
                  <a:pt x="397" y="23"/>
                </a:cubicBezTo>
                <a:cubicBezTo>
                  <a:pt x="433" y="45"/>
                  <a:pt x="453" y="80"/>
                  <a:pt x="457" y="127"/>
                </a:cubicBezTo>
                <a:cubicBezTo>
                  <a:pt x="460" y="175"/>
                  <a:pt x="459" y="218"/>
                  <a:pt x="454" y="257"/>
                </a:cubicBezTo>
                <a:cubicBezTo>
                  <a:pt x="450" y="293"/>
                  <a:pt x="436" y="322"/>
                  <a:pt x="412" y="343"/>
                </a:cubicBezTo>
                <a:cubicBezTo>
                  <a:pt x="412" y="344"/>
                  <a:pt x="412" y="344"/>
                  <a:pt x="411" y="344"/>
                </a:cubicBezTo>
                <a:cubicBezTo>
                  <a:pt x="411" y="354"/>
                  <a:pt x="412" y="364"/>
                  <a:pt x="412" y="377"/>
                </a:cubicBezTo>
                <a:cubicBezTo>
                  <a:pt x="461" y="389"/>
                  <a:pt x="504" y="404"/>
                  <a:pt x="543" y="423"/>
                </a:cubicBezTo>
                <a:cubicBezTo>
                  <a:pt x="569" y="435"/>
                  <a:pt x="589" y="448"/>
                  <a:pt x="606" y="464"/>
                </a:cubicBezTo>
                <a:cubicBezTo>
                  <a:pt x="623" y="480"/>
                  <a:pt x="634" y="498"/>
                  <a:pt x="639" y="519"/>
                </a:cubicBezTo>
                <a:cubicBezTo>
                  <a:pt x="639" y="521"/>
                  <a:pt x="639" y="521"/>
                  <a:pt x="639" y="521"/>
                </a:cubicBezTo>
                <a:cubicBezTo>
                  <a:pt x="639" y="607"/>
                  <a:pt x="639" y="607"/>
                  <a:pt x="639" y="607"/>
                </a:cubicBezTo>
                <a:cubicBezTo>
                  <a:pt x="629" y="608"/>
                  <a:pt x="629" y="608"/>
                  <a:pt x="629" y="608"/>
                </a:cubicBezTo>
                <a:cubicBezTo>
                  <a:pt x="627" y="609"/>
                  <a:pt x="625" y="609"/>
                  <a:pt x="624" y="609"/>
                </a:cubicBezTo>
                <a:cubicBezTo>
                  <a:pt x="607" y="609"/>
                  <a:pt x="607" y="609"/>
                  <a:pt x="607" y="609"/>
                </a:cubicBezTo>
                <a:cubicBezTo>
                  <a:pt x="578" y="609"/>
                  <a:pt x="549" y="609"/>
                  <a:pt x="521" y="609"/>
                </a:cubicBezTo>
                <a:cubicBezTo>
                  <a:pt x="443" y="609"/>
                  <a:pt x="443" y="609"/>
                  <a:pt x="443" y="609"/>
                </a:cubicBezTo>
                <a:cubicBezTo>
                  <a:pt x="387" y="609"/>
                  <a:pt x="332" y="609"/>
                  <a:pt x="277" y="609"/>
                </a:cubicBezTo>
                <a:lnTo>
                  <a:pt x="134" y="609"/>
                </a:lnTo>
                <a:close/>
                <a:moveTo>
                  <a:pt x="21" y="587"/>
                </a:moveTo>
                <a:cubicBezTo>
                  <a:pt x="27" y="587"/>
                  <a:pt x="33" y="587"/>
                  <a:pt x="39" y="587"/>
                </a:cubicBezTo>
                <a:cubicBezTo>
                  <a:pt x="134" y="587"/>
                  <a:pt x="134" y="587"/>
                  <a:pt x="134" y="587"/>
                </a:cubicBezTo>
                <a:cubicBezTo>
                  <a:pt x="277" y="587"/>
                  <a:pt x="277" y="587"/>
                  <a:pt x="277" y="587"/>
                </a:cubicBezTo>
                <a:cubicBezTo>
                  <a:pt x="332" y="587"/>
                  <a:pt x="387" y="587"/>
                  <a:pt x="443" y="587"/>
                </a:cubicBezTo>
                <a:cubicBezTo>
                  <a:pt x="521" y="587"/>
                  <a:pt x="521" y="587"/>
                  <a:pt x="521" y="587"/>
                </a:cubicBezTo>
                <a:cubicBezTo>
                  <a:pt x="549" y="587"/>
                  <a:pt x="578" y="587"/>
                  <a:pt x="607" y="587"/>
                </a:cubicBezTo>
                <a:cubicBezTo>
                  <a:pt x="618" y="587"/>
                  <a:pt x="618" y="587"/>
                  <a:pt x="618" y="587"/>
                </a:cubicBezTo>
                <a:cubicBezTo>
                  <a:pt x="618" y="523"/>
                  <a:pt x="618" y="523"/>
                  <a:pt x="618" y="523"/>
                </a:cubicBezTo>
                <a:cubicBezTo>
                  <a:pt x="614" y="506"/>
                  <a:pt x="605" y="492"/>
                  <a:pt x="591" y="480"/>
                </a:cubicBezTo>
                <a:cubicBezTo>
                  <a:pt x="576" y="466"/>
                  <a:pt x="557" y="454"/>
                  <a:pt x="533" y="442"/>
                </a:cubicBezTo>
                <a:cubicBezTo>
                  <a:pt x="495" y="423"/>
                  <a:pt x="452" y="408"/>
                  <a:pt x="403" y="396"/>
                </a:cubicBezTo>
                <a:cubicBezTo>
                  <a:pt x="397" y="395"/>
                  <a:pt x="391" y="388"/>
                  <a:pt x="391" y="382"/>
                </a:cubicBezTo>
                <a:cubicBezTo>
                  <a:pt x="390" y="367"/>
                  <a:pt x="390" y="354"/>
                  <a:pt x="390" y="343"/>
                </a:cubicBezTo>
                <a:cubicBezTo>
                  <a:pt x="390" y="336"/>
                  <a:pt x="394" y="330"/>
                  <a:pt x="397" y="327"/>
                </a:cubicBezTo>
                <a:cubicBezTo>
                  <a:pt x="418" y="309"/>
                  <a:pt x="429" y="285"/>
                  <a:pt x="433" y="254"/>
                </a:cubicBezTo>
                <a:cubicBezTo>
                  <a:pt x="438" y="217"/>
                  <a:pt x="439" y="175"/>
                  <a:pt x="435" y="129"/>
                </a:cubicBezTo>
                <a:cubicBezTo>
                  <a:pt x="432" y="89"/>
                  <a:pt x="416" y="60"/>
                  <a:pt x="386" y="41"/>
                </a:cubicBezTo>
                <a:cubicBezTo>
                  <a:pt x="364" y="28"/>
                  <a:pt x="338" y="22"/>
                  <a:pt x="310" y="24"/>
                </a:cubicBezTo>
                <a:cubicBezTo>
                  <a:pt x="286" y="25"/>
                  <a:pt x="264" y="33"/>
                  <a:pt x="246" y="46"/>
                </a:cubicBezTo>
                <a:cubicBezTo>
                  <a:pt x="224" y="63"/>
                  <a:pt x="210" y="85"/>
                  <a:pt x="206" y="113"/>
                </a:cubicBezTo>
                <a:cubicBezTo>
                  <a:pt x="203" y="135"/>
                  <a:pt x="203" y="159"/>
                  <a:pt x="203" y="182"/>
                </a:cubicBezTo>
                <a:cubicBezTo>
                  <a:pt x="202" y="203"/>
                  <a:pt x="203" y="225"/>
                  <a:pt x="205" y="246"/>
                </a:cubicBezTo>
                <a:cubicBezTo>
                  <a:pt x="208" y="282"/>
                  <a:pt x="220" y="308"/>
                  <a:pt x="242" y="328"/>
                </a:cubicBezTo>
                <a:cubicBezTo>
                  <a:pt x="247" y="332"/>
                  <a:pt x="249" y="338"/>
                  <a:pt x="249" y="343"/>
                </a:cubicBezTo>
                <a:cubicBezTo>
                  <a:pt x="249" y="352"/>
                  <a:pt x="249" y="360"/>
                  <a:pt x="249" y="369"/>
                </a:cubicBezTo>
                <a:cubicBezTo>
                  <a:pt x="249" y="380"/>
                  <a:pt x="249" y="380"/>
                  <a:pt x="249" y="380"/>
                </a:cubicBezTo>
                <a:cubicBezTo>
                  <a:pt x="249" y="385"/>
                  <a:pt x="247" y="394"/>
                  <a:pt x="235" y="397"/>
                </a:cubicBezTo>
                <a:cubicBezTo>
                  <a:pt x="189" y="408"/>
                  <a:pt x="130" y="426"/>
                  <a:pt x="77" y="458"/>
                </a:cubicBezTo>
                <a:cubicBezTo>
                  <a:pt x="65" y="466"/>
                  <a:pt x="54" y="475"/>
                  <a:pt x="45" y="483"/>
                </a:cubicBezTo>
                <a:cubicBezTo>
                  <a:pt x="33" y="493"/>
                  <a:pt x="25" y="507"/>
                  <a:pt x="21" y="523"/>
                </a:cubicBezTo>
                <a:lnTo>
                  <a:pt x="21" y="587"/>
                </a:lnTo>
                <a:close/>
              </a:path>
            </a:pathLst>
          </a:custGeom>
          <a:solidFill>
            <a:srgbClr val="FFFFFF">
              <a:alpha val="50000"/>
            </a:srgbClr>
          </a:solidFill>
          <a:ln w="254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PH"/>
          </a:p>
        </p:txBody>
      </p:sp>
      <p:grpSp>
        <p:nvGrpSpPr>
          <p:cNvPr id="10" name="Group 9"/>
          <p:cNvGrpSpPr/>
          <p:nvPr/>
        </p:nvGrpSpPr>
        <p:grpSpPr>
          <a:xfrm>
            <a:off x="2030134" y="3391786"/>
            <a:ext cx="902510" cy="841724"/>
            <a:chOff x="1343265" y="-535195"/>
            <a:chExt cx="1570056" cy="1464307"/>
          </a:xfrm>
        </p:grpSpPr>
        <p:sp>
          <p:nvSpPr>
            <p:cNvPr id="52" name="Freeform 28"/>
            <p:cNvSpPr>
              <a:spLocks noEditPoints="1"/>
            </p:cNvSpPr>
            <p:nvPr/>
          </p:nvSpPr>
          <p:spPr bwMode="auto">
            <a:xfrm>
              <a:off x="1827528" y="-79354"/>
              <a:ext cx="1085793" cy="670734"/>
            </a:xfrm>
            <a:custGeom>
              <a:avLst/>
              <a:gdLst>
                <a:gd name="T0" fmla="*/ 461 w 777"/>
                <a:gd name="T1" fmla="*/ 484 h 484"/>
                <a:gd name="T2" fmla="*/ 452 w 777"/>
                <a:gd name="T3" fmla="*/ 482 h 484"/>
                <a:gd name="T4" fmla="*/ 442 w 777"/>
                <a:gd name="T5" fmla="*/ 465 h 484"/>
                <a:gd name="T6" fmla="*/ 442 w 777"/>
                <a:gd name="T7" fmla="*/ 361 h 484"/>
                <a:gd name="T8" fmla="*/ 19 w 777"/>
                <a:gd name="T9" fmla="*/ 361 h 484"/>
                <a:gd name="T10" fmla="*/ 0 w 777"/>
                <a:gd name="T11" fmla="*/ 343 h 484"/>
                <a:gd name="T12" fmla="*/ 0 w 777"/>
                <a:gd name="T13" fmla="*/ 142 h 484"/>
                <a:gd name="T14" fmla="*/ 19 w 777"/>
                <a:gd name="T15" fmla="*/ 123 h 484"/>
                <a:gd name="T16" fmla="*/ 442 w 777"/>
                <a:gd name="T17" fmla="*/ 123 h 484"/>
                <a:gd name="T18" fmla="*/ 442 w 777"/>
                <a:gd name="T19" fmla="*/ 20 h 484"/>
                <a:gd name="T20" fmla="*/ 452 w 777"/>
                <a:gd name="T21" fmla="*/ 3 h 484"/>
                <a:gd name="T22" fmla="*/ 472 w 777"/>
                <a:gd name="T23" fmla="*/ 5 h 484"/>
                <a:gd name="T24" fmla="*/ 769 w 777"/>
                <a:gd name="T25" fmla="*/ 228 h 484"/>
                <a:gd name="T26" fmla="*/ 777 w 777"/>
                <a:gd name="T27" fmla="*/ 242 h 484"/>
                <a:gd name="T28" fmla="*/ 769 w 777"/>
                <a:gd name="T29" fmla="*/ 257 h 484"/>
                <a:gd name="T30" fmla="*/ 472 w 777"/>
                <a:gd name="T31" fmla="*/ 480 h 484"/>
                <a:gd name="T32" fmla="*/ 461 w 777"/>
                <a:gd name="T33" fmla="*/ 484 h 484"/>
                <a:gd name="T34" fmla="*/ 38 w 777"/>
                <a:gd name="T35" fmla="*/ 324 h 484"/>
                <a:gd name="T36" fmla="*/ 461 w 777"/>
                <a:gd name="T37" fmla="*/ 324 h 484"/>
                <a:gd name="T38" fmla="*/ 479 w 777"/>
                <a:gd name="T39" fmla="*/ 343 h 484"/>
                <a:gd name="T40" fmla="*/ 479 w 777"/>
                <a:gd name="T41" fmla="*/ 428 h 484"/>
                <a:gd name="T42" fmla="*/ 727 w 777"/>
                <a:gd name="T43" fmla="*/ 242 h 484"/>
                <a:gd name="T44" fmla="*/ 479 w 777"/>
                <a:gd name="T45" fmla="*/ 57 h 484"/>
                <a:gd name="T46" fmla="*/ 479 w 777"/>
                <a:gd name="T47" fmla="*/ 142 h 484"/>
                <a:gd name="T48" fmla="*/ 461 w 777"/>
                <a:gd name="T49" fmla="*/ 160 h 484"/>
                <a:gd name="T50" fmla="*/ 38 w 777"/>
                <a:gd name="T51" fmla="*/ 160 h 484"/>
                <a:gd name="T52" fmla="*/ 38 w 777"/>
                <a:gd name="T53" fmla="*/ 32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7" h="484">
                  <a:moveTo>
                    <a:pt x="461" y="484"/>
                  </a:moveTo>
                  <a:cubicBezTo>
                    <a:pt x="458" y="484"/>
                    <a:pt x="455" y="483"/>
                    <a:pt x="452" y="482"/>
                  </a:cubicBezTo>
                  <a:cubicBezTo>
                    <a:pt x="446" y="478"/>
                    <a:pt x="442" y="472"/>
                    <a:pt x="442" y="465"/>
                  </a:cubicBezTo>
                  <a:cubicBezTo>
                    <a:pt x="442" y="361"/>
                    <a:pt x="442" y="361"/>
                    <a:pt x="442" y="361"/>
                  </a:cubicBezTo>
                  <a:cubicBezTo>
                    <a:pt x="19" y="361"/>
                    <a:pt x="19" y="361"/>
                    <a:pt x="19" y="361"/>
                  </a:cubicBezTo>
                  <a:cubicBezTo>
                    <a:pt x="9" y="361"/>
                    <a:pt x="0" y="353"/>
                    <a:pt x="0" y="343"/>
                  </a:cubicBezTo>
                  <a:cubicBezTo>
                    <a:pt x="0" y="142"/>
                    <a:pt x="0" y="142"/>
                    <a:pt x="0" y="142"/>
                  </a:cubicBezTo>
                  <a:cubicBezTo>
                    <a:pt x="0" y="132"/>
                    <a:pt x="9" y="123"/>
                    <a:pt x="19" y="123"/>
                  </a:cubicBezTo>
                  <a:cubicBezTo>
                    <a:pt x="442" y="123"/>
                    <a:pt x="442" y="123"/>
                    <a:pt x="442" y="123"/>
                  </a:cubicBezTo>
                  <a:cubicBezTo>
                    <a:pt x="442" y="20"/>
                    <a:pt x="442" y="20"/>
                    <a:pt x="442" y="20"/>
                  </a:cubicBezTo>
                  <a:cubicBezTo>
                    <a:pt x="442" y="13"/>
                    <a:pt x="446" y="6"/>
                    <a:pt x="452" y="3"/>
                  </a:cubicBezTo>
                  <a:cubicBezTo>
                    <a:pt x="459" y="0"/>
                    <a:pt x="466" y="1"/>
                    <a:pt x="472" y="5"/>
                  </a:cubicBezTo>
                  <a:cubicBezTo>
                    <a:pt x="769" y="228"/>
                    <a:pt x="769" y="228"/>
                    <a:pt x="769" y="228"/>
                  </a:cubicBezTo>
                  <a:cubicBezTo>
                    <a:pt x="774" y="231"/>
                    <a:pt x="777" y="236"/>
                    <a:pt x="777" y="242"/>
                  </a:cubicBezTo>
                  <a:cubicBezTo>
                    <a:pt x="777" y="248"/>
                    <a:pt x="774" y="254"/>
                    <a:pt x="769" y="257"/>
                  </a:cubicBezTo>
                  <a:cubicBezTo>
                    <a:pt x="472" y="480"/>
                    <a:pt x="472" y="480"/>
                    <a:pt x="472" y="480"/>
                  </a:cubicBezTo>
                  <a:cubicBezTo>
                    <a:pt x="468" y="482"/>
                    <a:pt x="465" y="484"/>
                    <a:pt x="461" y="484"/>
                  </a:cubicBezTo>
                  <a:close/>
                  <a:moveTo>
                    <a:pt x="38" y="324"/>
                  </a:moveTo>
                  <a:cubicBezTo>
                    <a:pt x="461" y="324"/>
                    <a:pt x="461" y="324"/>
                    <a:pt x="461" y="324"/>
                  </a:cubicBezTo>
                  <a:cubicBezTo>
                    <a:pt x="471" y="324"/>
                    <a:pt x="479" y="333"/>
                    <a:pt x="479" y="343"/>
                  </a:cubicBezTo>
                  <a:cubicBezTo>
                    <a:pt x="479" y="428"/>
                    <a:pt x="479" y="428"/>
                    <a:pt x="479" y="428"/>
                  </a:cubicBezTo>
                  <a:cubicBezTo>
                    <a:pt x="727" y="242"/>
                    <a:pt x="727" y="242"/>
                    <a:pt x="727" y="242"/>
                  </a:cubicBezTo>
                  <a:cubicBezTo>
                    <a:pt x="479" y="57"/>
                    <a:pt x="479" y="57"/>
                    <a:pt x="479" y="57"/>
                  </a:cubicBezTo>
                  <a:cubicBezTo>
                    <a:pt x="479" y="142"/>
                    <a:pt x="479" y="142"/>
                    <a:pt x="479" y="142"/>
                  </a:cubicBezTo>
                  <a:cubicBezTo>
                    <a:pt x="479" y="152"/>
                    <a:pt x="471" y="160"/>
                    <a:pt x="461" y="160"/>
                  </a:cubicBezTo>
                  <a:cubicBezTo>
                    <a:pt x="38" y="160"/>
                    <a:pt x="38" y="160"/>
                    <a:pt x="38" y="160"/>
                  </a:cubicBezTo>
                  <a:lnTo>
                    <a:pt x="38" y="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PH">
                <a:solidFill>
                  <a:srgbClr val="0069AA"/>
                </a:solidFill>
              </a:endParaRPr>
            </a:p>
          </p:txBody>
        </p:sp>
        <p:sp>
          <p:nvSpPr>
            <p:cNvPr id="53" name="Freeform 30"/>
            <p:cNvSpPr>
              <a:spLocks noEditPoints="1"/>
            </p:cNvSpPr>
            <p:nvPr/>
          </p:nvSpPr>
          <p:spPr bwMode="auto">
            <a:xfrm>
              <a:off x="1399672" y="-535195"/>
              <a:ext cx="786952" cy="494750"/>
            </a:xfrm>
            <a:custGeom>
              <a:avLst/>
              <a:gdLst>
                <a:gd name="T0" fmla="*/ 334 w 565"/>
                <a:gd name="T1" fmla="*/ 356 h 356"/>
                <a:gd name="T2" fmla="*/ 326 w 565"/>
                <a:gd name="T3" fmla="*/ 354 h 356"/>
                <a:gd name="T4" fmla="*/ 316 w 565"/>
                <a:gd name="T5" fmla="*/ 337 h 356"/>
                <a:gd name="T6" fmla="*/ 316 w 565"/>
                <a:gd name="T7" fmla="*/ 268 h 356"/>
                <a:gd name="T8" fmla="*/ 19 w 565"/>
                <a:gd name="T9" fmla="*/ 268 h 356"/>
                <a:gd name="T10" fmla="*/ 0 w 565"/>
                <a:gd name="T11" fmla="*/ 250 h 356"/>
                <a:gd name="T12" fmla="*/ 0 w 565"/>
                <a:gd name="T13" fmla="*/ 107 h 356"/>
                <a:gd name="T14" fmla="*/ 19 w 565"/>
                <a:gd name="T15" fmla="*/ 88 h 356"/>
                <a:gd name="T16" fmla="*/ 316 w 565"/>
                <a:gd name="T17" fmla="*/ 88 h 356"/>
                <a:gd name="T18" fmla="*/ 316 w 565"/>
                <a:gd name="T19" fmla="*/ 19 h 356"/>
                <a:gd name="T20" fmla="*/ 326 w 565"/>
                <a:gd name="T21" fmla="*/ 3 h 356"/>
                <a:gd name="T22" fmla="*/ 345 w 565"/>
                <a:gd name="T23" fmla="*/ 4 h 356"/>
                <a:gd name="T24" fmla="*/ 558 w 565"/>
                <a:gd name="T25" fmla="*/ 163 h 356"/>
                <a:gd name="T26" fmla="*/ 565 w 565"/>
                <a:gd name="T27" fmla="*/ 178 h 356"/>
                <a:gd name="T28" fmla="*/ 558 w 565"/>
                <a:gd name="T29" fmla="*/ 193 h 356"/>
                <a:gd name="T30" fmla="*/ 345 w 565"/>
                <a:gd name="T31" fmla="*/ 352 h 356"/>
                <a:gd name="T32" fmla="*/ 334 w 565"/>
                <a:gd name="T33" fmla="*/ 356 h 356"/>
                <a:gd name="T34" fmla="*/ 37 w 565"/>
                <a:gd name="T35" fmla="*/ 231 h 356"/>
                <a:gd name="T36" fmla="*/ 334 w 565"/>
                <a:gd name="T37" fmla="*/ 231 h 356"/>
                <a:gd name="T38" fmla="*/ 353 w 565"/>
                <a:gd name="T39" fmla="*/ 250 h 356"/>
                <a:gd name="T40" fmla="*/ 353 w 565"/>
                <a:gd name="T41" fmla="*/ 300 h 356"/>
                <a:gd name="T42" fmla="*/ 516 w 565"/>
                <a:gd name="T43" fmla="*/ 178 h 356"/>
                <a:gd name="T44" fmla="*/ 353 w 565"/>
                <a:gd name="T45" fmla="*/ 56 h 356"/>
                <a:gd name="T46" fmla="*/ 353 w 565"/>
                <a:gd name="T47" fmla="*/ 107 h 356"/>
                <a:gd name="T48" fmla="*/ 334 w 565"/>
                <a:gd name="T49" fmla="*/ 125 h 356"/>
                <a:gd name="T50" fmla="*/ 37 w 565"/>
                <a:gd name="T51" fmla="*/ 125 h 356"/>
                <a:gd name="T52" fmla="*/ 37 w 565"/>
                <a:gd name="T53" fmla="*/ 23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5" h="356">
                  <a:moveTo>
                    <a:pt x="334" y="356"/>
                  </a:moveTo>
                  <a:cubicBezTo>
                    <a:pt x="331" y="356"/>
                    <a:pt x="329" y="355"/>
                    <a:pt x="326" y="354"/>
                  </a:cubicBezTo>
                  <a:cubicBezTo>
                    <a:pt x="320" y="351"/>
                    <a:pt x="316" y="344"/>
                    <a:pt x="316" y="337"/>
                  </a:cubicBezTo>
                  <a:cubicBezTo>
                    <a:pt x="316" y="268"/>
                    <a:pt x="316" y="268"/>
                    <a:pt x="316" y="268"/>
                  </a:cubicBezTo>
                  <a:cubicBezTo>
                    <a:pt x="19" y="268"/>
                    <a:pt x="19" y="268"/>
                    <a:pt x="19" y="268"/>
                  </a:cubicBezTo>
                  <a:cubicBezTo>
                    <a:pt x="9" y="268"/>
                    <a:pt x="0" y="260"/>
                    <a:pt x="0" y="250"/>
                  </a:cubicBezTo>
                  <a:cubicBezTo>
                    <a:pt x="0" y="107"/>
                    <a:pt x="0" y="107"/>
                    <a:pt x="0" y="107"/>
                  </a:cubicBezTo>
                  <a:cubicBezTo>
                    <a:pt x="0" y="96"/>
                    <a:pt x="9" y="88"/>
                    <a:pt x="19" y="88"/>
                  </a:cubicBezTo>
                  <a:cubicBezTo>
                    <a:pt x="316" y="88"/>
                    <a:pt x="316" y="88"/>
                    <a:pt x="316" y="88"/>
                  </a:cubicBezTo>
                  <a:cubicBezTo>
                    <a:pt x="316" y="19"/>
                    <a:pt x="316" y="19"/>
                    <a:pt x="316" y="19"/>
                  </a:cubicBezTo>
                  <a:cubicBezTo>
                    <a:pt x="316" y="12"/>
                    <a:pt x="320" y="6"/>
                    <a:pt x="326" y="3"/>
                  </a:cubicBezTo>
                  <a:cubicBezTo>
                    <a:pt x="332" y="0"/>
                    <a:pt x="340" y="0"/>
                    <a:pt x="345" y="4"/>
                  </a:cubicBezTo>
                  <a:cubicBezTo>
                    <a:pt x="558" y="163"/>
                    <a:pt x="558" y="163"/>
                    <a:pt x="558" y="163"/>
                  </a:cubicBezTo>
                  <a:cubicBezTo>
                    <a:pt x="562" y="167"/>
                    <a:pt x="565" y="172"/>
                    <a:pt x="565" y="178"/>
                  </a:cubicBezTo>
                  <a:cubicBezTo>
                    <a:pt x="565" y="184"/>
                    <a:pt x="562" y="190"/>
                    <a:pt x="558" y="193"/>
                  </a:cubicBezTo>
                  <a:cubicBezTo>
                    <a:pt x="345" y="352"/>
                    <a:pt x="345" y="352"/>
                    <a:pt x="345" y="352"/>
                  </a:cubicBezTo>
                  <a:cubicBezTo>
                    <a:pt x="342" y="354"/>
                    <a:pt x="338" y="356"/>
                    <a:pt x="334" y="356"/>
                  </a:cubicBezTo>
                  <a:close/>
                  <a:moveTo>
                    <a:pt x="37" y="231"/>
                  </a:moveTo>
                  <a:cubicBezTo>
                    <a:pt x="334" y="231"/>
                    <a:pt x="334" y="231"/>
                    <a:pt x="334" y="231"/>
                  </a:cubicBezTo>
                  <a:cubicBezTo>
                    <a:pt x="344" y="231"/>
                    <a:pt x="353" y="240"/>
                    <a:pt x="353" y="250"/>
                  </a:cubicBezTo>
                  <a:cubicBezTo>
                    <a:pt x="353" y="300"/>
                    <a:pt x="353" y="300"/>
                    <a:pt x="353" y="300"/>
                  </a:cubicBezTo>
                  <a:cubicBezTo>
                    <a:pt x="516" y="178"/>
                    <a:pt x="516" y="178"/>
                    <a:pt x="516" y="178"/>
                  </a:cubicBezTo>
                  <a:cubicBezTo>
                    <a:pt x="353" y="56"/>
                    <a:pt x="353" y="56"/>
                    <a:pt x="353" y="56"/>
                  </a:cubicBezTo>
                  <a:cubicBezTo>
                    <a:pt x="353" y="107"/>
                    <a:pt x="353" y="107"/>
                    <a:pt x="353" y="107"/>
                  </a:cubicBezTo>
                  <a:cubicBezTo>
                    <a:pt x="353" y="117"/>
                    <a:pt x="344" y="125"/>
                    <a:pt x="334" y="125"/>
                  </a:cubicBezTo>
                  <a:cubicBezTo>
                    <a:pt x="37" y="125"/>
                    <a:pt x="37" y="125"/>
                    <a:pt x="37" y="125"/>
                  </a:cubicBezTo>
                  <a:lnTo>
                    <a:pt x="37" y="231"/>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PH">
                <a:solidFill>
                  <a:srgbClr val="0069AA"/>
                </a:solidFill>
              </a:endParaRPr>
            </a:p>
          </p:txBody>
        </p:sp>
        <p:sp>
          <p:nvSpPr>
            <p:cNvPr id="54" name="Freeform 32"/>
            <p:cNvSpPr>
              <a:spLocks noEditPoints="1"/>
            </p:cNvSpPr>
            <p:nvPr/>
          </p:nvSpPr>
          <p:spPr bwMode="auto">
            <a:xfrm>
              <a:off x="1343265" y="524015"/>
              <a:ext cx="640852" cy="405097"/>
            </a:xfrm>
            <a:custGeom>
              <a:avLst/>
              <a:gdLst>
                <a:gd name="T0" fmla="*/ 272 w 461"/>
                <a:gd name="T1" fmla="*/ 293 h 293"/>
                <a:gd name="T2" fmla="*/ 263 w 461"/>
                <a:gd name="T3" fmla="*/ 291 h 293"/>
                <a:gd name="T4" fmla="*/ 253 w 461"/>
                <a:gd name="T5" fmla="*/ 274 h 293"/>
                <a:gd name="T6" fmla="*/ 253 w 461"/>
                <a:gd name="T7" fmla="*/ 223 h 293"/>
                <a:gd name="T8" fmla="*/ 19 w 461"/>
                <a:gd name="T9" fmla="*/ 223 h 293"/>
                <a:gd name="T10" fmla="*/ 0 w 461"/>
                <a:gd name="T11" fmla="*/ 204 h 293"/>
                <a:gd name="T12" fmla="*/ 0 w 461"/>
                <a:gd name="T13" fmla="*/ 89 h 293"/>
                <a:gd name="T14" fmla="*/ 19 w 461"/>
                <a:gd name="T15" fmla="*/ 71 h 293"/>
                <a:gd name="T16" fmla="*/ 253 w 461"/>
                <a:gd name="T17" fmla="*/ 71 h 293"/>
                <a:gd name="T18" fmla="*/ 253 w 461"/>
                <a:gd name="T19" fmla="*/ 19 h 293"/>
                <a:gd name="T20" fmla="*/ 263 w 461"/>
                <a:gd name="T21" fmla="*/ 3 h 293"/>
                <a:gd name="T22" fmla="*/ 283 w 461"/>
                <a:gd name="T23" fmla="*/ 4 h 293"/>
                <a:gd name="T24" fmla="*/ 453 w 461"/>
                <a:gd name="T25" fmla="*/ 132 h 293"/>
                <a:gd name="T26" fmla="*/ 461 w 461"/>
                <a:gd name="T27" fmla="*/ 147 h 293"/>
                <a:gd name="T28" fmla="*/ 453 w 461"/>
                <a:gd name="T29" fmla="*/ 162 h 293"/>
                <a:gd name="T30" fmla="*/ 283 w 461"/>
                <a:gd name="T31" fmla="*/ 289 h 293"/>
                <a:gd name="T32" fmla="*/ 272 w 461"/>
                <a:gd name="T33" fmla="*/ 293 h 293"/>
                <a:gd name="T34" fmla="*/ 37 w 461"/>
                <a:gd name="T35" fmla="*/ 186 h 293"/>
                <a:gd name="T36" fmla="*/ 272 w 461"/>
                <a:gd name="T37" fmla="*/ 186 h 293"/>
                <a:gd name="T38" fmla="*/ 290 w 461"/>
                <a:gd name="T39" fmla="*/ 204 h 293"/>
                <a:gd name="T40" fmla="*/ 290 w 461"/>
                <a:gd name="T41" fmla="*/ 237 h 293"/>
                <a:gd name="T42" fmla="*/ 411 w 461"/>
                <a:gd name="T43" fmla="*/ 147 h 293"/>
                <a:gd name="T44" fmla="*/ 290 w 461"/>
                <a:gd name="T45" fmla="*/ 56 h 293"/>
                <a:gd name="T46" fmla="*/ 290 w 461"/>
                <a:gd name="T47" fmla="*/ 89 h 293"/>
                <a:gd name="T48" fmla="*/ 272 w 461"/>
                <a:gd name="T49" fmla="*/ 108 h 293"/>
                <a:gd name="T50" fmla="*/ 37 w 461"/>
                <a:gd name="T51" fmla="*/ 108 h 293"/>
                <a:gd name="T52" fmla="*/ 37 w 461"/>
                <a:gd name="T53" fmla="*/ 18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1" h="293">
                  <a:moveTo>
                    <a:pt x="272" y="293"/>
                  </a:moveTo>
                  <a:cubicBezTo>
                    <a:pt x="269" y="293"/>
                    <a:pt x="266" y="292"/>
                    <a:pt x="263" y="291"/>
                  </a:cubicBezTo>
                  <a:cubicBezTo>
                    <a:pt x="257" y="288"/>
                    <a:pt x="253" y="281"/>
                    <a:pt x="253" y="274"/>
                  </a:cubicBezTo>
                  <a:cubicBezTo>
                    <a:pt x="253" y="223"/>
                    <a:pt x="253" y="223"/>
                    <a:pt x="253" y="223"/>
                  </a:cubicBezTo>
                  <a:cubicBezTo>
                    <a:pt x="19" y="223"/>
                    <a:pt x="19" y="223"/>
                    <a:pt x="19" y="223"/>
                  </a:cubicBezTo>
                  <a:cubicBezTo>
                    <a:pt x="8" y="223"/>
                    <a:pt x="0" y="215"/>
                    <a:pt x="0" y="204"/>
                  </a:cubicBezTo>
                  <a:cubicBezTo>
                    <a:pt x="0" y="89"/>
                    <a:pt x="0" y="89"/>
                    <a:pt x="0" y="89"/>
                  </a:cubicBezTo>
                  <a:cubicBezTo>
                    <a:pt x="0" y="79"/>
                    <a:pt x="8" y="71"/>
                    <a:pt x="19" y="71"/>
                  </a:cubicBezTo>
                  <a:cubicBezTo>
                    <a:pt x="253" y="71"/>
                    <a:pt x="253" y="71"/>
                    <a:pt x="253" y="71"/>
                  </a:cubicBezTo>
                  <a:cubicBezTo>
                    <a:pt x="253" y="19"/>
                    <a:pt x="253" y="19"/>
                    <a:pt x="253" y="19"/>
                  </a:cubicBezTo>
                  <a:cubicBezTo>
                    <a:pt x="253" y="12"/>
                    <a:pt x="257" y="6"/>
                    <a:pt x="263" y="3"/>
                  </a:cubicBezTo>
                  <a:cubicBezTo>
                    <a:pt x="270" y="0"/>
                    <a:pt x="277" y="0"/>
                    <a:pt x="283" y="4"/>
                  </a:cubicBezTo>
                  <a:cubicBezTo>
                    <a:pt x="453" y="132"/>
                    <a:pt x="453" y="132"/>
                    <a:pt x="453" y="132"/>
                  </a:cubicBezTo>
                  <a:cubicBezTo>
                    <a:pt x="458" y="136"/>
                    <a:pt x="461" y="141"/>
                    <a:pt x="461" y="147"/>
                  </a:cubicBezTo>
                  <a:cubicBezTo>
                    <a:pt x="461" y="153"/>
                    <a:pt x="458" y="158"/>
                    <a:pt x="453" y="162"/>
                  </a:cubicBezTo>
                  <a:cubicBezTo>
                    <a:pt x="283" y="289"/>
                    <a:pt x="283" y="289"/>
                    <a:pt x="283" y="289"/>
                  </a:cubicBezTo>
                  <a:cubicBezTo>
                    <a:pt x="279" y="292"/>
                    <a:pt x="276" y="293"/>
                    <a:pt x="272" y="293"/>
                  </a:cubicBezTo>
                  <a:close/>
                  <a:moveTo>
                    <a:pt x="37" y="186"/>
                  </a:moveTo>
                  <a:cubicBezTo>
                    <a:pt x="272" y="186"/>
                    <a:pt x="272" y="186"/>
                    <a:pt x="272" y="186"/>
                  </a:cubicBezTo>
                  <a:cubicBezTo>
                    <a:pt x="282" y="186"/>
                    <a:pt x="290" y="194"/>
                    <a:pt x="290" y="204"/>
                  </a:cubicBezTo>
                  <a:cubicBezTo>
                    <a:pt x="290" y="237"/>
                    <a:pt x="290" y="237"/>
                    <a:pt x="290" y="237"/>
                  </a:cubicBezTo>
                  <a:cubicBezTo>
                    <a:pt x="411" y="147"/>
                    <a:pt x="411" y="147"/>
                    <a:pt x="411" y="147"/>
                  </a:cubicBezTo>
                  <a:cubicBezTo>
                    <a:pt x="290" y="56"/>
                    <a:pt x="290" y="56"/>
                    <a:pt x="290" y="56"/>
                  </a:cubicBezTo>
                  <a:cubicBezTo>
                    <a:pt x="290" y="89"/>
                    <a:pt x="290" y="89"/>
                    <a:pt x="290" y="89"/>
                  </a:cubicBezTo>
                  <a:cubicBezTo>
                    <a:pt x="290" y="100"/>
                    <a:pt x="282" y="108"/>
                    <a:pt x="272" y="108"/>
                  </a:cubicBezTo>
                  <a:cubicBezTo>
                    <a:pt x="37" y="108"/>
                    <a:pt x="37" y="108"/>
                    <a:pt x="37" y="108"/>
                  </a:cubicBezTo>
                  <a:lnTo>
                    <a:pt x="37" y="186"/>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PH">
                <a:solidFill>
                  <a:srgbClr val="0069AA"/>
                </a:solidFill>
              </a:endParaRPr>
            </a:p>
          </p:txBody>
        </p:sp>
      </p:grpSp>
      <p:grpSp>
        <p:nvGrpSpPr>
          <p:cNvPr id="62" name="Group 61"/>
          <p:cNvGrpSpPr/>
          <p:nvPr/>
        </p:nvGrpSpPr>
        <p:grpSpPr>
          <a:xfrm>
            <a:off x="334887" y="2846716"/>
            <a:ext cx="1540033" cy="1544129"/>
            <a:chOff x="3379788" y="1376363"/>
            <a:chExt cx="2387600" cy="2393950"/>
          </a:xfrm>
        </p:grpSpPr>
        <p:sp>
          <p:nvSpPr>
            <p:cNvPr id="60" name="Freeform 9"/>
            <p:cNvSpPr>
              <a:spLocks noEditPoints="1"/>
            </p:cNvSpPr>
            <p:nvPr/>
          </p:nvSpPr>
          <p:spPr bwMode="auto">
            <a:xfrm>
              <a:off x="3379788" y="1376363"/>
              <a:ext cx="2387600" cy="2393950"/>
            </a:xfrm>
            <a:custGeom>
              <a:avLst/>
              <a:gdLst>
                <a:gd name="T0" fmla="*/ 317 w 634"/>
                <a:gd name="T1" fmla="*/ 0 h 635"/>
                <a:gd name="T2" fmla="*/ 0 w 634"/>
                <a:gd name="T3" fmla="*/ 317 h 635"/>
                <a:gd name="T4" fmla="*/ 317 w 634"/>
                <a:gd name="T5" fmla="*/ 635 h 635"/>
                <a:gd name="T6" fmla="*/ 634 w 634"/>
                <a:gd name="T7" fmla="*/ 317 h 635"/>
                <a:gd name="T8" fmla="*/ 317 w 634"/>
                <a:gd name="T9" fmla="*/ 0 h 635"/>
                <a:gd name="T10" fmla="*/ 534 w 634"/>
                <a:gd name="T11" fmla="*/ 519 h 635"/>
                <a:gd name="T12" fmla="*/ 499 w 634"/>
                <a:gd name="T13" fmla="*/ 486 h 635"/>
                <a:gd name="T14" fmla="*/ 485 w 634"/>
                <a:gd name="T15" fmla="*/ 486 h 635"/>
                <a:gd name="T16" fmla="*/ 485 w 634"/>
                <a:gd name="T17" fmla="*/ 501 h 635"/>
                <a:gd name="T18" fmla="*/ 519 w 634"/>
                <a:gd name="T19" fmla="*/ 534 h 635"/>
                <a:gd name="T20" fmla="*/ 327 w 634"/>
                <a:gd name="T21" fmla="*/ 614 h 635"/>
                <a:gd name="T22" fmla="*/ 327 w 634"/>
                <a:gd name="T23" fmla="*/ 566 h 635"/>
                <a:gd name="T24" fmla="*/ 317 w 634"/>
                <a:gd name="T25" fmla="*/ 556 h 635"/>
                <a:gd name="T26" fmla="*/ 317 w 634"/>
                <a:gd name="T27" fmla="*/ 556 h 635"/>
                <a:gd name="T28" fmla="*/ 307 w 634"/>
                <a:gd name="T29" fmla="*/ 566 h 635"/>
                <a:gd name="T30" fmla="*/ 307 w 634"/>
                <a:gd name="T31" fmla="*/ 614 h 635"/>
                <a:gd name="T32" fmla="*/ 115 w 634"/>
                <a:gd name="T33" fmla="*/ 534 h 635"/>
                <a:gd name="T34" fmla="*/ 116 w 634"/>
                <a:gd name="T35" fmla="*/ 533 h 635"/>
                <a:gd name="T36" fmla="*/ 149 w 634"/>
                <a:gd name="T37" fmla="*/ 500 h 635"/>
                <a:gd name="T38" fmla="*/ 149 w 634"/>
                <a:gd name="T39" fmla="*/ 486 h 635"/>
                <a:gd name="T40" fmla="*/ 134 w 634"/>
                <a:gd name="T41" fmla="*/ 486 h 635"/>
                <a:gd name="T42" fmla="*/ 101 w 634"/>
                <a:gd name="T43" fmla="*/ 519 h 635"/>
                <a:gd name="T44" fmla="*/ 100 w 634"/>
                <a:gd name="T45" fmla="*/ 520 h 635"/>
                <a:gd name="T46" fmla="*/ 20 w 634"/>
                <a:gd name="T47" fmla="*/ 328 h 635"/>
                <a:gd name="T48" fmla="*/ 68 w 634"/>
                <a:gd name="T49" fmla="*/ 328 h 635"/>
                <a:gd name="T50" fmla="*/ 68 w 634"/>
                <a:gd name="T51" fmla="*/ 328 h 635"/>
                <a:gd name="T52" fmla="*/ 79 w 634"/>
                <a:gd name="T53" fmla="*/ 317 h 635"/>
                <a:gd name="T54" fmla="*/ 68 w 634"/>
                <a:gd name="T55" fmla="*/ 307 h 635"/>
                <a:gd name="T56" fmla="*/ 20 w 634"/>
                <a:gd name="T57" fmla="*/ 307 h 635"/>
                <a:gd name="T58" fmla="*/ 100 w 634"/>
                <a:gd name="T59" fmla="*/ 115 h 635"/>
                <a:gd name="T60" fmla="*/ 100 w 634"/>
                <a:gd name="T61" fmla="*/ 115 h 635"/>
                <a:gd name="T62" fmla="*/ 134 w 634"/>
                <a:gd name="T63" fmla="*/ 149 h 635"/>
                <a:gd name="T64" fmla="*/ 141 w 634"/>
                <a:gd name="T65" fmla="*/ 152 h 635"/>
                <a:gd name="T66" fmla="*/ 149 w 634"/>
                <a:gd name="T67" fmla="*/ 149 h 635"/>
                <a:gd name="T68" fmla="*/ 149 w 634"/>
                <a:gd name="T69" fmla="*/ 134 h 635"/>
                <a:gd name="T70" fmla="*/ 115 w 634"/>
                <a:gd name="T71" fmla="*/ 100 h 635"/>
                <a:gd name="T72" fmla="*/ 115 w 634"/>
                <a:gd name="T73" fmla="*/ 100 h 635"/>
                <a:gd name="T74" fmla="*/ 307 w 634"/>
                <a:gd name="T75" fmla="*/ 21 h 635"/>
                <a:gd name="T76" fmla="*/ 307 w 634"/>
                <a:gd name="T77" fmla="*/ 69 h 635"/>
                <a:gd name="T78" fmla="*/ 317 w 634"/>
                <a:gd name="T79" fmla="*/ 79 h 635"/>
                <a:gd name="T80" fmla="*/ 328 w 634"/>
                <a:gd name="T81" fmla="*/ 69 h 635"/>
                <a:gd name="T82" fmla="*/ 328 w 634"/>
                <a:gd name="T83" fmla="*/ 21 h 635"/>
                <a:gd name="T84" fmla="*/ 519 w 634"/>
                <a:gd name="T85" fmla="*/ 101 h 635"/>
                <a:gd name="T86" fmla="*/ 486 w 634"/>
                <a:gd name="T87" fmla="*/ 135 h 635"/>
                <a:gd name="T88" fmla="*/ 486 w 634"/>
                <a:gd name="T89" fmla="*/ 149 h 635"/>
                <a:gd name="T90" fmla="*/ 493 w 634"/>
                <a:gd name="T91" fmla="*/ 152 h 635"/>
                <a:gd name="T92" fmla="*/ 500 w 634"/>
                <a:gd name="T93" fmla="*/ 149 h 635"/>
                <a:gd name="T94" fmla="*/ 534 w 634"/>
                <a:gd name="T95" fmla="*/ 115 h 635"/>
                <a:gd name="T96" fmla="*/ 613 w 634"/>
                <a:gd name="T97" fmla="*/ 307 h 635"/>
                <a:gd name="T98" fmla="*/ 565 w 634"/>
                <a:gd name="T99" fmla="*/ 307 h 635"/>
                <a:gd name="T100" fmla="*/ 555 w 634"/>
                <a:gd name="T101" fmla="*/ 317 h 635"/>
                <a:gd name="T102" fmla="*/ 565 w 634"/>
                <a:gd name="T103" fmla="*/ 328 h 635"/>
                <a:gd name="T104" fmla="*/ 565 w 634"/>
                <a:gd name="T105" fmla="*/ 328 h 635"/>
                <a:gd name="T106" fmla="*/ 613 w 634"/>
                <a:gd name="T107" fmla="*/ 328 h 635"/>
                <a:gd name="T108" fmla="*/ 534 w 634"/>
                <a:gd name="T109" fmla="*/ 519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4" h="635">
                  <a:moveTo>
                    <a:pt x="317" y="0"/>
                  </a:moveTo>
                  <a:cubicBezTo>
                    <a:pt x="142" y="0"/>
                    <a:pt x="0" y="142"/>
                    <a:pt x="0" y="317"/>
                  </a:cubicBezTo>
                  <a:cubicBezTo>
                    <a:pt x="0" y="492"/>
                    <a:pt x="142" y="635"/>
                    <a:pt x="317" y="635"/>
                  </a:cubicBezTo>
                  <a:cubicBezTo>
                    <a:pt x="492" y="635"/>
                    <a:pt x="634" y="492"/>
                    <a:pt x="634" y="317"/>
                  </a:cubicBezTo>
                  <a:cubicBezTo>
                    <a:pt x="634" y="142"/>
                    <a:pt x="492" y="0"/>
                    <a:pt x="317" y="0"/>
                  </a:cubicBezTo>
                  <a:close/>
                  <a:moveTo>
                    <a:pt x="534" y="519"/>
                  </a:moveTo>
                  <a:cubicBezTo>
                    <a:pt x="499" y="486"/>
                    <a:pt x="499" y="486"/>
                    <a:pt x="499" y="486"/>
                  </a:cubicBezTo>
                  <a:cubicBezTo>
                    <a:pt x="495" y="482"/>
                    <a:pt x="489" y="482"/>
                    <a:pt x="485" y="486"/>
                  </a:cubicBezTo>
                  <a:cubicBezTo>
                    <a:pt x="481" y="490"/>
                    <a:pt x="481" y="497"/>
                    <a:pt x="485" y="501"/>
                  </a:cubicBezTo>
                  <a:cubicBezTo>
                    <a:pt x="519" y="534"/>
                    <a:pt x="519" y="534"/>
                    <a:pt x="519" y="534"/>
                  </a:cubicBezTo>
                  <a:cubicBezTo>
                    <a:pt x="469" y="581"/>
                    <a:pt x="402" y="611"/>
                    <a:pt x="327" y="614"/>
                  </a:cubicBezTo>
                  <a:cubicBezTo>
                    <a:pt x="327" y="566"/>
                    <a:pt x="327" y="566"/>
                    <a:pt x="327" y="566"/>
                  </a:cubicBezTo>
                  <a:cubicBezTo>
                    <a:pt x="327" y="560"/>
                    <a:pt x="323" y="556"/>
                    <a:pt x="317" y="556"/>
                  </a:cubicBezTo>
                  <a:cubicBezTo>
                    <a:pt x="317" y="556"/>
                    <a:pt x="317" y="556"/>
                    <a:pt x="317" y="556"/>
                  </a:cubicBezTo>
                  <a:cubicBezTo>
                    <a:pt x="311" y="556"/>
                    <a:pt x="307" y="560"/>
                    <a:pt x="307" y="566"/>
                  </a:cubicBezTo>
                  <a:cubicBezTo>
                    <a:pt x="307" y="614"/>
                    <a:pt x="307" y="614"/>
                    <a:pt x="307" y="614"/>
                  </a:cubicBezTo>
                  <a:cubicBezTo>
                    <a:pt x="233" y="611"/>
                    <a:pt x="165" y="582"/>
                    <a:pt x="115" y="534"/>
                  </a:cubicBezTo>
                  <a:cubicBezTo>
                    <a:pt x="115" y="534"/>
                    <a:pt x="115" y="534"/>
                    <a:pt x="116" y="533"/>
                  </a:cubicBezTo>
                  <a:cubicBezTo>
                    <a:pt x="149" y="500"/>
                    <a:pt x="149" y="500"/>
                    <a:pt x="149" y="500"/>
                  </a:cubicBezTo>
                  <a:cubicBezTo>
                    <a:pt x="153" y="496"/>
                    <a:pt x="153" y="490"/>
                    <a:pt x="149" y="486"/>
                  </a:cubicBezTo>
                  <a:cubicBezTo>
                    <a:pt x="145" y="482"/>
                    <a:pt x="138" y="482"/>
                    <a:pt x="134" y="486"/>
                  </a:cubicBezTo>
                  <a:cubicBezTo>
                    <a:pt x="101" y="519"/>
                    <a:pt x="101" y="519"/>
                    <a:pt x="101" y="519"/>
                  </a:cubicBezTo>
                  <a:cubicBezTo>
                    <a:pt x="101" y="519"/>
                    <a:pt x="101" y="520"/>
                    <a:pt x="100" y="520"/>
                  </a:cubicBezTo>
                  <a:cubicBezTo>
                    <a:pt x="53" y="469"/>
                    <a:pt x="23" y="402"/>
                    <a:pt x="20" y="328"/>
                  </a:cubicBezTo>
                  <a:cubicBezTo>
                    <a:pt x="68" y="328"/>
                    <a:pt x="68" y="328"/>
                    <a:pt x="68" y="328"/>
                  </a:cubicBezTo>
                  <a:cubicBezTo>
                    <a:pt x="68" y="328"/>
                    <a:pt x="68" y="328"/>
                    <a:pt x="68" y="328"/>
                  </a:cubicBezTo>
                  <a:cubicBezTo>
                    <a:pt x="74" y="328"/>
                    <a:pt x="79" y="323"/>
                    <a:pt x="79" y="317"/>
                  </a:cubicBezTo>
                  <a:cubicBezTo>
                    <a:pt x="79" y="312"/>
                    <a:pt x="74" y="307"/>
                    <a:pt x="68" y="307"/>
                  </a:cubicBezTo>
                  <a:cubicBezTo>
                    <a:pt x="20" y="307"/>
                    <a:pt x="20" y="307"/>
                    <a:pt x="20" y="307"/>
                  </a:cubicBezTo>
                  <a:cubicBezTo>
                    <a:pt x="23" y="233"/>
                    <a:pt x="53" y="166"/>
                    <a:pt x="100" y="115"/>
                  </a:cubicBezTo>
                  <a:cubicBezTo>
                    <a:pt x="100" y="115"/>
                    <a:pt x="100" y="115"/>
                    <a:pt x="100" y="115"/>
                  </a:cubicBezTo>
                  <a:cubicBezTo>
                    <a:pt x="134" y="149"/>
                    <a:pt x="134" y="149"/>
                    <a:pt x="134" y="149"/>
                  </a:cubicBezTo>
                  <a:cubicBezTo>
                    <a:pt x="136" y="151"/>
                    <a:pt x="139" y="152"/>
                    <a:pt x="141" y="152"/>
                  </a:cubicBezTo>
                  <a:cubicBezTo>
                    <a:pt x="144" y="152"/>
                    <a:pt x="147" y="151"/>
                    <a:pt x="149" y="149"/>
                  </a:cubicBezTo>
                  <a:cubicBezTo>
                    <a:pt x="153" y="145"/>
                    <a:pt x="153" y="138"/>
                    <a:pt x="149" y="134"/>
                  </a:cubicBezTo>
                  <a:cubicBezTo>
                    <a:pt x="115" y="100"/>
                    <a:pt x="115" y="100"/>
                    <a:pt x="115" y="100"/>
                  </a:cubicBezTo>
                  <a:cubicBezTo>
                    <a:pt x="115" y="100"/>
                    <a:pt x="115" y="100"/>
                    <a:pt x="115" y="100"/>
                  </a:cubicBezTo>
                  <a:cubicBezTo>
                    <a:pt x="166" y="53"/>
                    <a:pt x="233" y="23"/>
                    <a:pt x="307" y="21"/>
                  </a:cubicBezTo>
                  <a:cubicBezTo>
                    <a:pt x="307" y="69"/>
                    <a:pt x="307" y="69"/>
                    <a:pt x="307" y="69"/>
                  </a:cubicBezTo>
                  <a:cubicBezTo>
                    <a:pt x="307" y="75"/>
                    <a:pt x="312" y="79"/>
                    <a:pt x="317" y="79"/>
                  </a:cubicBezTo>
                  <a:cubicBezTo>
                    <a:pt x="323" y="79"/>
                    <a:pt x="328" y="75"/>
                    <a:pt x="328" y="69"/>
                  </a:cubicBezTo>
                  <a:cubicBezTo>
                    <a:pt x="328" y="21"/>
                    <a:pt x="328" y="21"/>
                    <a:pt x="328" y="21"/>
                  </a:cubicBezTo>
                  <a:cubicBezTo>
                    <a:pt x="402" y="23"/>
                    <a:pt x="469" y="53"/>
                    <a:pt x="519" y="101"/>
                  </a:cubicBezTo>
                  <a:cubicBezTo>
                    <a:pt x="486" y="135"/>
                    <a:pt x="486" y="135"/>
                    <a:pt x="486" y="135"/>
                  </a:cubicBezTo>
                  <a:cubicBezTo>
                    <a:pt x="482" y="139"/>
                    <a:pt x="482" y="145"/>
                    <a:pt x="486" y="149"/>
                  </a:cubicBezTo>
                  <a:cubicBezTo>
                    <a:pt x="488" y="151"/>
                    <a:pt x="490" y="152"/>
                    <a:pt x="493" y="152"/>
                  </a:cubicBezTo>
                  <a:cubicBezTo>
                    <a:pt x="496" y="152"/>
                    <a:pt x="498" y="151"/>
                    <a:pt x="500" y="149"/>
                  </a:cubicBezTo>
                  <a:cubicBezTo>
                    <a:pt x="534" y="115"/>
                    <a:pt x="534" y="115"/>
                    <a:pt x="534" y="115"/>
                  </a:cubicBezTo>
                  <a:cubicBezTo>
                    <a:pt x="581" y="166"/>
                    <a:pt x="611" y="233"/>
                    <a:pt x="613" y="307"/>
                  </a:cubicBezTo>
                  <a:cubicBezTo>
                    <a:pt x="565" y="307"/>
                    <a:pt x="565" y="307"/>
                    <a:pt x="565" y="307"/>
                  </a:cubicBezTo>
                  <a:cubicBezTo>
                    <a:pt x="560" y="307"/>
                    <a:pt x="555" y="312"/>
                    <a:pt x="555" y="317"/>
                  </a:cubicBezTo>
                  <a:cubicBezTo>
                    <a:pt x="555" y="323"/>
                    <a:pt x="560" y="328"/>
                    <a:pt x="565" y="328"/>
                  </a:cubicBezTo>
                  <a:cubicBezTo>
                    <a:pt x="565" y="328"/>
                    <a:pt x="565" y="328"/>
                    <a:pt x="565" y="328"/>
                  </a:cubicBezTo>
                  <a:cubicBezTo>
                    <a:pt x="613" y="328"/>
                    <a:pt x="613" y="328"/>
                    <a:pt x="613" y="328"/>
                  </a:cubicBezTo>
                  <a:cubicBezTo>
                    <a:pt x="611" y="402"/>
                    <a:pt x="581" y="469"/>
                    <a:pt x="534" y="519"/>
                  </a:cubicBez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
            <p:cNvSpPr>
              <a:spLocks/>
            </p:cNvSpPr>
            <p:nvPr/>
          </p:nvSpPr>
          <p:spPr bwMode="auto">
            <a:xfrm>
              <a:off x="4194176" y="1858963"/>
              <a:ext cx="420688" cy="776288"/>
            </a:xfrm>
            <a:custGeom>
              <a:avLst/>
              <a:gdLst>
                <a:gd name="T0" fmla="*/ 101 w 112"/>
                <a:gd name="T1" fmla="*/ 39 h 206"/>
                <a:gd name="T2" fmla="*/ 101 w 112"/>
                <a:gd name="T3" fmla="*/ 39 h 206"/>
                <a:gd name="T4" fmla="*/ 91 w 112"/>
                <a:gd name="T5" fmla="*/ 49 h 206"/>
                <a:gd name="T6" fmla="*/ 91 w 112"/>
                <a:gd name="T7" fmla="*/ 151 h 206"/>
                <a:gd name="T8" fmla="*/ 21 w 112"/>
                <a:gd name="T9" fmla="*/ 8 h 206"/>
                <a:gd name="T10" fmla="*/ 7 w 112"/>
                <a:gd name="T11" fmla="*/ 3 h 206"/>
                <a:gd name="T12" fmla="*/ 3 w 112"/>
                <a:gd name="T13" fmla="*/ 17 h 206"/>
                <a:gd name="T14" fmla="*/ 92 w 112"/>
                <a:gd name="T15" fmla="*/ 200 h 206"/>
                <a:gd name="T16" fmla="*/ 101 w 112"/>
                <a:gd name="T17" fmla="*/ 206 h 206"/>
                <a:gd name="T18" fmla="*/ 103 w 112"/>
                <a:gd name="T19" fmla="*/ 206 h 206"/>
                <a:gd name="T20" fmla="*/ 111 w 112"/>
                <a:gd name="T21" fmla="*/ 196 h 206"/>
                <a:gd name="T22" fmla="*/ 112 w 112"/>
                <a:gd name="T23" fmla="*/ 49 h 206"/>
                <a:gd name="T24" fmla="*/ 101 w 112"/>
                <a:gd name="T25" fmla="*/ 3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06">
                  <a:moveTo>
                    <a:pt x="101" y="39"/>
                  </a:moveTo>
                  <a:cubicBezTo>
                    <a:pt x="101" y="39"/>
                    <a:pt x="101" y="39"/>
                    <a:pt x="101" y="39"/>
                  </a:cubicBezTo>
                  <a:cubicBezTo>
                    <a:pt x="96" y="39"/>
                    <a:pt x="91" y="43"/>
                    <a:pt x="91" y="49"/>
                  </a:cubicBezTo>
                  <a:cubicBezTo>
                    <a:pt x="91" y="151"/>
                    <a:pt x="91" y="151"/>
                    <a:pt x="91" y="151"/>
                  </a:cubicBezTo>
                  <a:cubicBezTo>
                    <a:pt x="21" y="8"/>
                    <a:pt x="21" y="8"/>
                    <a:pt x="21" y="8"/>
                  </a:cubicBezTo>
                  <a:cubicBezTo>
                    <a:pt x="19" y="3"/>
                    <a:pt x="12" y="0"/>
                    <a:pt x="7" y="3"/>
                  </a:cubicBezTo>
                  <a:cubicBezTo>
                    <a:pt x="2" y="5"/>
                    <a:pt x="0" y="12"/>
                    <a:pt x="3" y="17"/>
                  </a:cubicBezTo>
                  <a:cubicBezTo>
                    <a:pt x="92" y="200"/>
                    <a:pt x="92" y="200"/>
                    <a:pt x="92" y="200"/>
                  </a:cubicBezTo>
                  <a:cubicBezTo>
                    <a:pt x="93" y="204"/>
                    <a:pt x="97" y="206"/>
                    <a:pt x="101" y="206"/>
                  </a:cubicBezTo>
                  <a:cubicBezTo>
                    <a:pt x="102" y="206"/>
                    <a:pt x="102" y="206"/>
                    <a:pt x="103" y="206"/>
                  </a:cubicBezTo>
                  <a:cubicBezTo>
                    <a:pt x="108" y="205"/>
                    <a:pt x="111" y="200"/>
                    <a:pt x="111" y="196"/>
                  </a:cubicBezTo>
                  <a:cubicBezTo>
                    <a:pt x="112" y="49"/>
                    <a:pt x="112" y="49"/>
                    <a:pt x="112" y="49"/>
                  </a:cubicBezTo>
                  <a:cubicBezTo>
                    <a:pt x="112" y="44"/>
                    <a:pt x="107" y="39"/>
                    <a:pt x="101" y="39"/>
                  </a:cubicBez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5" name="Freeform 14"/>
          <p:cNvSpPr>
            <a:spLocks noEditPoints="1"/>
          </p:cNvSpPr>
          <p:nvPr/>
        </p:nvSpPr>
        <p:spPr bwMode="auto">
          <a:xfrm>
            <a:off x="4572000" y="3274043"/>
            <a:ext cx="1337734" cy="1336220"/>
          </a:xfrm>
          <a:custGeom>
            <a:avLst/>
            <a:gdLst>
              <a:gd name="T0" fmla="*/ 1 w 745"/>
              <a:gd name="T1" fmla="*/ 373 h 744"/>
              <a:gd name="T2" fmla="*/ 745 w 745"/>
              <a:gd name="T3" fmla="*/ 373 h 744"/>
              <a:gd name="T4" fmla="*/ 356 w 745"/>
              <a:gd name="T5" fmla="*/ 21 h 744"/>
              <a:gd name="T6" fmla="*/ 400 w 745"/>
              <a:gd name="T7" fmla="*/ 56 h 744"/>
              <a:gd name="T8" fmla="*/ 445 w 745"/>
              <a:gd name="T9" fmla="*/ 121 h 744"/>
              <a:gd name="T10" fmla="*/ 380 w 745"/>
              <a:gd name="T11" fmla="*/ 158 h 744"/>
              <a:gd name="T12" fmla="*/ 305 w 745"/>
              <a:gd name="T13" fmla="*/ 247 h 744"/>
              <a:gd name="T14" fmla="*/ 247 w 745"/>
              <a:gd name="T15" fmla="*/ 241 h 744"/>
              <a:gd name="T16" fmla="*/ 181 w 745"/>
              <a:gd name="T17" fmla="*/ 241 h 744"/>
              <a:gd name="T18" fmla="*/ 159 w 745"/>
              <a:gd name="T19" fmla="*/ 313 h 744"/>
              <a:gd name="T20" fmla="*/ 194 w 745"/>
              <a:gd name="T21" fmla="*/ 349 h 744"/>
              <a:gd name="T22" fmla="*/ 268 w 745"/>
              <a:gd name="T23" fmla="*/ 399 h 744"/>
              <a:gd name="T24" fmla="*/ 332 w 745"/>
              <a:gd name="T25" fmla="*/ 417 h 744"/>
              <a:gd name="T26" fmla="*/ 482 w 745"/>
              <a:gd name="T27" fmla="*/ 433 h 744"/>
              <a:gd name="T28" fmla="*/ 546 w 745"/>
              <a:gd name="T29" fmla="*/ 467 h 744"/>
              <a:gd name="T30" fmla="*/ 630 w 745"/>
              <a:gd name="T31" fmla="*/ 496 h 744"/>
              <a:gd name="T32" fmla="*/ 693 w 745"/>
              <a:gd name="T33" fmla="*/ 521 h 744"/>
              <a:gd name="T34" fmla="*/ 356 w 745"/>
              <a:gd name="T35" fmla="*/ 21 h 744"/>
              <a:gd name="T36" fmla="*/ 98 w 745"/>
              <a:gd name="T37" fmla="*/ 595 h 744"/>
              <a:gd name="T38" fmla="*/ 420 w 745"/>
              <a:gd name="T39" fmla="*/ 701 h 744"/>
              <a:gd name="T40" fmla="*/ 348 w 745"/>
              <a:gd name="T41" fmla="*/ 557 h 744"/>
              <a:gd name="T42" fmla="*/ 313 w 745"/>
              <a:gd name="T43" fmla="*/ 455 h 744"/>
              <a:gd name="T44" fmla="*/ 282 w 745"/>
              <a:gd name="T45" fmla="*/ 437 h 744"/>
              <a:gd name="T46" fmla="*/ 208 w 745"/>
              <a:gd name="T47" fmla="*/ 411 h 744"/>
              <a:gd name="T48" fmla="*/ 68 w 745"/>
              <a:gd name="T49" fmla="*/ 315 h 744"/>
              <a:gd name="T50" fmla="*/ 45 w 745"/>
              <a:gd name="T51" fmla="*/ 243 h 744"/>
              <a:gd name="T52" fmla="*/ 460 w 745"/>
              <a:gd name="T53" fmla="*/ 715 h 744"/>
              <a:gd name="T54" fmla="*/ 678 w 745"/>
              <a:gd name="T55" fmla="*/ 551 h 744"/>
              <a:gd name="T56" fmla="*/ 664 w 745"/>
              <a:gd name="T57" fmla="*/ 529 h 744"/>
              <a:gd name="T58" fmla="*/ 582 w 745"/>
              <a:gd name="T59" fmla="*/ 501 h 744"/>
              <a:gd name="T60" fmla="*/ 521 w 745"/>
              <a:gd name="T61" fmla="*/ 474 h 744"/>
              <a:gd name="T62" fmla="*/ 430 w 745"/>
              <a:gd name="T63" fmla="*/ 431 h 744"/>
              <a:gd name="T64" fmla="*/ 349 w 745"/>
              <a:gd name="T65" fmla="*/ 440 h 744"/>
              <a:gd name="T66" fmla="*/ 326 w 745"/>
              <a:gd name="T67" fmla="*/ 440 h 744"/>
              <a:gd name="T68" fmla="*/ 367 w 745"/>
              <a:gd name="T69" fmla="*/ 550 h 744"/>
              <a:gd name="T70" fmla="*/ 443 w 745"/>
              <a:gd name="T71" fmla="*/ 695 h 744"/>
              <a:gd name="T72" fmla="*/ 248 w 745"/>
              <a:gd name="T73" fmla="*/ 403 h 744"/>
              <a:gd name="T74" fmla="*/ 156 w 745"/>
              <a:gd name="T75" fmla="*/ 352 h 744"/>
              <a:gd name="T76" fmla="*/ 145 w 745"/>
              <a:gd name="T77" fmla="*/ 278 h 744"/>
              <a:gd name="T78" fmla="*/ 178 w 745"/>
              <a:gd name="T79" fmla="*/ 216 h 744"/>
              <a:gd name="T80" fmla="*/ 265 w 745"/>
              <a:gd name="T81" fmla="*/ 233 h 744"/>
              <a:gd name="T82" fmla="*/ 305 w 745"/>
              <a:gd name="T83" fmla="*/ 204 h 744"/>
              <a:gd name="T84" fmla="*/ 381 w 745"/>
              <a:gd name="T85" fmla="*/ 137 h 744"/>
              <a:gd name="T86" fmla="*/ 437 w 745"/>
              <a:gd name="T87" fmla="*/ 101 h 744"/>
              <a:gd name="T88" fmla="*/ 395 w 745"/>
              <a:gd name="T89" fmla="*/ 75 h 744"/>
              <a:gd name="T90" fmla="*/ 312 w 745"/>
              <a:gd name="T91" fmla="*/ 24 h 744"/>
              <a:gd name="T92" fmla="*/ 64 w 745"/>
              <a:gd name="T93" fmla="*/ 211 h 744"/>
              <a:gd name="T94" fmla="*/ 74 w 745"/>
              <a:gd name="T95" fmla="*/ 293 h 744"/>
              <a:gd name="T96" fmla="*/ 204 w 745"/>
              <a:gd name="T97" fmla="*/ 388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5" h="744">
                <a:moveTo>
                  <a:pt x="373" y="744"/>
                </a:moveTo>
                <a:cubicBezTo>
                  <a:pt x="167" y="744"/>
                  <a:pt x="1" y="578"/>
                  <a:pt x="1" y="373"/>
                </a:cubicBezTo>
                <a:cubicBezTo>
                  <a:pt x="0" y="167"/>
                  <a:pt x="167" y="0"/>
                  <a:pt x="373" y="0"/>
                </a:cubicBezTo>
                <a:cubicBezTo>
                  <a:pt x="579" y="0"/>
                  <a:pt x="745" y="167"/>
                  <a:pt x="745" y="373"/>
                </a:cubicBezTo>
                <a:cubicBezTo>
                  <a:pt x="745" y="578"/>
                  <a:pt x="579" y="744"/>
                  <a:pt x="373" y="744"/>
                </a:cubicBezTo>
                <a:close/>
                <a:moveTo>
                  <a:pt x="356" y="21"/>
                </a:moveTo>
                <a:cubicBezTo>
                  <a:pt x="357" y="23"/>
                  <a:pt x="358" y="25"/>
                  <a:pt x="359" y="26"/>
                </a:cubicBezTo>
                <a:cubicBezTo>
                  <a:pt x="370" y="39"/>
                  <a:pt x="385" y="48"/>
                  <a:pt x="400" y="56"/>
                </a:cubicBezTo>
                <a:cubicBezTo>
                  <a:pt x="415" y="66"/>
                  <a:pt x="431" y="75"/>
                  <a:pt x="446" y="86"/>
                </a:cubicBezTo>
                <a:cubicBezTo>
                  <a:pt x="459" y="97"/>
                  <a:pt x="458" y="109"/>
                  <a:pt x="445" y="121"/>
                </a:cubicBezTo>
                <a:cubicBezTo>
                  <a:pt x="444" y="122"/>
                  <a:pt x="443" y="122"/>
                  <a:pt x="442" y="123"/>
                </a:cubicBezTo>
                <a:cubicBezTo>
                  <a:pt x="422" y="136"/>
                  <a:pt x="403" y="150"/>
                  <a:pt x="380" y="158"/>
                </a:cubicBezTo>
                <a:cubicBezTo>
                  <a:pt x="351" y="170"/>
                  <a:pt x="328" y="190"/>
                  <a:pt x="318" y="221"/>
                </a:cubicBezTo>
                <a:cubicBezTo>
                  <a:pt x="315" y="230"/>
                  <a:pt x="311" y="239"/>
                  <a:pt x="305" y="247"/>
                </a:cubicBezTo>
                <a:cubicBezTo>
                  <a:pt x="297" y="258"/>
                  <a:pt x="286" y="262"/>
                  <a:pt x="273" y="256"/>
                </a:cubicBezTo>
                <a:cubicBezTo>
                  <a:pt x="264" y="253"/>
                  <a:pt x="256" y="246"/>
                  <a:pt x="247" y="241"/>
                </a:cubicBezTo>
                <a:cubicBezTo>
                  <a:pt x="240" y="236"/>
                  <a:pt x="234" y="230"/>
                  <a:pt x="226" y="226"/>
                </a:cubicBezTo>
                <a:cubicBezTo>
                  <a:pt x="209" y="217"/>
                  <a:pt x="189" y="224"/>
                  <a:pt x="181" y="241"/>
                </a:cubicBezTo>
                <a:cubicBezTo>
                  <a:pt x="175" y="255"/>
                  <a:pt x="169" y="268"/>
                  <a:pt x="165" y="282"/>
                </a:cubicBezTo>
                <a:cubicBezTo>
                  <a:pt x="162" y="292"/>
                  <a:pt x="160" y="302"/>
                  <a:pt x="159" y="313"/>
                </a:cubicBezTo>
                <a:cubicBezTo>
                  <a:pt x="158" y="333"/>
                  <a:pt x="168" y="344"/>
                  <a:pt x="188" y="348"/>
                </a:cubicBezTo>
                <a:cubicBezTo>
                  <a:pt x="190" y="349"/>
                  <a:pt x="192" y="348"/>
                  <a:pt x="194" y="349"/>
                </a:cubicBezTo>
                <a:cubicBezTo>
                  <a:pt x="218" y="352"/>
                  <a:pt x="239" y="361"/>
                  <a:pt x="254" y="382"/>
                </a:cubicBezTo>
                <a:cubicBezTo>
                  <a:pt x="259" y="387"/>
                  <a:pt x="263" y="393"/>
                  <a:pt x="268" y="399"/>
                </a:cubicBezTo>
                <a:cubicBezTo>
                  <a:pt x="274" y="408"/>
                  <a:pt x="283" y="413"/>
                  <a:pt x="295" y="413"/>
                </a:cubicBezTo>
                <a:cubicBezTo>
                  <a:pt x="307" y="413"/>
                  <a:pt x="320" y="414"/>
                  <a:pt x="332" y="417"/>
                </a:cubicBezTo>
                <a:cubicBezTo>
                  <a:pt x="356" y="422"/>
                  <a:pt x="379" y="424"/>
                  <a:pt x="403" y="416"/>
                </a:cubicBezTo>
                <a:cubicBezTo>
                  <a:pt x="432" y="407"/>
                  <a:pt x="459" y="412"/>
                  <a:pt x="482" y="433"/>
                </a:cubicBezTo>
                <a:cubicBezTo>
                  <a:pt x="492" y="441"/>
                  <a:pt x="504" y="446"/>
                  <a:pt x="515" y="452"/>
                </a:cubicBezTo>
                <a:cubicBezTo>
                  <a:pt x="525" y="457"/>
                  <a:pt x="536" y="461"/>
                  <a:pt x="546" y="467"/>
                </a:cubicBezTo>
                <a:cubicBezTo>
                  <a:pt x="559" y="475"/>
                  <a:pt x="573" y="479"/>
                  <a:pt x="588" y="482"/>
                </a:cubicBezTo>
                <a:cubicBezTo>
                  <a:pt x="602" y="486"/>
                  <a:pt x="616" y="491"/>
                  <a:pt x="630" y="496"/>
                </a:cubicBezTo>
                <a:cubicBezTo>
                  <a:pt x="642" y="500"/>
                  <a:pt x="653" y="504"/>
                  <a:pt x="664" y="509"/>
                </a:cubicBezTo>
                <a:cubicBezTo>
                  <a:pt x="673" y="513"/>
                  <a:pt x="683" y="517"/>
                  <a:pt x="693" y="521"/>
                </a:cubicBezTo>
                <a:cubicBezTo>
                  <a:pt x="740" y="430"/>
                  <a:pt x="745" y="282"/>
                  <a:pt x="659" y="164"/>
                </a:cubicBezTo>
                <a:cubicBezTo>
                  <a:pt x="577" y="53"/>
                  <a:pt x="447" y="10"/>
                  <a:pt x="356" y="21"/>
                </a:cubicBezTo>
                <a:close/>
                <a:moveTo>
                  <a:pt x="45" y="243"/>
                </a:moveTo>
                <a:cubicBezTo>
                  <a:pt x="5" y="329"/>
                  <a:pt x="4" y="480"/>
                  <a:pt x="98" y="595"/>
                </a:cubicBezTo>
                <a:cubicBezTo>
                  <a:pt x="189" y="706"/>
                  <a:pt x="328" y="740"/>
                  <a:pt x="420" y="720"/>
                </a:cubicBezTo>
                <a:cubicBezTo>
                  <a:pt x="420" y="714"/>
                  <a:pt x="419" y="707"/>
                  <a:pt x="420" y="701"/>
                </a:cubicBezTo>
                <a:cubicBezTo>
                  <a:pt x="424" y="675"/>
                  <a:pt x="412" y="658"/>
                  <a:pt x="391" y="644"/>
                </a:cubicBezTo>
                <a:cubicBezTo>
                  <a:pt x="361" y="624"/>
                  <a:pt x="348" y="593"/>
                  <a:pt x="348" y="557"/>
                </a:cubicBezTo>
                <a:cubicBezTo>
                  <a:pt x="347" y="541"/>
                  <a:pt x="348" y="524"/>
                  <a:pt x="347" y="508"/>
                </a:cubicBezTo>
                <a:cubicBezTo>
                  <a:pt x="347" y="484"/>
                  <a:pt x="339" y="463"/>
                  <a:pt x="313" y="455"/>
                </a:cubicBezTo>
                <a:cubicBezTo>
                  <a:pt x="308" y="454"/>
                  <a:pt x="303" y="452"/>
                  <a:pt x="299" y="450"/>
                </a:cubicBezTo>
                <a:cubicBezTo>
                  <a:pt x="293" y="446"/>
                  <a:pt x="287" y="442"/>
                  <a:pt x="282" y="437"/>
                </a:cubicBezTo>
                <a:cubicBezTo>
                  <a:pt x="272" y="423"/>
                  <a:pt x="259" y="418"/>
                  <a:pt x="243" y="419"/>
                </a:cubicBezTo>
                <a:cubicBezTo>
                  <a:pt x="231" y="420"/>
                  <a:pt x="219" y="417"/>
                  <a:pt x="208" y="411"/>
                </a:cubicBezTo>
                <a:cubicBezTo>
                  <a:pt x="183" y="397"/>
                  <a:pt x="158" y="380"/>
                  <a:pt x="132" y="367"/>
                </a:cubicBezTo>
                <a:cubicBezTo>
                  <a:pt x="107" y="354"/>
                  <a:pt x="87" y="336"/>
                  <a:pt x="68" y="315"/>
                </a:cubicBezTo>
                <a:cubicBezTo>
                  <a:pt x="53" y="299"/>
                  <a:pt x="44" y="281"/>
                  <a:pt x="45" y="258"/>
                </a:cubicBezTo>
                <a:cubicBezTo>
                  <a:pt x="46" y="254"/>
                  <a:pt x="45" y="250"/>
                  <a:pt x="45" y="243"/>
                </a:cubicBezTo>
                <a:close/>
                <a:moveTo>
                  <a:pt x="443" y="719"/>
                </a:moveTo>
                <a:cubicBezTo>
                  <a:pt x="450" y="717"/>
                  <a:pt x="455" y="716"/>
                  <a:pt x="460" y="715"/>
                </a:cubicBezTo>
                <a:cubicBezTo>
                  <a:pt x="527" y="697"/>
                  <a:pt x="585" y="663"/>
                  <a:pt x="632" y="613"/>
                </a:cubicBezTo>
                <a:cubicBezTo>
                  <a:pt x="650" y="594"/>
                  <a:pt x="665" y="573"/>
                  <a:pt x="678" y="551"/>
                </a:cubicBezTo>
                <a:cubicBezTo>
                  <a:pt x="683" y="542"/>
                  <a:pt x="681" y="536"/>
                  <a:pt x="672" y="531"/>
                </a:cubicBezTo>
                <a:cubicBezTo>
                  <a:pt x="669" y="530"/>
                  <a:pt x="666" y="530"/>
                  <a:pt x="664" y="529"/>
                </a:cubicBezTo>
                <a:cubicBezTo>
                  <a:pt x="653" y="525"/>
                  <a:pt x="642" y="521"/>
                  <a:pt x="633" y="516"/>
                </a:cubicBezTo>
                <a:cubicBezTo>
                  <a:pt x="616" y="508"/>
                  <a:pt x="599" y="504"/>
                  <a:pt x="582" y="501"/>
                </a:cubicBezTo>
                <a:cubicBezTo>
                  <a:pt x="568" y="498"/>
                  <a:pt x="556" y="494"/>
                  <a:pt x="544" y="487"/>
                </a:cubicBezTo>
                <a:cubicBezTo>
                  <a:pt x="537" y="482"/>
                  <a:pt x="529" y="477"/>
                  <a:pt x="521" y="474"/>
                </a:cubicBezTo>
                <a:cubicBezTo>
                  <a:pt x="501" y="467"/>
                  <a:pt x="483" y="457"/>
                  <a:pt x="466" y="443"/>
                </a:cubicBezTo>
                <a:cubicBezTo>
                  <a:pt x="456" y="434"/>
                  <a:pt x="444" y="429"/>
                  <a:pt x="430" y="431"/>
                </a:cubicBezTo>
                <a:cubicBezTo>
                  <a:pt x="416" y="433"/>
                  <a:pt x="402" y="436"/>
                  <a:pt x="389" y="439"/>
                </a:cubicBezTo>
                <a:cubicBezTo>
                  <a:pt x="375" y="443"/>
                  <a:pt x="362" y="443"/>
                  <a:pt x="349" y="440"/>
                </a:cubicBezTo>
                <a:cubicBezTo>
                  <a:pt x="340" y="438"/>
                  <a:pt x="331" y="437"/>
                  <a:pt x="319" y="434"/>
                </a:cubicBezTo>
                <a:cubicBezTo>
                  <a:pt x="323" y="438"/>
                  <a:pt x="324" y="440"/>
                  <a:pt x="326" y="440"/>
                </a:cubicBezTo>
                <a:cubicBezTo>
                  <a:pt x="356" y="456"/>
                  <a:pt x="369" y="482"/>
                  <a:pt x="367" y="515"/>
                </a:cubicBezTo>
                <a:cubicBezTo>
                  <a:pt x="367" y="527"/>
                  <a:pt x="368" y="538"/>
                  <a:pt x="367" y="550"/>
                </a:cubicBezTo>
                <a:cubicBezTo>
                  <a:pt x="366" y="588"/>
                  <a:pt x="379" y="618"/>
                  <a:pt x="413" y="639"/>
                </a:cubicBezTo>
                <a:cubicBezTo>
                  <a:pt x="434" y="652"/>
                  <a:pt x="443" y="672"/>
                  <a:pt x="443" y="695"/>
                </a:cubicBezTo>
                <a:cubicBezTo>
                  <a:pt x="443" y="703"/>
                  <a:pt x="443" y="710"/>
                  <a:pt x="443" y="719"/>
                </a:cubicBezTo>
                <a:close/>
                <a:moveTo>
                  <a:pt x="248" y="403"/>
                </a:moveTo>
                <a:cubicBezTo>
                  <a:pt x="236" y="387"/>
                  <a:pt x="225" y="373"/>
                  <a:pt x="204" y="371"/>
                </a:cubicBezTo>
                <a:cubicBezTo>
                  <a:pt x="187" y="370"/>
                  <a:pt x="170" y="364"/>
                  <a:pt x="156" y="352"/>
                </a:cubicBezTo>
                <a:cubicBezTo>
                  <a:pt x="149" y="345"/>
                  <a:pt x="142" y="338"/>
                  <a:pt x="141" y="328"/>
                </a:cubicBezTo>
                <a:cubicBezTo>
                  <a:pt x="139" y="311"/>
                  <a:pt x="138" y="294"/>
                  <a:pt x="145" y="278"/>
                </a:cubicBezTo>
                <a:cubicBezTo>
                  <a:pt x="151" y="265"/>
                  <a:pt x="156" y="250"/>
                  <a:pt x="163" y="237"/>
                </a:cubicBezTo>
                <a:cubicBezTo>
                  <a:pt x="166" y="229"/>
                  <a:pt x="171" y="221"/>
                  <a:pt x="178" y="216"/>
                </a:cubicBezTo>
                <a:cubicBezTo>
                  <a:pt x="195" y="200"/>
                  <a:pt x="219" y="199"/>
                  <a:pt x="239" y="212"/>
                </a:cubicBezTo>
                <a:cubicBezTo>
                  <a:pt x="248" y="218"/>
                  <a:pt x="256" y="226"/>
                  <a:pt x="265" y="233"/>
                </a:cubicBezTo>
                <a:cubicBezTo>
                  <a:pt x="280" y="243"/>
                  <a:pt x="290" y="239"/>
                  <a:pt x="297" y="223"/>
                </a:cubicBezTo>
                <a:cubicBezTo>
                  <a:pt x="300" y="217"/>
                  <a:pt x="302" y="211"/>
                  <a:pt x="305" y="204"/>
                </a:cubicBezTo>
                <a:cubicBezTo>
                  <a:pt x="310" y="192"/>
                  <a:pt x="318" y="181"/>
                  <a:pt x="328" y="172"/>
                </a:cubicBezTo>
                <a:cubicBezTo>
                  <a:pt x="344" y="157"/>
                  <a:pt x="362" y="146"/>
                  <a:pt x="381" y="137"/>
                </a:cubicBezTo>
                <a:cubicBezTo>
                  <a:pt x="397" y="130"/>
                  <a:pt x="411" y="121"/>
                  <a:pt x="425" y="113"/>
                </a:cubicBezTo>
                <a:cubicBezTo>
                  <a:pt x="429" y="111"/>
                  <a:pt x="431" y="107"/>
                  <a:pt x="437" y="101"/>
                </a:cubicBezTo>
                <a:cubicBezTo>
                  <a:pt x="431" y="97"/>
                  <a:pt x="427" y="94"/>
                  <a:pt x="423" y="91"/>
                </a:cubicBezTo>
                <a:cubicBezTo>
                  <a:pt x="414" y="85"/>
                  <a:pt x="405" y="80"/>
                  <a:pt x="395" y="75"/>
                </a:cubicBezTo>
                <a:cubicBezTo>
                  <a:pt x="376" y="64"/>
                  <a:pt x="358" y="53"/>
                  <a:pt x="344" y="35"/>
                </a:cubicBezTo>
                <a:cubicBezTo>
                  <a:pt x="336" y="24"/>
                  <a:pt x="326" y="21"/>
                  <a:pt x="312" y="24"/>
                </a:cubicBezTo>
                <a:cubicBezTo>
                  <a:pt x="206" y="45"/>
                  <a:pt x="125" y="100"/>
                  <a:pt x="69" y="192"/>
                </a:cubicBezTo>
                <a:cubicBezTo>
                  <a:pt x="66" y="197"/>
                  <a:pt x="64" y="204"/>
                  <a:pt x="64" y="211"/>
                </a:cubicBezTo>
                <a:cubicBezTo>
                  <a:pt x="64" y="229"/>
                  <a:pt x="64" y="247"/>
                  <a:pt x="66" y="265"/>
                </a:cubicBezTo>
                <a:cubicBezTo>
                  <a:pt x="67" y="275"/>
                  <a:pt x="69" y="286"/>
                  <a:pt x="74" y="293"/>
                </a:cubicBezTo>
                <a:cubicBezTo>
                  <a:pt x="86" y="309"/>
                  <a:pt x="99" y="327"/>
                  <a:pt x="117" y="338"/>
                </a:cubicBezTo>
                <a:cubicBezTo>
                  <a:pt x="146" y="355"/>
                  <a:pt x="175" y="372"/>
                  <a:pt x="204" y="388"/>
                </a:cubicBezTo>
                <a:cubicBezTo>
                  <a:pt x="217" y="396"/>
                  <a:pt x="231" y="401"/>
                  <a:pt x="248" y="403"/>
                </a:cubicBez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noEditPoints="1"/>
          </p:cNvSpPr>
          <p:nvPr/>
        </p:nvSpPr>
        <p:spPr bwMode="auto">
          <a:xfrm>
            <a:off x="5653055" y="2583101"/>
            <a:ext cx="1824377" cy="1140865"/>
          </a:xfrm>
          <a:custGeom>
            <a:avLst/>
            <a:gdLst>
              <a:gd name="T0" fmla="*/ 463 w 573"/>
              <a:gd name="T1" fmla="*/ 129 h 358"/>
              <a:gd name="T2" fmla="*/ 244 w 573"/>
              <a:gd name="T3" fmla="*/ 116 h 358"/>
              <a:gd name="T4" fmla="*/ 201 w 573"/>
              <a:gd name="T5" fmla="*/ 0 h 358"/>
              <a:gd name="T6" fmla="*/ 185 w 573"/>
              <a:gd name="T7" fmla="*/ 52 h 358"/>
              <a:gd name="T8" fmla="*/ 160 w 573"/>
              <a:gd name="T9" fmla="*/ 131 h 358"/>
              <a:gd name="T10" fmla="*/ 101 w 573"/>
              <a:gd name="T11" fmla="*/ 162 h 358"/>
              <a:gd name="T12" fmla="*/ 4 w 573"/>
              <a:gd name="T13" fmla="*/ 162 h 358"/>
              <a:gd name="T14" fmla="*/ 4 w 573"/>
              <a:gd name="T15" fmla="*/ 170 h 358"/>
              <a:gd name="T16" fmla="*/ 86 w 573"/>
              <a:gd name="T17" fmla="*/ 182 h 358"/>
              <a:gd name="T18" fmla="*/ 86 w 573"/>
              <a:gd name="T19" fmla="*/ 182 h 358"/>
              <a:gd name="T20" fmla="*/ 90 w 573"/>
              <a:gd name="T21" fmla="*/ 358 h 358"/>
              <a:gd name="T22" fmla="*/ 95 w 573"/>
              <a:gd name="T23" fmla="*/ 316 h 358"/>
              <a:gd name="T24" fmla="*/ 156 w 573"/>
              <a:gd name="T25" fmla="*/ 322 h 358"/>
              <a:gd name="T26" fmla="*/ 200 w 573"/>
              <a:gd name="T27" fmla="*/ 348 h 358"/>
              <a:gd name="T28" fmla="*/ 366 w 573"/>
              <a:gd name="T29" fmla="*/ 358 h 358"/>
              <a:gd name="T30" fmla="*/ 387 w 573"/>
              <a:gd name="T31" fmla="*/ 312 h 358"/>
              <a:gd name="T32" fmla="*/ 388 w 573"/>
              <a:gd name="T33" fmla="*/ 306 h 358"/>
              <a:gd name="T34" fmla="*/ 394 w 573"/>
              <a:gd name="T35" fmla="*/ 264 h 358"/>
              <a:gd name="T36" fmla="*/ 395 w 573"/>
              <a:gd name="T37" fmla="*/ 257 h 358"/>
              <a:gd name="T38" fmla="*/ 398 w 573"/>
              <a:gd name="T39" fmla="*/ 197 h 358"/>
              <a:gd name="T40" fmla="*/ 400 w 573"/>
              <a:gd name="T41" fmla="*/ 189 h 358"/>
              <a:gd name="T42" fmla="*/ 514 w 573"/>
              <a:gd name="T43" fmla="*/ 215 h 358"/>
              <a:gd name="T44" fmla="*/ 514 w 573"/>
              <a:gd name="T45" fmla="*/ 98 h 358"/>
              <a:gd name="T46" fmla="*/ 387 w 573"/>
              <a:gd name="T47" fmla="*/ 193 h 358"/>
              <a:gd name="T48" fmla="*/ 407 w 573"/>
              <a:gd name="T49" fmla="*/ 227 h 358"/>
              <a:gd name="T50" fmla="*/ 384 w 573"/>
              <a:gd name="T51" fmla="*/ 261 h 358"/>
              <a:gd name="T52" fmla="*/ 393 w 573"/>
              <a:gd name="T53" fmla="*/ 283 h 358"/>
              <a:gd name="T54" fmla="*/ 384 w 573"/>
              <a:gd name="T55" fmla="*/ 299 h 358"/>
              <a:gd name="T56" fmla="*/ 381 w 573"/>
              <a:gd name="T57" fmla="*/ 318 h 358"/>
              <a:gd name="T58" fmla="*/ 366 w 573"/>
              <a:gd name="T59" fmla="*/ 349 h 358"/>
              <a:gd name="T60" fmla="*/ 204 w 573"/>
              <a:gd name="T61" fmla="*/ 341 h 358"/>
              <a:gd name="T62" fmla="*/ 158 w 573"/>
              <a:gd name="T63" fmla="*/ 313 h 358"/>
              <a:gd name="T64" fmla="*/ 100 w 573"/>
              <a:gd name="T65" fmla="*/ 308 h 358"/>
              <a:gd name="T66" fmla="*/ 95 w 573"/>
              <a:gd name="T67" fmla="*/ 182 h 358"/>
              <a:gd name="T68" fmla="*/ 100 w 573"/>
              <a:gd name="T69" fmla="*/ 170 h 358"/>
              <a:gd name="T70" fmla="*/ 168 w 573"/>
              <a:gd name="T71" fmla="*/ 134 h 358"/>
              <a:gd name="T72" fmla="*/ 194 w 573"/>
              <a:gd name="T73" fmla="*/ 52 h 358"/>
              <a:gd name="T74" fmla="*/ 201 w 573"/>
              <a:gd name="T75" fmla="*/ 8 h 358"/>
              <a:gd name="T76" fmla="*/ 235 w 573"/>
              <a:gd name="T77" fmla="*/ 116 h 358"/>
              <a:gd name="T78" fmla="*/ 514 w 573"/>
              <a:gd name="T79" fmla="*/ 137 h 358"/>
              <a:gd name="T80" fmla="*/ 515 w 573"/>
              <a:gd name="T81" fmla="*/ 176 h 358"/>
              <a:gd name="T82" fmla="*/ 514 w 573"/>
              <a:gd name="T83" fmla="*/ 207 h 358"/>
              <a:gd name="T84" fmla="*/ 515 w 573"/>
              <a:gd name="T85" fmla="*/ 185 h 358"/>
              <a:gd name="T86" fmla="*/ 514 w 573"/>
              <a:gd name="T87" fmla="*/ 129 h 358"/>
              <a:gd name="T88" fmla="*/ 514 w 573"/>
              <a:gd name="T89" fmla="*/ 106 h 358"/>
              <a:gd name="T90" fmla="*/ 514 w 573"/>
              <a:gd name="T91" fmla="*/ 20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3" h="358">
                <a:moveTo>
                  <a:pt x="514" y="98"/>
                </a:moveTo>
                <a:cubicBezTo>
                  <a:pt x="493" y="98"/>
                  <a:pt x="473" y="110"/>
                  <a:pt x="463" y="129"/>
                </a:cubicBezTo>
                <a:cubicBezTo>
                  <a:pt x="259" y="129"/>
                  <a:pt x="259" y="129"/>
                  <a:pt x="259" y="129"/>
                </a:cubicBezTo>
                <a:cubicBezTo>
                  <a:pt x="246" y="129"/>
                  <a:pt x="244" y="122"/>
                  <a:pt x="244" y="116"/>
                </a:cubicBezTo>
                <a:cubicBezTo>
                  <a:pt x="244" y="44"/>
                  <a:pt x="244" y="44"/>
                  <a:pt x="244" y="44"/>
                </a:cubicBezTo>
                <a:cubicBezTo>
                  <a:pt x="244" y="19"/>
                  <a:pt x="226" y="1"/>
                  <a:pt x="201" y="0"/>
                </a:cubicBezTo>
                <a:cubicBezTo>
                  <a:pt x="194" y="0"/>
                  <a:pt x="186" y="1"/>
                  <a:pt x="185" y="13"/>
                </a:cubicBezTo>
                <a:cubicBezTo>
                  <a:pt x="185" y="52"/>
                  <a:pt x="185" y="52"/>
                  <a:pt x="185" y="52"/>
                </a:cubicBezTo>
                <a:cubicBezTo>
                  <a:pt x="185" y="58"/>
                  <a:pt x="185" y="63"/>
                  <a:pt x="184" y="66"/>
                </a:cubicBezTo>
                <a:cubicBezTo>
                  <a:pt x="160" y="131"/>
                  <a:pt x="160" y="131"/>
                  <a:pt x="160" y="131"/>
                </a:cubicBezTo>
                <a:cubicBezTo>
                  <a:pt x="153" y="148"/>
                  <a:pt x="133" y="161"/>
                  <a:pt x="113" y="162"/>
                </a:cubicBezTo>
                <a:cubicBezTo>
                  <a:pt x="101" y="162"/>
                  <a:pt x="101" y="162"/>
                  <a:pt x="101" y="162"/>
                </a:cubicBezTo>
                <a:cubicBezTo>
                  <a:pt x="101" y="162"/>
                  <a:pt x="101" y="162"/>
                  <a:pt x="101" y="162"/>
                </a:cubicBezTo>
                <a:cubicBezTo>
                  <a:pt x="4" y="162"/>
                  <a:pt x="4" y="162"/>
                  <a:pt x="4" y="162"/>
                </a:cubicBezTo>
                <a:cubicBezTo>
                  <a:pt x="2" y="162"/>
                  <a:pt x="0" y="164"/>
                  <a:pt x="0" y="166"/>
                </a:cubicBezTo>
                <a:cubicBezTo>
                  <a:pt x="0" y="168"/>
                  <a:pt x="2" y="170"/>
                  <a:pt x="4" y="170"/>
                </a:cubicBezTo>
                <a:cubicBezTo>
                  <a:pt x="88" y="170"/>
                  <a:pt x="88" y="170"/>
                  <a:pt x="88" y="170"/>
                </a:cubicBezTo>
                <a:cubicBezTo>
                  <a:pt x="86" y="174"/>
                  <a:pt x="86" y="178"/>
                  <a:pt x="86" y="182"/>
                </a:cubicBezTo>
                <a:cubicBezTo>
                  <a:pt x="86" y="182"/>
                  <a:pt x="86" y="182"/>
                  <a:pt x="86" y="182"/>
                </a:cubicBezTo>
                <a:cubicBezTo>
                  <a:pt x="86" y="182"/>
                  <a:pt x="86" y="182"/>
                  <a:pt x="86" y="182"/>
                </a:cubicBezTo>
                <a:cubicBezTo>
                  <a:pt x="86" y="354"/>
                  <a:pt x="86" y="354"/>
                  <a:pt x="86" y="354"/>
                </a:cubicBezTo>
                <a:cubicBezTo>
                  <a:pt x="86" y="356"/>
                  <a:pt x="88" y="358"/>
                  <a:pt x="90" y="358"/>
                </a:cubicBezTo>
                <a:cubicBezTo>
                  <a:pt x="93" y="358"/>
                  <a:pt x="95" y="356"/>
                  <a:pt x="95" y="354"/>
                </a:cubicBezTo>
                <a:cubicBezTo>
                  <a:pt x="95" y="316"/>
                  <a:pt x="95" y="316"/>
                  <a:pt x="95" y="316"/>
                </a:cubicBezTo>
                <a:cubicBezTo>
                  <a:pt x="96" y="316"/>
                  <a:pt x="98" y="316"/>
                  <a:pt x="100" y="316"/>
                </a:cubicBezTo>
                <a:cubicBezTo>
                  <a:pt x="156" y="322"/>
                  <a:pt x="156" y="322"/>
                  <a:pt x="156" y="322"/>
                </a:cubicBezTo>
                <a:cubicBezTo>
                  <a:pt x="162" y="323"/>
                  <a:pt x="166" y="325"/>
                  <a:pt x="171" y="329"/>
                </a:cubicBezTo>
                <a:cubicBezTo>
                  <a:pt x="200" y="348"/>
                  <a:pt x="200" y="348"/>
                  <a:pt x="200" y="348"/>
                </a:cubicBezTo>
                <a:cubicBezTo>
                  <a:pt x="206" y="352"/>
                  <a:pt x="214" y="356"/>
                  <a:pt x="225" y="358"/>
                </a:cubicBezTo>
                <a:cubicBezTo>
                  <a:pt x="366" y="358"/>
                  <a:pt x="366" y="358"/>
                  <a:pt x="366" y="358"/>
                </a:cubicBezTo>
                <a:cubicBezTo>
                  <a:pt x="381" y="358"/>
                  <a:pt x="394" y="345"/>
                  <a:pt x="394" y="330"/>
                </a:cubicBezTo>
                <a:cubicBezTo>
                  <a:pt x="394" y="324"/>
                  <a:pt x="391" y="317"/>
                  <a:pt x="387" y="312"/>
                </a:cubicBezTo>
                <a:cubicBezTo>
                  <a:pt x="386" y="312"/>
                  <a:pt x="386" y="311"/>
                  <a:pt x="386" y="310"/>
                </a:cubicBezTo>
                <a:cubicBezTo>
                  <a:pt x="386" y="308"/>
                  <a:pt x="387" y="307"/>
                  <a:pt x="388" y="306"/>
                </a:cubicBezTo>
                <a:cubicBezTo>
                  <a:pt x="396" y="301"/>
                  <a:pt x="402" y="292"/>
                  <a:pt x="402" y="283"/>
                </a:cubicBezTo>
                <a:cubicBezTo>
                  <a:pt x="402" y="276"/>
                  <a:pt x="399" y="269"/>
                  <a:pt x="394" y="264"/>
                </a:cubicBezTo>
                <a:cubicBezTo>
                  <a:pt x="394" y="263"/>
                  <a:pt x="393" y="262"/>
                  <a:pt x="393" y="261"/>
                </a:cubicBezTo>
                <a:cubicBezTo>
                  <a:pt x="393" y="260"/>
                  <a:pt x="394" y="258"/>
                  <a:pt x="395" y="257"/>
                </a:cubicBezTo>
                <a:cubicBezTo>
                  <a:pt x="407" y="252"/>
                  <a:pt x="415" y="240"/>
                  <a:pt x="415" y="227"/>
                </a:cubicBezTo>
                <a:cubicBezTo>
                  <a:pt x="415" y="214"/>
                  <a:pt x="408" y="203"/>
                  <a:pt x="398" y="197"/>
                </a:cubicBezTo>
                <a:cubicBezTo>
                  <a:pt x="396" y="196"/>
                  <a:pt x="395" y="195"/>
                  <a:pt x="395" y="193"/>
                </a:cubicBezTo>
                <a:cubicBezTo>
                  <a:pt x="395" y="191"/>
                  <a:pt x="397" y="189"/>
                  <a:pt x="400" y="189"/>
                </a:cubicBezTo>
                <a:cubicBezTo>
                  <a:pt x="464" y="187"/>
                  <a:pt x="464" y="187"/>
                  <a:pt x="464" y="187"/>
                </a:cubicBezTo>
                <a:cubicBezTo>
                  <a:pt x="475" y="204"/>
                  <a:pt x="494" y="215"/>
                  <a:pt x="514" y="215"/>
                </a:cubicBezTo>
                <a:cubicBezTo>
                  <a:pt x="547" y="215"/>
                  <a:pt x="573" y="189"/>
                  <a:pt x="573" y="157"/>
                </a:cubicBezTo>
                <a:cubicBezTo>
                  <a:pt x="573" y="124"/>
                  <a:pt x="547" y="98"/>
                  <a:pt x="514" y="98"/>
                </a:cubicBezTo>
                <a:close/>
                <a:moveTo>
                  <a:pt x="399" y="180"/>
                </a:moveTo>
                <a:cubicBezTo>
                  <a:pt x="392" y="180"/>
                  <a:pt x="387" y="186"/>
                  <a:pt x="387" y="193"/>
                </a:cubicBezTo>
                <a:cubicBezTo>
                  <a:pt x="387" y="197"/>
                  <a:pt x="389" y="202"/>
                  <a:pt x="393" y="204"/>
                </a:cubicBezTo>
                <a:cubicBezTo>
                  <a:pt x="402" y="209"/>
                  <a:pt x="407" y="217"/>
                  <a:pt x="407" y="227"/>
                </a:cubicBezTo>
                <a:cubicBezTo>
                  <a:pt x="407" y="236"/>
                  <a:pt x="401" y="246"/>
                  <a:pt x="392" y="250"/>
                </a:cubicBezTo>
                <a:cubicBezTo>
                  <a:pt x="387" y="252"/>
                  <a:pt x="384" y="256"/>
                  <a:pt x="384" y="261"/>
                </a:cubicBezTo>
                <a:cubicBezTo>
                  <a:pt x="384" y="264"/>
                  <a:pt x="386" y="267"/>
                  <a:pt x="388" y="270"/>
                </a:cubicBezTo>
                <a:cubicBezTo>
                  <a:pt x="391" y="273"/>
                  <a:pt x="393" y="278"/>
                  <a:pt x="393" y="283"/>
                </a:cubicBezTo>
                <a:cubicBezTo>
                  <a:pt x="393" y="289"/>
                  <a:pt x="389" y="296"/>
                  <a:pt x="384" y="299"/>
                </a:cubicBezTo>
                <a:cubicBezTo>
                  <a:pt x="384" y="299"/>
                  <a:pt x="384" y="299"/>
                  <a:pt x="384" y="299"/>
                </a:cubicBezTo>
                <a:cubicBezTo>
                  <a:pt x="380" y="301"/>
                  <a:pt x="378" y="305"/>
                  <a:pt x="378" y="310"/>
                </a:cubicBezTo>
                <a:cubicBezTo>
                  <a:pt x="378" y="313"/>
                  <a:pt x="379" y="316"/>
                  <a:pt x="381" y="318"/>
                </a:cubicBezTo>
                <a:cubicBezTo>
                  <a:pt x="383" y="321"/>
                  <a:pt x="385" y="326"/>
                  <a:pt x="385" y="330"/>
                </a:cubicBezTo>
                <a:cubicBezTo>
                  <a:pt x="385" y="341"/>
                  <a:pt x="377" y="349"/>
                  <a:pt x="366" y="349"/>
                </a:cubicBezTo>
                <a:cubicBezTo>
                  <a:pt x="226" y="349"/>
                  <a:pt x="226" y="349"/>
                  <a:pt x="226" y="349"/>
                </a:cubicBezTo>
                <a:cubicBezTo>
                  <a:pt x="216" y="348"/>
                  <a:pt x="210" y="344"/>
                  <a:pt x="204" y="341"/>
                </a:cubicBezTo>
                <a:cubicBezTo>
                  <a:pt x="176" y="322"/>
                  <a:pt x="176" y="322"/>
                  <a:pt x="176" y="322"/>
                </a:cubicBezTo>
                <a:cubicBezTo>
                  <a:pt x="170" y="318"/>
                  <a:pt x="165" y="315"/>
                  <a:pt x="158" y="313"/>
                </a:cubicBezTo>
                <a:cubicBezTo>
                  <a:pt x="100" y="308"/>
                  <a:pt x="100" y="308"/>
                  <a:pt x="100" y="308"/>
                </a:cubicBezTo>
                <a:cubicBezTo>
                  <a:pt x="100" y="308"/>
                  <a:pt x="100" y="308"/>
                  <a:pt x="100" y="308"/>
                </a:cubicBezTo>
                <a:cubicBezTo>
                  <a:pt x="97" y="308"/>
                  <a:pt x="95" y="308"/>
                  <a:pt x="95" y="296"/>
                </a:cubicBezTo>
                <a:cubicBezTo>
                  <a:pt x="95" y="182"/>
                  <a:pt x="95" y="182"/>
                  <a:pt x="95" y="182"/>
                </a:cubicBezTo>
                <a:cubicBezTo>
                  <a:pt x="95" y="182"/>
                  <a:pt x="95" y="182"/>
                  <a:pt x="95" y="182"/>
                </a:cubicBezTo>
                <a:cubicBezTo>
                  <a:pt x="95" y="170"/>
                  <a:pt x="98" y="170"/>
                  <a:pt x="100" y="170"/>
                </a:cubicBezTo>
                <a:cubicBezTo>
                  <a:pt x="113" y="170"/>
                  <a:pt x="113" y="170"/>
                  <a:pt x="113" y="170"/>
                </a:cubicBezTo>
                <a:cubicBezTo>
                  <a:pt x="136" y="169"/>
                  <a:pt x="159" y="155"/>
                  <a:pt x="168" y="134"/>
                </a:cubicBezTo>
                <a:cubicBezTo>
                  <a:pt x="192" y="69"/>
                  <a:pt x="192" y="69"/>
                  <a:pt x="192" y="69"/>
                </a:cubicBezTo>
                <a:cubicBezTo>
                  <a:pt x="193" y="65"/>
                  <a:pt x="194" y="59"/>
                  <a:pt x="194" y="52"/>
                </a:cubicBezTo>
                <a:cubicBezTo>
                  <a:pt x="194" y="13"/>
                  <a:pt x="194" y="13"/>
                  <a:pt x="194" y="13"/>
                </a:cubicBezTo>
                <a:cubicBezTo>
                  <a:pt x="194" y="10"/>
                  <a:pt x="194" y="8"/>
                  <a:pt x="201" y="8"/>
                </a:cubicBezTo>
                <a:cubicBezTo>
                  <a:pt x="221" y="9"/>
                  <a:pt x="235" y="23"/>
                  <a:pt x="235" y="44"/>
                </a:cubicBezTo>
                <a:cubicBezTo>
                  <a:pt x="235" y="116"/>
                  <a:pt x="235" y="116"/>
                  <a:pt x="235" y="116"/>
                </a:cubicBezTo>
                <a:cubicBezTo>
                  <a:pt x="235" y="130"/>
                  <a:pt x="244" y="137"/>
                  <a:pt x="259" y="137"/>
                </a:cubicBezTo>
                <a:cubicBezTo>
                  <a:pt x="514" y="137"/>
                  <a:pt x="514" y="137"/>
                  <a:pt x="514" y="137"/>
                </a:cubicBezTo>
                <a:cubicBezTo>
                  <a:pt x="525" y="137"/>
                  <a:pt x="534" y="146"/>
                  <a:pt x="534" y="157"/>
                </a:cubicBezTo>
                <a:cubicBezTo>
                  <a:pt x="534" y="167"/>
                  <a:pt x="525" y="176"/>
                  <a:pt x="515" y="176"/>
                </a:cubicBezTo>
                <a:lnTo>
                  <a:pt x="399" y="180"/>
                </a:lnTo>
                <a:close/>
                <a:moveTo>
                  <a:pt x="514" y="207"/>
                </a:moveTo>
                <a:cubicBezTo>
                  <a:pt x="498" y="207"/>
                  <a:pt x="483" y="199"/>
                  <a:pt x="474" y="186"/>
                </a:cubicBezTo>
                <a:cubicBezTo>
                  <a:pt x="515" y="185"/>
                  <a:pt x="515" y="185"/>
                  <a:pt x="515" y="185"/>
                </a:cubicBezTo>
                <a:cubicBezTo>
                  <a:pt x="530" y="185"/>
                  <a:pt x="542" y="172"/>
                  <a:pt x="542" y="157"/>
                </a:cubicBezTo>
                <a:cubicBezTo>
                  <a:pt x="542" y="141"/>
                  <a:pt x="530" y="129"/>
                  <a:pt x="514" y="129"/>
                </a:cubicBezTo>
                <a:cubicBezTo>
                  <a:pt x="473" y="129"/>
                  <a:pt x="473" y="129"/>
                  <a:pt x="473" y="129"/>
                </a:cubicBezTo>
                <a:cubicBezTo>
                  <a:pt x="482" y="115"/>
                  <a:pt x="498" y="106"/>
                  <a:pt x="514" y="106"/>
                </a:cubicBezTo>
                <a:cubicBezTo>
                  <a:pt x="542" y="106"/>
                  <a:pt x="565" y="129"/>
                  <a:pt x="565" y="157"/>
                </a:cubicBezTo>
                <a:cubicBezTo>
                  <a:pt x="565" y="184"/>
                  <a:pt x="542" y="207"/>
                  <a:pt x="514" y="207"/>
                </a:cubicBez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17463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7"/>
          <p:cNvSpPr>
            <a:spLocks noGrp="1"/>
          </p:cNvSpPr>
          <p:nvPr>
            <p:ph idx="1"/>
          </p:nvPr>
        </p:nvSpPr>
        <p:spPr>
          <a:xfrm>
            <a:off x="502919" y="1225296"/>
            <a:ext cx="7861205" cy="3251454"/>
          </a:xfrm>
        </p:spPr>
        <p:txBody>
          <a:bodyPr>
            <a:normAutofit/>
          </a:bodyPr>
          <a:lstStyle/>
          <a:p>
            <a:pPr marL="0" indent="0">
              <a:buNone/>
            </a:pPr>
            <a:r>
              <a:rPr lang="en-US" dirty="0">
                <a:solidFill>
                  <a:schemeClr val="tx2"/>
                </a:solidFill>
              </a:rPr>
              <a:t>More companies are interested in adopting:</a:t>
            </a:r>
          </a:p>
          <a:p>
            <a:r>
              <a:rPr lang="en-US" dirty="0"/>
              <a:t>Cloud – Deployments are complementary to on-premises apps</a:t>
            </a:r>
          </a:p>
          <a:p>
            <a:r>
              <a:rPr lang="en-US" dirty="0"/>
              <a:t>Mobile – Running ERP apps on a variety of smart devices</a:t>
            </a:r>
          </a:p>
          <a:p>
            <a:r>
              <a:rPr lang="en-US" dirty="0"/>
              <a:t>Analytics – Broadening their organization’s use of BI and reporting</a:t>
            </a:r>
          </a:p>
          <a:p>
            <a:r>
              <a:rPr lang="en-US" dirty="0"/>
              <a:t>Collaboration – Taking on technologies as part of a push for </a:t>
            </a:r>
            <a:br>
              <a:rPr lang="en-US" dirty="0"/>
            </a:br>
            <a:r>
              <a:rPr lang="en-US" dirty="0"/>
              <a:t>app usability</a:t>
            </a:r>
          </a:p>
          <a:p>
            <a:r>
              <a:rPr lang="en-US" dirty="0"/>
              <a:t>Business processes – Embedding processes within ERP apps</a:t>
            </a:r>
          </a:p>
        </p:txBody>
      </p:sp>
      <p:sp>
        <p:nvSpPr>
          <p:cNvPr id="5" name="Title 4"/>
          <p:cNvSpPr>
            <a:spLocks noGrp="1"/>
          </p:cNvSpPr>
          <p:nvPr>
            <p:ph type="title"/>
          </p:nvPr>
        </p:nvSpPr>
        <p:spPr/>
        <p:txBody>
          <a:bodyPr/>
          <a:lstStyle/>
          <a:p>
            <a:r>
              <a:rPr lang="en-US" dirty="0"/>
              <a:t>Collaboration and Analytics are Central to ERP</a:t>
            </a:r>
          </a:p>
        </p:txBody>
      </p:sp>
      <p:sp>
        <p:nvSpPr>
          <p:cNvPr id="3" name="Slide Number Placeholder 2"/>
          <p:cNvSpPr>
            <a:spLocks noGrp="1"/>
          </p:cNvSpPr>
          <p:nvPr>
            <p:ph type="sldNum" sz="quarter" idx="4"/>
          </p:nvPr>
        </p:nvSpPr>
        <p:spPr/>
        <p:txBody>
          <a:bodyPr/>
          <a:lstStyle/>
          <a:p>
            <a:fld id="{ACFA1838-D446-4BAD-9C64-5AE915A130CE}" type="slidenum">
              <a:rPr lang="en-US" smtClean="0"/>
              <a:pPr/>
              <a:t>26</a:t>
            </a:fld>
            <a:endParaRPr lang="en-US" dirty="0"/>
          </a:p>
        </p:txBody>
      </p:sp>
      <p:grpSp>
        <p:nvGrpSpPr>
          <p:cNvPr id="30" name="Group 29"/>
          <p:cNvGrpSpPr/>
          <p:nvPr/>
        </p:nvGrpSpPr>
        <p:grpSpPr>
          <a:xfrm>
            <a:off x="2803554" y="4662040"/>
            <a:ext cx="3281694" cy="381000"/>
            <a:chOff x="2707857" y="4672673"/>
            <a:chExt cx="3281694" cy="381000"/>
          </a:xfrm>
        </p:grpSpPr>
        <p:sp>
          <p:nvSpPr>
            <p:cNvPr id="25" name="Rectangle 24"/>
            <p:cNvSpPr/>
            <p:nvPr/>
          </p:nvSpPr>
          <p:spPr>
            <a:xfrm>
              <a:off x="3619992" y="4733122"/>
              <a:ext cx="2369559" cy="246221"/>
            </a:xfrm>
            <a:prstGeom prst="rect">
              <a:avLst/>
            </a:prstGeom>
          </p:spPr>
          <p:txBody>
            <a:bodyPr wrap="none">
              <a:spAutoFit/>
            </a:bodyPr>
            <a:lstStyle/>
            <a:p>
              <a:pPr fontAlgn="auto">
                <a:spcBef>
                  <a:spcPts val="0"/>
                </a:spcBef>
                <a:spcAft>
                  <a:spcPts val="0"/>
                </a:spcAft>
              </a:pPr>
              <a:r>
                <a:rPr lang="en-US" sz="1000" dirty="0">
                  <a:solidFill>
                    <a:prstClr val="black"/>
                  </a:solidFill>
                  <a:latin typeface="Arial" panose="020B0604020202020204" pitchFamily="34" charset="0"/>
                </a:rPr>
                <a:t>Source: Five Prevailing Trends In ERP</a:t>
              </a:r>
            </a:p>
          </p:txBody>
        </p:sp>
        <p:pic>
          <p:nvPicPr>
            <p:cNvPr id="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707857" y="4672673"/>
              <a:ext cx="94403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3672053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Designed for the Way You Work Today</a:t>
            </a:r>
          </a:p>
        </p:txBody>
      </p:sp>
      <p:pic>
        <p:nvPicPr>
          <p:cNvPr id="11" name="Picture 10" descr="new SuiteSocial.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55765" y="1737452"/>
            <a:ext cx="3528554" cy="2150485"/>
          </a:xfrm>
          <a:prstGeom prst="rect">
            <a:avLst/>
          </a:prstGeom>
          <a:noFill/>
          <a:ln w="63500">
            <a:solidFill>
              <a:srgbClr val="FFFFFF"/>
            </a:solidFill>
            <a:miter lim="800000"/>
            <a:headEnd/>
            <a:tailEnd/>
          </a:ln>
          <a:effectLst>
            <a:outerShdw blurRad="88900" dist="38100" dir="2700000" algn="ctr" rotWithShape="0">
              <a:schemeClr val="tx1">
                <a:alpha val="30000"/>
              </a:schemeClr>
            </a:outerShdw>
          </a:effectLst>
        </p:spPr>
      </p:pic>
      <p:sp>
        <p:nvSpPr>
          <p:cNvPr id="18" name="TextBox 17"/>
          <p:cNvSpPr txBox="1"/>
          <p:nvPr/>
        </p:nvSpPr>
        <p:spPr>
          <a:xfrm>
            <a:off x="421146" y="1119671"/>
            <a:ext cx="941283" cy="400110"/>
          </a:xfrm>
          <a:prstGeom prst="rect">
            <a:avLst/>
          </a:prstGeom>
          <a:noFill/>
        </p:spPr>
        <p:txBody>
          <a:bodyPr wrap="none" rtlCol="0">
            <a:spAutoFit/>
          </a:bodyPr>
          <a:lstStyle/>
          <a:p>
            <a:r>
              <a:rPr lang="en-US" sz="2000" dirty="0">
                <a:solidFill>
                  <a:srgbClr val="0069AA"/>
                </a:solidFill>
                <a:latin typeface="Arial" panose="020B0604020202020204" pitchFamily="34" charset="0"/>
              </a:rPr>
              <a:t>Mobile</a:t>
            </a:r>
          </a:p>
        </p:txBody>
      </p:sp>
      <p:sp>
        <p:nvSpPr>
          <p:cNvPr id="19" name="TextBox 18"/>
          <p:cNvSpPr txBox="1"/>
          <p:nvPr/>
        </p:nvSpPr>
        <p:spPr>
          <a:xfrm>
            <a:off x="2432587" y="1119671"/>
            <a:ext cx="885179" cy="400110"/>
          </a:xfrm>
          <a:prstGeom prst="rect">
            <a:avLst/>
          </a:prstGeom>
          <a:noFill/>
        </p:spPr>
        <p:txBody>
          <a:bodyPr wrap="none" rtlCol="0">
            <a:spAutoFit/>
          </a:bodyPr>
          <a:lstStyle/>
          <a:p>
            <a:r>
              <a:rPr lang="en-US" sz="2000" dirty="0">
                <a:solidFill>
                  <a:srgbClr val="0069AA"/>
                </a:solidFill>
                <a:latin typeface="Arial" panose="020B0604020202020204" pitchFamily="34" charset="0"/>
              </a:rPr>
              <a:t>Social</a:t>
            </a: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2451" y="1556428"/>
            <a:ext cx="1459784" cy="3061897"/>
          </a:xfrm>
          <a:prstGeom prst="rect">
            <a:avLst/>
          </a:prstGeom>
        </p:spPr>
      </p:pic>
      <p:sp>
        <p:nvSpPr>
          <p:cNvPr id="72" name="Slide Number Placeholder 4"/>
          <p:cNvSpPr>
            <a:spLocks noGrp="1"/>
          </p:cNvSpPr>
          <p:nvPr>
            <p:ph type="sldNum" sz="quarter" idx="4"/>
          </p:nvPr>
        </p:nvSpPr>
        <p:spPr>
          <a:xfrm>
            <a:off x="502920" y="4709160"/>
            <a:ext cx="335280" cy="273844"/>
          </a:xfrm>
        </p:spPr>
        <p:txBody>
          <a:bodyPr/>
          <a:lstStyle/>
          <a:p>
            <a:fld id="{ACFA1838-D446-4BAD-9C64-5AE915A130CE}" type="slidenum">
              <a:rPr lang="en-US" smtClean="0"/>
              <a:pPr/>
              <a:t>27</a:t>
            </a:fld>
            <a:endParaRPr lang="en-US" dirty="0"/>
          </a:p>
        </p:txBody>
      </p:sp>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1793182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Easy to Use</a:t>
            </a:r>
          </a:p>
        </p:txBody>
      </p:sp>
      <p:sp>
        <p:nvSpPr>
          <p:cNvPr id="3" name="Slide Number Placeholder 2"/>
          <p:cNvSpPr>
            <a:spLocks noGrp="1"/>
          </p:cNvSpPr>
          <p:nvPr>
            <p:ph type="sldNum" sz="quarter" idx="4"/>
          </p:nvPr>
        </p:nvSpPr>
        <p:spPr>
          <a:xfrm>
            <a:off x="502920" y="4709160"/>
            <a:ext cx="266722" cy="217848"/>
          </a:xfrm>
        </p:spPr>
        <p:txBody>
          <a:bodyPr/>
          <a:lstStyle/>
          <a:p>
            <a:fld id="{ACFA1838-D446-4BAD-9C64-5AE915A130CE}" type="slidenum">
              <a:rPr lang="en-US" smtClean="0"/>
              <a:pPr/>
              <a:t>28</a:t>
            </a:fld>
            <a:endParaRPr lang="en-US" dirty="0"/>
          </a:p>
        </p:txBody>
      </p:sp>
      <p:pic>
        <p:nvPicPr>
          <p:cNvPr id="3074" name="Picture 2" descr="C:\Users\vparikh\Documents\Marketing\Images\New UI\1-dashboard[34].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7749" y="1088751"/>
            <a:ext cx="3971232" cy="3345947"/>
          </a:xfrm>
          <a:prstGeom prst="rect">
            <a:avLst/>
          </a:prstGeom>
          <a:noFill/>
          <a:ln w="63500">
            <a:solidFill>
              <a:srgbClr val="FFFFFF"/>
            </a:solidFill>
            <a:miter lim="800000"/>
            <a:headEnd/>
            <a:tailEnd/>
          </a:ln>
          <a:effectLst>
            <a:outerShdw blurRad="88900" dist="38100" dir="2700000" algn="ctr" rotWithShape="0">
              <a:schemeClr val="tx1">
                <a:alpha val="30000"/>
              </a:schemeClr>
            </a:outerShdw>
          </a:effectLst>
          <a:extLst>
            <a:ext uri="{909E8E84-426E-40DD-AFC4-6F175D3DCCD1}">
              <a14:hiddenFill xmlns:a14="http://schemas.microsoft.com/office/drawing/2010/main">
                <a:solidFill>
                  <a:srgbClr val="FFFFFF"/>
                </a:solidFill>
              </a14:hiddenFill>
            </a:ext>
          </a:extLst>
        </p:spPr>
      </p:pic>
      <p:pic>
        <p:nvPicPr>
          <p:cNvPr id="3075" name="Picture 3" descr="C:\Users\vparikh\Documents\Marketing\Images\New UI\2-list-page[27].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15852" y="1385498"/>
            <a:ext cx="4070430" cy="1981230"/>
          </a:xfrm>
          <a:prstGeom prst="rect">
            <a:avLst/>
          </a:prstGeom>
          <a:noFill/>
          <a:ln w="63500">
            <a:solidFill>
              <a:srgbClr val="FFFFFF"/>
            </a:solidFill>
            <a:miter lim="800000"/>
            <a:headEnd/>
            <a:tailEnd/>
          </a:ln>
          <a:effectLst>
            <a:outerShdw blurRad="88900" dist="38100" dir="2700000" algn="ctr" rotWithShape="0">
              <a:schemeClr val="tx1">
                <a:alpha val="30000"/>
              </a:schemeClr>
            </a:outerShdw>
          </a:effectLst>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anim calcmode="lin" valueType="num">
                                      <p:cBhvr>
                                        <p:cTn id="8" dur="500" fill="hold"/>
                                        <p:tgtEl>
                                          <p:spTgt spid="3075"/>
                                        </p:tgtEl>
                                        <p:attrNameLst>
                                          <p:attrName>ppt_x</p:attrName>
                                        </p:attrNameLst>
                                      </p:cBhvr>
                                      <p:tavLst>
                                        <p:tav tm="0">
                                          <p:val>
                                            <p:strVal val="#ppt_x"/>
                                          </p:val>
                                        </p:tav>
                                        <p:tav tm="100000">
                                          <p:val>
                                            <p:strVal val="#ppt_x"/>
                                          </p:val>
                                        </p:tav>
                                      </p:tavLst>
                                    </p:anim>
                                    <p:anim calcmode="lin" valueType="num">
                                      <p:cBhvr>
                                        <p:cTn id="9" dur="5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a:off x="8298756" y="950976"/>
            <a:ext cx="331965"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dirty="0"/>
              <a:t>Business Intelligence for All – Finance Role Example</a:t>
            </a:r>
          </a:p>
        </p:txBody>
      </p:sp>
      <p:pic>
        <p:nvPicPr>
          <p:cNvPr id="72" name="Picture 71"/>
          <p:cNvPicPr>
            <a:picLocks noChangeAspect="1"/>
          </p:cNvPicPr>
          <p:nvPr/>
        </p:nvPicPr>
        <p:blipFill rotWithShape="1">
          <a:blip r:embed="rId3"/>
          <a:srcRect b="18507"/>
          <a:stretch/>
        </p:blipFill>
        <p:spPr>
          <a:xfrm>
            <a:off x="2088300" y="1127404"/>
            <a:ext cx="4724833" cy="3354947"/>
          </a:xfrm>
          <a:prstGeom prst="rect">
            <a:avLst/>
          </a:prstGeom>
          <a:noFill/>
          <a:ln w="63500">
            <a:solidFill>
              <a:srgbClr val="FFFFFF"/>
            </a:solidFill>
            <a:miter lim="800000"/>
            <a:headEnd/>
            <a:tailEnd/>
          </a:ln>
          <a:effectLst>
            <a:outerShdw blurRad="88900" dist="38100" dir="2700000" algn="ctr" rotWithShape="0">
              <a:schemeClr val="tx1">
                <a:alpha val="30000"/>
              </a:schemeClr>
            </a:outerShdw>
          </a:effectLst>
        </p:spPr>
      </p:pic>
      <p:sp>
        <p:nvSpPr>
          <p:cNvPr id="38" name="Slide Number Placeholder 2"/>
          <p:cNvSpPr>
            <a:spLocks noGrp="1"/>
          </p:cNvSpPr>
          <p:nvPr>
            <p:ph type="sldNum" sz="quarter" idx="4"/>
          </p:nvPr>
        </p:nvSpPr>
        <p:spPr>
          <a:xfrm>
            <a:off x="502920" y="4709160"/>
            <a:ext cx="335280" cy="273844"/>
          </a:xfrm>
        </p:spPr>
        <p:txBody>
          <a:bodyPr/>
          <a:lstStyle/>
          <a:p>
            <a:fld id="{ACFA1838-D446-4BAD-9C64-5AE915A130CE}" type="slidenum">
              <a:rPr lang="en-US" smtClean="0"/>
              <a:pPr/>
              <a:t>29</a:t>
            </a:fld>
            <a:endParaRPr lang="en-US" dirty="0"/>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1117667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NetSuite Inc.</a:t>
            </a:r>
          </a:p>
        </p:txBody>
      </p:sp>
      <p:sp>
        <p:nvSpPr>
          <p:cNvPr id="7" name="Freeform 6"/>
          <p:cNvSpPr>
            <a:spLocks noEditPoints="1"/>
          </p:cNvSpPr>
          <p:nvPr/>
        </p:nvSpPr>
        <p:spPr bwMode="auto">
          <a:xfrm>
            <a:off x="4539524" y="-272955"/>
            <a:ext cx="4282256" cy="4449171"/>
          </a:xfrm>
          <a:custGeom>
            <a:avLst/>
            <a:gdLst>
              <a:gd name="T0" fmla="*/ 506 w 627"/>
              <a:gd name="T1" fmla="*/ 493 h 652"/>
              <a:gd name="T2" fmla="*/ 610 w 627"/>
              <a:gd name="T3" fmla="*/ 389 h 652"/>
              <a:gd name="T4" fmla="*/ 506 w 627"/>
              <a:gd name="T5" fmla="*/ 285 h 652"/>
              <a:gd name="T6" fmla="*/ 486 w 627"/>
              <a:gd name="T7" fmla="*/ 279 h 652"/>
              <a:gd name="T8" fmla="*/ 357 w 627"/>
              <a:gd name="T9" fmla="*/ 165 h 652"/>
              <a:gd name="T10" fmla="*/ 237 w 627"/>
              <a:gd name="T11" fmla="*/ 246 h 652"/>
              <a:gd name="T12" fmla="*/ 211 w 627"/>
              <a:gd name="T13" fmla="*/ 249 h 652"/>
              <a:gd name="T14" fmla="*/ 132 w 627"/>
              <a:gd name="T15" fmla="*/ 328 h 652"/>
              <a:gd name="T16" fmla="*/ 69 w 627"/>
              <a:gd name="T17" fmla="*/ 415 h 652"/>
              <a:gd name="T18" fmla="*/ 148 w 627"/>
              <a:gd name="T19" fmla="*/ 493 h 652"/>
              <a:gd name="T20" fmla="*/ 506 w 627"/>
              <a:gd name="T21" fmla="*/ 493 h 652"/>
              <a:gd name="T22" fmla="*/ 46 w 627"/>
              <a:gd name="T23" fmla="*/ 145 h 652"/>
              <a:gd name="T24" fmla="*/ 17 w 627"/>
              <a:gd name="T25" fmla="*/ 174 h 652"/>
              <a:gd name="T26" fmla="*/ 46 w 627"/>
              <a:gd name="T27" fmla="*/ 203 h 652"/>
              <a:gd name="T28" fmla="*/ 75 w 627"/>
              <a:gd name="T29" fmla="*/ 174 h 652"/>
              <a:gd name="T30" fmla="*/ 46 w 627"/>
              <a:gd name="T31" fmla="*/ 145 h 652"/>
              <a:gd name="T32" fmla="*/ 486 w 627"/>
              <a:gd name="T33" fmla="*/ 17 h 652"/>
              <a:gd name="T34" fmla="*/ 457 w 627"/>
              <a:gd name="T35" fmla="*/ 46 h 652"/>
              <a:gd name="T36" fmla="*/ 486 w 627"/>
              <a:gd name="T37" fmla="*/ 75 h 652"/>
              <a:gd name="T38" fmla="*/ 515 w 627"/>
              <a:gd name="T39" fmla="*/ 46 h 652"/>
              <a:gd name="T40" fmla="*/ 486 w 627"/>
              <a:gd name="T41" fmla="*/ 17 h 652"/>
              <a:gd name="T42" fmla="*/ 458 w 627"/>
              <a:gd name="T43" fmla="*/ 577 h 652"/>
              <a:gd name="T44" fmla="*/ 429 w 627"/>
              <a:gd name="T45" fmla="*/ 606 h 652"/>
              <a:gd name="T46" fmla="*/ 458 w 627"/>
              <a:gd name="T47" fmla="*/ 635 h 652"/>
              <a:gd name="T48" fmla="*/ 487 w 627"/>
              <a:gd name="T49" fmla="*/ 606 h 652"/>
              <a:gd name="T50" fmla="*/ 458 w 627"/>
              <a:gd name="T51" fmla="*/ 577 h 652"/>
              <a:gd name="T52" fmla="*/ 417 w 627"/>
              <a:gd name="T53" fmla="*/ 510 h 652"/>
              <a:gd name="T54" fmla="*/ 445 w 627"/>
              <a:gd name="T55" fmla="*/ 562 h 652"/>
              <a:gd name="T56" fmla="*/ 458 w 627"/>
              <a:gd name="T57" fmla="*/ 560 h 652"/>
              <a:gd name="T58" fmla="*/ 504 w 627"/>
              <a:gd name="T59" fmla="*/ 606 h 652"/>
              <a:gd name="T60" fmla="*/ 458 w 627"/>
              <a:gd name="T61" fmla="*/ 652 h 652"/>
              <a:gd name="T62" fmla="*/ 412 w 627"/>
              <a:gd name="T63" fmla="*/ 606 h 652"/>
              <a:gd name="T64" fmla="*/ 430 w 627"/>
              <a:gd name="T65" fmla="*/ 570 h 652"/>
              <a:gd name="T66" fmla="*/ 398 w 627"/>
              <a:gd name="T67" fmla="*/ 510 h 652"/>
              <a:gd name="T68" fmla="*/ 148 w 627"/>
              <a:gd name="T69" fmla="*/ 510 h 652"/>
              <a:gd name="T70" fmla="*/ 52 w 627"/>
              <a:gd name="T71" fmla="*/ 415 h 652"/>
              <a:gd name="T72" fmla="*/ 115 w 627"/>
              <a:gd name="T73" fmla="*/ 325 h 652"/>
              <a:gd name="T74" fmla="*/ 133 w 627"/>
              <a:gd name="T75" fmla="*/ 272 h 652"/>
              <a:gd name="T76" fmla="*/ 72 w 627"/>
              <a:gd name="T77" fmla="*/ 212 h 652"/>
              <a:gd name="T78" fmla="*/ 46 w 627"/>
              <a:gd name="T79" fmla="*/ 220 h 652"/>
              <a:gd name="T80" fmla="*/ 0 w 627"/>
              <a:gd name="T81" fmla="*/ 174 h 652"/>
              <a:gd name="T82" fmla="*/ 46 w 627"/>
              <a:gd name="T83" fmla="*/ 128 h 652"/>
              <a:gd name="T84" fmla="*/ 92 w 627"/>
              <a:gd name="T85" fmla="*/ 174 h 652"/>
              <a:gd name="T86" fmla="*/ 84 w 627"/>
              <a:gd name="T87" fmla="*/ 200 h 652"/>
              <a:gd name="T88" fmla="*/ 144 w 627"/>
              <a:gd name="T89" fmla="*/ 259 h 652"/>
              <a:gd name="T90" fmla="*/ 211 w 627"/>
              <a:gd name="T91" fmla="*/ 232 h 652"/>
              <a:gd name="T92" fmla="*/ 224 w 627"/>
              <a:gd name="T93" fmla="*/ 233 h 652"/>
              <a:gd name="T94" fmla="*/ 357 w 627"/>
              <a:gd name="T95" fmla="*/ 148 h 652"/>
              <a:gd name="T96" fmla="*/ 428 w 627"/>
              <a:gd name="T97" fmla="*/ 166 h 652"/>
              <a:gd name="T98" fmla="*/ 461 w 627"/>
              <a:gd name="T99" fmla="*/ 84 h 652"/>
              <a:gd name="T100" fmla="*/ 440 w 627"/>
              <a:gd name="T101" fmla="*/ 46 h 652"/>
              <a:gd name="T102" fmla="*/ 486 w 627"/>
              <a:gd name="T103" fmla="*/ 0 h 652"/>
              <a:gd name="T104" fmla="*/ 532 w 627"/>
              <a:gd name="T105" fmla="*/ 46 h 652"/>
              <a:gd name="T106" fmla="*/ 486 w 627"/>
              <a:gd name="T107" fmla="*/ 92 h 652"/>
              <a:gd name="T108" fmla="*/ 477 w 627"/>
              <a:gd name="T109" fmla="*/ 91 h 652"/>
              <a:gd name="T110" fmla="*/ 443 w 627"/>
              <a:gd name="T111" fmla="*/ 175 h 652"/>
              <a:gd name="T112" fmla="*/ 502 w 627"/>
              <a:gd name="T113" fmla="*/ 269 h 652"/>
              <a:gd name="T114" fmla="*/ 506 w 627"/>
              <a:gd name="T115" fmla="*/ 268 h 652"/>
              <a:gd name="T116" fmla="*/ 627 w 627"/>
              <a:gd name="T117" fmla="*/ 389 h 652"/>
              <a:gd name="T118" fmla="*/ 506 w 627"/>
              <a:gd name="T119" fmla="*/ 510 h 652"/>
              <a:gd name="T120" fmla="*/ 417 w 627"/>
              <a:gd name="T121" fmla="*/ 51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7" h="652">
                <a:moveTo>
                  <a:pt x="506" y="493"/>
                </a:moveTo>
                <a:cubicBezTo>
                  <a:pt x="564" y="493"/>
                  <a:pt x="610" y="447"/>
                  <a:pt x="610" y="389"/>
                </a:cubicBezTo>
                <a:cubicBezTo>
                  <a:pt x="610" y="332"/>
                  <a:pt x="564" y="285"/>
                  <a:pt x="506" y="285"/>
                </a:cubicBezTo>
                <a:cubicBezTo>
                  <a:pt x="500" y="285"/>
                  <a:pt x="487" y="288"/>
                  <a:pt x="486" y="279"/>
                </a:cubicBezTo>
                <a:cubicBezTo>
                  <a:pt x="478" y="214"/>
                  <a:pt x="423" y="165"/>
                  <a:pt x="357" y="165"/>
                </a:cubicBezTo>
                <a:cubicBezTo>
                  <a:pt x="303" y="165"/>
                  <a:pt x="256" y="198"/>
                  <a:pt x="237" y="246"/>
                </a:cubicBezTo>
                <a:cubicBezTo>
                  <a:pt x="233" y="255"/>
                  <a:pt x="217" y="249"/>
                  <a:pt x="211" y="249"/>
                </a:cubicBezTo>
                <a:cubicBezTo>
                  <a:pt x="167" y="249"/>
                  <a:pt x="132" y="285"/>
                  <a:pt x="132" y="328"/>
                </a:cubicBezTo>
                <a:cubicBezTo>
                  <a:pt x="133" y="353"/>
                  <a:pt x="69" y="345"/>
                  <a:pt x="69" y="415"/>
                </a:cubicBezTo>
                <a:cubicBezTo>
                  <a:pt x="69" y="458"/>
                  <a:pt x="104" y="493"/>
                  <a:pt x="148" y="493"/>
                </a:cubicBezTo>
                <a:lnTo>
                  <a:pt x="506" y="493"/>
                </a:lnTo>
                <a:close/>
                <a:moveTo>
                  <a:pt x="46" y="145"/>
                </a:moveTo>
                <a:cubicBezTo>
                  <a:pt x="30" y="145"/>
                  <a:pt x="17" y="158"/>
                  <a:pt x="17" y="174"/>
                </a:cubicBezTo>
                <a:cubicBezTo>
                  <a:pt x="17" y="190"/>
                  <a:pt x="30" y="203"/>
                  <a:pt x="46" y="203"/>
                </a:cubicBezTo>
                <a:cubicBezTo>
                  <a:pt x="62" y="203"/>
                  <a:pt x="75" y="190"/>
                  <a:pt x="75" y="174"/>
                </a:cubicBezTo>
                <a:cubicBezTo>
                  <a:pt x="75" y="158"/>
                  <a:pt x="62" y="145"/>
                  <a:pt x="46" y="145"/>
                </a:cubicBezTo>
                <a:close/>
                <a:moveTo>
                  <a:pt x="486" y="17"/>
                </a:moveTo>
                <a:cubicBezTo>
                  <a:pt x="470" y="17"/>
                  <a:pt x="457" y="30"/>
                  <a:pt x="457" y="46"/>
                </a:cubicBezTo>
                <a:cubicBezTo>
                  <a:pt x="457" y="62"/>
                  <a:pt x="470" y="75"/>
                  <a:pt x="486" y="75"/>
                </a:cubicBezTo>
                <a:cubicBezTo>
                  <a:pt x="502" y="75"/>
                  <a:pt x="515" y="62"/>
                  <a:pt x="515" y="46"/>
                </a:cubicBezTo>
                <a:cubicBezTo>
                  <a:pt x="515" y="30"/>
                  <a:pt x="502" y="17"/>
                  <a:pt x="486" y="17"/>
                </a:cubicBezTo>
                <a:close/>
                <a:moveTo>
                  <a:pt x="458" y="577"/>
                </a:moveTo>
                <a:cubicBezTo>
                  <a:pt x="442" y="577"/>
                  <a:pt x="429" y="590"/>
                  <a:pt x="429" y="606"/>
                </a:cubicBezTo>
                <a:cubicBezTo>
                  <a:pt x="429" y="622"/>
                  <a:pt x="442" y="635"/>
                  <a:pt x="458" y="635"/>
                </a:cubicBezTo>
                <a:cubicBezTo>
                  <a:pt x="474" y="635"/>
                  <a:pt x="487" y="622"/>
                  <a:pt x="487" y="606"/>
                </a:cubicBezTo>
                <a:cubicBezTo>
                  <a:pt x="487" y="590"/>
                  <a:pt x="474" y="577"/>
                  <a:pt x="458" y="577"/>
                </a:cubicBezTo>
                <a:close/>
                <a:moveTo>
                  <a:pt x="417" y="510"/>
                </a:moveTo>
                <a:cubicBezTo>
                  <a:pt x="445" y="562"/>
                  <a:pt x="445" y="562"/>
                  <a:pt x="445" y="562"/>
                </a:cubicBezTo>
                <a:cubicBezTo>
                  <a:pt x="449" y="560"/>
                  <a:pt x="454" y="560"/>
                  <a:pt x="458" y="560"/>
                </a:cubicBezTo>
                <a:cubicBezTo>
                  <a:pt x="484" y="560"/>
                  <a:pt x="504" y="580"/>
                  <a:pt x="504" y="606"/>
                </a:cubicBezTo>
                <a:cubicBezTo>
                  <a:pt x="504" y="631"/>
                  <a:pt x="484" y="652"/>
                  <a:pt x="458" y="652"/>
                </a:cubicBezTo>
                <a:cubicBezTo>
                  <a:pt x="433" y="652"/>
                  <a:pt x="412" y="631"/>
                  <a:pt x="412" y="606"/>
                </a:cubicBezTo>
                <a:cubicBezTo>
                  <a:pt x="412" y="591"/>
                  <a:pt x="419" y="578"/>
                  <a:pt x="430" y="570"/>
                </a:cubicBezTo>
                <a:cubicBezTo>
                  <a:pt x="398" y="510"/>
                  <a:pt x="398" y="510"/>
                  <a:pt x="398" y="510"/>
                </a:cubicBezTo>
                <a:cubicBezTo>
                  <a:pt x="148" y="510"/>
                  <a:pt x="148" y="510"/>
                  <a:pt x="148" y="510"/>
                </a:cubicBezTo>
                <a:cubicBezTo>
                  <a:pt x="95" y="510"/>
                  <a:pt x="52" y="468"/>
                  <a:pt x="52" y="415"/>
                </a:cubicBezTo>
                <a:cubicBezTo>
                  <a:pt x="52" y="373"/>
                  <a:pt x="78" y="338"/>
                  <a:pt x="115" y="325"/>
                </a:cubicBezTo>
                <a:cubicBezTo>
                  <a:pt x="116" y="305"/>
                  <a:pt x="122" y="287"/>
                  <a:pt x="133" y="272"/>
                </a:cubicBezTo>
                <a:cubicBezTo>
                  <a:pt x="72" y="212"/>
                  <a:pt x="72" y="212"/>
                  <a:pt x="72" y="212"/>
                </a:cubicBezTo>
                <a:cubicBezTo>
                  <a:pt x="65" y="217"/>
                  <a:pt x="56" y="220"/>
                  <a:pt x="46" y="220"/>
                </a:cubicBezTo>
                <a:cubicBezTo>
                  <a:pt x="21" y="220"/>
                  <a:pt x="0" y="199"/>
                  <a:pt x="0" y="174"/>
                </a:cubicBezTo>
                <a:cubicBezTo>
                  <a:pt x="0" y="148"/>
                  <a:pt x="21" y="128"/>
                  <a:pt x="46" y="128"/>
                </a:cubicBezTo>
                <a:cubicBezTo>
                  <a:pt x="72" y="128"/>
                  <a:pt x="92" y="148"/>
                  <a:pt x="92" y="174"/>
                </a:cubicBezTo>
                <a:cubicBezTo>
                  <a:pt x="92" y="183"/>
                  <a:pt x="89" y="192"/>
                  <a:pt x="84" y="200"/>
                </a:cubicBezTo>
                <a:cubicBezTo>
                  <a:pt x="144" y="259"/>
                  <a:pt x="144" y="259"/>
                  <a:pt x="144" y="259"/>
                </a:cubicBezTo>
                <a:cubicBezTo>
                  <a:pt x="161" y="243"/>
                  <a:pt x="185" y="232"/>
                  <a:pt x="211" y="232"/>
                </a:cubicBezTo>
                <a:cubicBezTo>
                  <a:pt x="215" y="232"/>
                  <a:pt x="219" y="233"/>
                  <a:pt x="224" y="233"/>
                </a:cubicBezTo>
                <a:cubicBezTo>
                  <a:pt x="247" y="183"/>
                  <a:pt x="298" y="148"/>
                  <a:pt x="357" y="148"/>
                </a:cubicBezTo>
                <a:cubicBezTo>
                  <a:pt x="383" y="148"/>
                  <a:pt x="407" y="154"/>
                  <a:pt x="428" y="166"/>
                </a:cubicBezTo>
                <a:cubicBezTo>
                  <a:pt x="461" y="84"/>
                  <a:pt x="461" y="84"/>
                  <a:pt x="461" y="84"/>
                </a:cubicBezTo>
                <a:cubicBezTo>
                  <a:pt x="449" y="76"/>
                  <a:pt x="440" y="62"/>
                  <a:pt x="440" y="46"/>
                </a:cubicBezTo>
                <a:cubicBezTo>
                  <a:pt x="440" y="20"/>
                  <a:pt x="461" y="0"/>
                  <a:pt x="486" y="0"/>
                </a:cubicBezTo>
                <a:cubicBezTo>
                  <a:pt x="512" y="0"/>
                  <a:pt x="532" y="20"/>
                  <a:pt x="532" y="46"/>
                </a:cubicBezTo>
                <a:cubicBezTo>
                  <a:pt x="532" y="71"/>
                  <a:pt x="512" y="92"/>
                  <a:pt x="486" y="92"/>
                </a:cubicBezTo>
                <a:cubicBezTo>
                  <a:pt x="483" y="92"/>
                  <a:pt x="480" y="91"/>
                  <a:pt x="477" y="91"/>
                </a:cubicBezTo>
                <a:cubicBezTo>
                  <a:pt x="443" y="175"/>
                  <a:pt x="443" y="175"/>
                  <a:pt x="443" y="175"/>
                </a:cubicBezTo>
                <a:cubicBezTo>
                  <a:pt x="473" y="197"/>
                  <a:pt x="495" y="230"/>
                  <a:pt x="502" y="269"/>
                </a:cubicBezTo>
                <a:cubicBezTo>
                  <a:pt x="506" y="268"/>
                  <a:pt x="506" y="268"/>
                  <a:pt x="506" y="268"/>
                </a:cubicBezTo>
                <a:cubicBezTo>
                  <a:pt x="573" y="268"/>
                  <a:pt x="627" y="323"/>
                  <a:pt x="627" y="389"/>
                </a:cubicBezTo>
                <a:cubicBezTo>
                  <a:pt x="627" y="456"/>
                  <a:pt x="573" y="510"/>
                  <a:pt x="506" y="510"/>
                </a:cubicBezTo>
                <a:lnTo>
                  <a:pt x="417" y="510"/>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407454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914400" y="1847088"/>
            <a:ext cx="5661484" cy="381000"/>
          </a:xfrm>
        </p:spPr>
        <p:txBody>
          <a:bodyPr/>
          <a:lstStyle/>
          <a:p>
            <a:r>
              <a:rPr lang="en-US" sz="3600" dirty="0"/>
              <a:t>It Just Works</a:t>
            </a:r>
          </a:p>
        </p:txBody>
      </p:sp>
      <p:sp>
        <p:nvSpPr>
          <p:cNvPr id="16" name="Line 5"/>
          <p:cNvSpPr>
            <a:spLocks noChangeShapeType="1"/>
          </p:cNvSpPr>
          <p:nvPr/>
        </p:nvSpPr>
        <p:spPr bwMode="auto">
          <a:xfrm>
            <a:off x="3473831" y="2047810"/>
            <a:ext cx="0" cy="0"/>
          </a:xfrm>
          <a:prstGeom prst="line">
            <a:avLst/>
          </a:prstGeom>
          <a:noFill/>
          <a:ln w="8096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p:nvSpPr>
        <p:spPr bwMode="auto">
          <a:xfrm rot="165932">
            <a:off x="4410230" y="408650"/>
            <a:ext cx="4585447" cy="4309479"/>
          </a:xfrm>
          <a:custGeom>
            <a:avLst/>
            <a:gdLst>
              <a:gd name="T0" fmla="*/ 238 w 383"/>
              <a:gd name="T1" fmla="*/ 221 h 372"/>
              <a:gd name="T2" fmla="*/ 236 w 383"/>
              <a:gd name="T3" fmla="*/ 220 h 372"/>
              <a:gd name="T4" fmla="*/ 232 w 383"/>
              <a:gd name="T5" fmla="*/ 225 h 372"/>
              <a:gd name="T6" fmla="*/ 233 w 383"/>
              <a:gd name="T7" fmla="*/ 228 h 372"/>
              <a:gd name="T8" fmla="*/ 366 w 383"/>
              <a:gd name="T9" fmla="*/ 361 h 372"/>
              <a:gd name="T10" fmla="*/ 372 w 383"/>
              <a:gd name="T11" fmla="*/ 355 h 372"/>
              <a:gd name="T12" fmla="*/ 238 w 383"/>
              <a:gd name="T13" fmla="*/ 221 h 372"/>
              <a:gd name="T14" fmla="*/ 237 w 383"/>
              <a:gd name="T15" fmla="*/ 50 h 372"/>
              <a:gd name="T16" fmla="*/ 270 w 383"/>
              <a:gd name="T17" fmla="*/ 5 h 372"/>
              <a:gd name="T18" fmla="*/ 277 w 383"/>
              <a:gd name="T19" fmla="*/ 10 h 372"/>
              <a:gd name="T20" fmla="*/ 243 w 383"/>
              <a:gd name="T21" fmla="*/ 57 h 372"/>
              <a:gd name="T22" fmla="*/ 267 w 383"/>
              <a:gd name="T23" fmla="*/ 135 h 372"/>
              <a:gd name="T24" fmla="*/ 242 w 383"/>
              <a:gd name="T25" fmla="*/ 213 h 372"/>
              <a:gd name="T26" fmla="*/ 254 w 383"/>
              <a:gd name="T27" fmla="*/ 225 h 372"/>
              <a:gd name="T28" fmla="*/ 257 w 383"/>
              <a:gd name="T29" fmla="*/ 222 h 372"/>
              <a:gd name="T30" fmla="*/ 263 w 383"/>
              <a:gd name="T31" fmla="*/ 228 h 372"/>
              <a:gd name="T32" fmla="*/ 260 w 383"/>
              <a:gd name="T33" fmla="*/ 231 h 372"/>
              <a:gd name="T34" fmla="*/ 378 w 383"/>
              <a:gd name="T35" fmla="*/ 348 h 372"/>
              <a:gd name="T36" fmla="*/ 379 w 383"/>
              <a:gd name="T37" fmla="*/ 350 h 372"/>
              <a:gd name="T38" fmla="*/ 380 w 383"/>
              <a:gd name="T39" fmla="*/ 351 h 372"/>
              <a:gd name="T40" fmla="*/ 378 w 383"/>
              <a:gd name="T41" fmla="*/ 367 h 372"/>
              <a:gd name="T42" fmla="*/ 362 w 383"/>
              <a:gd name="T43" fmla="*/ 368 h 372"/>
              <a:gd name="T44" fmla="*/ 361 w 383"/>
              <a:gd name="T45" fmla="*/ 368 h 372"/>
              <a:gd name="T46" fmla="*/ 242 w 383"/>
              <a:gd name="T47" fmla="*/ 249 h 372"/>
              <a:gd name="T48" fmla="*/ 239 w 383"/>
              <a:gd name="T49" fmla="*/ 252 h 372"/>
              <a:gd name="T50" fmla="*/ 233 w 383"/>
              <a:gd name="T51" fmla="*/ 246 h 372"/>
              <a:gd name="T52" fmla="*/ 236 w 383"/>
              <a:gd name="T53" fmla="*/ 243 h 372"/>
              <a:gd name="T54" fmla="*/ 225 w 383"/>
              <a:gd name="T55" fmla="*/ 232 h 372"/>
              <a:gd name="T56" fmla="*/ 134 w 383"/>
              <a:gd name="T57" fmla="*/ 268 h 372"/>
              <a:gd name="T58" fmla="*/ 0 w 383"/>
              <a:gd name="T59" fmla="*/ 135 h 372"/>
              <a:gd name="T60" fmla="*/ 134 w 383"/>
              <a:gd name="T61" fmla="*/ 1 h 372"/>
              <a:gd name="T62" fmla="*/ 237 w 383"/>
              <a:gd name="T63" fmla="*/ 50 h 372"/>
              <a:gd name="T64" fmla="*/ 74 w 383"/>
              <a:gd name="T65" fmla="*/ 118 h 372"/>
              <a:gd name="T66" fmla="*/ 141 w 383"/>
              <a:gd name="T67" fmla="*/ 183 h 372"/>
              <a:gd name="T68" fmla="*/ 232 w 383"/>
              <a:gd name="T69" fmla="*/ 57 h 372"/>
              <a:gd name="T70" fmla="*/ 134 w 383"/>
              <a:gd name="T71" fmla="*/ 10 h 372"/>
              <a:gd name="T72" fmla="*/ 9 w 383"/>
              <a:gd name="T73" fmla="*/ 135 h 372"/>
              <a:gd name="T74" fmla="*/ 134 w 383"/>
              <a:gd name="T75" fmla="*/ 260 h 372"/>
              <a:gd name="T76" fmla="*/ 259 w 383"/>
              <a:gd name="T77" fmla="*/ 135 h 372"/>
              <a:gd name="T78" fmla="*/ 237 w 383"/>
              <a:gd name="T79" fmla="*/ 65 h 372"/>
              <a:gd name="T80" fmla="*/ 142 w 383"/>
              <a:gd name="T81" fmla="*/ 196 h 372"/>
              <a:gd name="T82" fmla="*/ 69 w 383"/>
              <a:gd name="T83" fmla="*/ 124 h 372"/>
              <a:gd name="T84" fmla="*/ 74 w 383"/>
              <a:gd name="T85" fmla="*/ 118 h 372"/>
              <a:gd name="T86" fmla="*/ 32 w 383"/>
              <a:gd name="T87" fmla="*/ 100 h 372"/>
              <a:gd name="T88" fmla="*/ 103 w 383"/>
              <a:gd name="T89" fmla="*/ 32 h 372"/>
              <a:gd name="T90" fmla="*/ 105 w 383"/>
              <a:gd name="T91" fmla="*/ 40 h 372"/>
              <a:gd name="T92" fmla="*/ 40 w 383"/>
              <a:gd name="T93" fmla="*/ 102 h 372"/>
              <a:gd name="T94" fmla="*/ 32 w 383"/>
              <a:gd name="T95" fmla="*/ 10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3" h="372">
                <a:moveTo>
                  <a:pt x="238" y="221"/>
                </a:moveTo>
                <a:cubicBezTo>
                  <a:pt x="237" y="221"/>
                  <a:pt x="237" y="220"/>
                  <a:pt x="236" y="220"/>
                </a:cubicBezTo>
                <a:cubicBezTo>
                  <a:pt x="234" y="220"/>
                  <a:pt x="232" y="222"/>
                  <a:pt x="232" y="225"/>
                </a:cubicBezTo>
                <a:cubicBezTo>
                  <a:pt x="232" y="226"/>
                  <a:pt x="232" y="227"/>
                  <a:pt x="233" y="228"/>
                </a:cubicBezTo>
                <a:cubicBezTo>
                  <a:pt x="366" y="361"/>
                  <a:pt x="366" y="361"/>
                  <a:pt x="366" y="361"/>
                </a:cubicBezTo>
                <a:cubicBezTo>
                  <a:pt x="370" y="365"/>
                  <a:pt x="375" y="359"/>
                  <a:pt x="372" y="355"/>
                </a:cubicBezTo>
                <a:lnTo>
                  <a:pt x="238" y="221"/>
                </a:lnTo>
                <a:close/>
                <a:moveTo>
                  <a:pt x="237" y="50"/>
                </a:moveTo>
                <a:cubicBezTo>
                  <a:pt x="270" y="5"/>
                  <a:pt x="270" y="5"/>
                  <a:pt x="270" y="5"/>
                </a:cubicBezTo>
                <a:cubicBezTo>
                  <a:pt x="274" y="0"/>
                  <a:pt x="280" y="5"/>
                  <a:pt x="277" y="10"/>
                </a:cubicBezTo>
                <a:cubicBezTo>
                  <a:pt x="243" y="57"/>
                  <a:pt x="243" y="57"/>
                  <a:pt x="243" y="57"/>
                </a:cubicBezTo>
                <a:cubicBezTo>
                  <a:pt x="258" y="79"/>
                  <a:pt x="267" y="106"/>
                  <a:pt x="267" y="135"/>
                </a:cubicBezTo>
                <a:cubicBezTo>
                  <a:pt x="267" y="164"/>
                  <a:pt x="258" y="191"/>
                  <a:pt x="242" y="213"/>
                </a:cubicBezTo>
                <a:cubicBezTo>
                  <a:pt x="254" y="225"/>
                  <a:pt x="254" y="225"/>
                  <a:pt x="254" y="225"/>
                </a:cubicBezTo>
                <a:cubicBezTo>
                  <a:pt x="257" y="222"/>
                  <a:pt x="257" y="222"/>
                  <a:pt x="257" y="222"/>
                </a:cubicBezTo>
                <a:cubicBezTo>
                  <a:pt x="261" y="218"/>
                  <a:pt x="268" y="224"/>
                  <a:pt x="263" y="228"/>
                </a:cubicBezTo>
                <a:cubicBezTo>
                  <a:pt x="260" y="231"/>
                  <a:pt x="260" y="231"/>
                  <a:pt x="260" y="231"/>
                </a:cubicBezTo>
                <a:cubicBezTo>
                  <a:pt x="378" y="348"/>
                  <a:pt x="378" y="348"/>
                  <a:pt x="378" y="348"/>
                </a:cubicBezTo>
                <a:cubicBezTo>
                  <a:pt x="379" y="350"/>
                  <a:pt x="379" y="350"/>
                  <a:pt x="379" y="350"/>
                </a:cubicBezTo>
                <a:cubicBezTo>
                  <a:pt x="379" y="350"/>
                  <a:pt x="379" y="350"/>
                  <a:pt x="380" y="351"/>
                </a:cubicBezTo>
                <a:cubicBezTo>
                  <a:pt x="383" y="356"/>
                  <a:pt x="382" y="362"/>
                  <a:pt x="378" y="367"/>
                </a:cubicBezTo>
                <a:cubicBezTo>
                  <a:pt x="374" y="371"/>
                  <a:pt x="367" y="372"/>
                  <a:pt x="362" y="368"/>
                </a:cubicBezTo>
                <a:cubicBezTo>
                  <a:pt x="361" y="368"/>
                  <a:pt x="361" y="368"/>
                  <a:pt x="361" y="368"/>
                </a:cubicBezTo>
                <a:cubicBezTo>
                  <a:pt x="242" y="249"/>
                  <a:pt x="242" y="249"/>
                  <a:pt x="242" y="249"/>
                </a:cubicBezTo>
                <a:cubicBezTo>
                  <a:pt x="239" y="252"/>
                  <a:pt x="239" y="252"/>
                  <a:pt x="239" y="252"/>
                </a:cubicBezTo>
                <a:cubicBezTo>
                  <a:pt x="235" y="256"/>
                  <a:pt x="229" y="250"/>
                  <a:pt x="233" y="246"/>
                </a:cubicBezTo>
                <a:cubicBezTo>
                  <a:pt x="236" y="243"/>
                  <a:pt x="236" y="243"/>
                  <a:pt x="236" y="243"/>
                </a:cubicBezTo>
                <a:cubicBezTo>
                  <a:pt x="225" y="232"/>
                  <a:pt x="225" y="232"/>
                  <a:pt x="225" y="232"/>
                </a:cubicBezTo>
                <a:cubicBezTo>
                  <a:pt x="201" y="255"/>
                  <a:pt x="169" y="268"/>
                  <a:pt x="134" y="268"/>
                </a:cubicBezTo>
                <a:cubicBezTo>
                  <a:pt x="60" y="268"/>
                  <a:pt x="0" y="208"/>
                  <a:pt x="0" y="135"/>
                </a:cubicBezTo>
                <a:cubicBezTo>
                  <a:pt x="0" y="61"/>
                  <a:pt x="60" y="1"/>
                  <a:pt x="134" y="1"/>
                </a:cubicBezTo>
                <a:cubicBezTo>
                  <a:pt x="175" y="1"/>
                  <a:pt x="213" y="20"/>
                  <a:pt x="237" y="50"/>
                </a:cubicBezTo>
                <a:close/>
                <a:moveTo>
                  <a:pt x="74" y="118"/>
                </a:moveTo>
                <a:cubicBezTo>
                  <a:pt x="141" y="183"/>
                  <a:pt x="141" y="183"/>
                  <a:pt x="141" y="183"/>
                </a:cubicBezTo>
                <a:cubicBezTo>
                  <a:pt x="232" y="57"/>
                  <a:pt x="232" y="57"/>
                  <a:pt x="232" y="57"/>
                </a:cubicBezTo>
                <a:cubicBezTo>
                  <a:pt x="209" y="28"/>
                  <a:pt x="174" y="10"/>
                  <a:pt x="134" y="10"/>
                </a:cubicBezTo>
                <a:cubicBezTo>
                  <a:pt x="65" y="10"/>
                  <a:pt x="9" y="66"/>
                  <a:pt x="9" y="135"/>
                </a:cubicBezTo>
                <a:cubicBezTo>
                  <a:pt x="9" y="204"/>
                  <a:pt x="65" y="260"/>
                  <a:pt x="134" y="260"/>
                </a:cubicBezTo>
                <a:cubicBezTo>
                  <a:pt x="203" y="260"/>
                  <a:pt x="259" y="204"/>
                  <a:pt x="259" y="135"/>
                </a:cubicBezTo>
                <a:cubicBezTo>
                  <a:pt x="259" y="109"/>
                  <a:pt x="251" y="85"/>
                  <a:pt x="237" y="65"/>
                </a:cubicBezTo>
                <a:cubicBezTo>
                  <a:pt x="142" y="196"/>
                  <a:pt x="142" y="196"/>
                  <a:pt x="142" y="196"/>
                </a:cubicBezTo>
                <a:cubicBezTo>
                  <a:pt x="69" y="124"/>
                  <a:pt x="69" y="124"/>
                  <a:pt x="69" y="124"/>
                </a:cubicBezTo>
                <a:cubicBezTo>
                  <a:pt x="64" y="120"/>
                  <a:pt x="70" y="114"/>
                  <a:pt x="74" y="118"/>
                </a:cubicBezTo>
                <a:close/>
                <a:moveTo>
                  <a:pt x="32" y="100"/>
                </a:moveTo>
                <a:cubicBezTo>
                  <a:pt x="43" y="67"/>
                  <a:pt x="70" y="42"/>
                  <a:pt x="103" y="32"/>
                </a:cubicBezTo>
                <a:cubicBezTo>
                  <a:pt x="108" y="30"/>
                  <a:pt x="110" y="38"/>
                  <a:pt x="105" y="40"/>
                </a:cubicBezTo>
                <a:cubicBezTo>
                  <a:pt x="75" y="49"/>
                  <a:pt x="51" y="72"/>
                  <a:pt x="40" y="102"/>
                </a:cubicBezTo>
                <a:cubicBezTo>
                  <a:pt x="38" y="108"/>
                  <a:pt x="30" y="105"/>
                  <a:pt x="32" y="100"/>
                </a:cubicBezTo>
                <a:close/>
              </a:path>
            </a:pathLst>
          </a:custGeom>
          <a:solidFill>
            <a:srgbClr val="FFFFFF">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4221320410"/>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992" y="1352213"/>
            <a:ext cx="2211572" cy="3256161"/>
          </a:xfrm>
          <a:prstGeom prst="rect">
            <a:avLst/>
          </a:prstGeom>
          <a:solidFill>
            <a:srgbClr val="FFFFFF"/>
          </a:solidFill>
          <a:ln w="12700">
            <a:solidFill>
              <a:schemeClr val="accent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533400" y="285750"/>
            <a:ext cx="8183880" cy="633222"/>
          </a:xfrm>
        </p:spPr>
        <p:txBody>
          <a:bodyPr/>
          <a:lstStyle/>
          <a:p>
            <a:r>
              <a:rPr lang="en-US" dirty="0"/>
              <a:t>It Just Works – Secure and Reliable</a:t>
            </a:r>
          </a:p>
        </p:txBody>
      </p:sp>
      <p:sp>
        <p:nvSpPr>
          <p:cNvPr id="20" name="TextBox 19"/>
          <p:cNvSpPr txBox="1"/>
          <p:nvPr/>
        </p:nvSpPr>
        <p:spPr>
          <a:xfrm>
            <a:off x="430445" y="1028944"/>
            <a:ext cx="1854930" cy="307777"/>
          </a:xfrm>
          <a:prstGeom prst="rect">
            <a:avLst/>
          </a:prstGeom>
          <a:noFill/>
        </p:spPr>
        <p:txBody>
          <a:bodyPr wrap="none" rtlCol="0">
            <a:spAutoFit/>
          </a:bodyPr>
          <a:lstStyle/>
          <a:p>
            <a:pPr algn="ctr"/>
            <a:r>
              <a:rPr lang="en-US" sz="1400" dirty="0">
                <a:solidFill>
                  <a:srgbClr val="005295"/>
                </a:solidFill>
                <a:latin typeface="Arial" panose="020B0604020202020204" pitchFamily="34" charset="0"/>
              </a:rPr>
              <a:t>World-Class Security</a:t>
            </a:r>
          </a:p>
        </p:txBody>
      </p:sp>
      <p:pic>
        <p:nvPicPr>
          <p:cNvPr id="12" name="Picture 11" descr="corpLogo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1762" b="-1"/>
          <a:stretch/>
        </p:blipFill>
        <p:spPr bwMode="auto">
          <a:xfrm>
            <a:off x="1033425" y="3478314"/>
            <a:ext cx="1200892" cy="34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ISO 27001"/>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035462" y="2695915"/>
            <a:ext cx="1196818" cy="46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1131971" y="3192221"/>
            <a:ext cx="1003800"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PCI DSS</a:t>
            </a:r>
          </a:p>
        </p:txBody>
      </p:sp>
      <p:pic>
        <p:nvPicPr>
          <p:cNvPr id="205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35600" y="1373761"/>
            <a:ext cx="5078819" cy="3157103"/>
          </a:xfrm>
          <a:prstGeom prst="rect">
            <a:avLst/>
          </a:prstGeom>
          <a:noFill/>
          <a:ln w="63500">
            <a:solidFill>
              <a:srgbClr val="FFFFFF"/>
            </a:solidFill>
            <a:miter lim="800000"/>
            <a:headEnd/>
            <a:tailEnd/>
          </a:ln>
          <a:effectLst>
            <a:outerShdw blurRad="88900" dist="38100" dir="2700000" algn="ctr" rotWithShape="0">
              <a:schemeClr val="tx1">
                <a:alpha val="30000"/>
              </a:schemeClr>
            </a:outerShdw>
          </a:effectLst>
          <a:extLst>
            <a:ext uri="{909E8E84-426E-40DD-AFC4-6F175D3DCCD1}">
              <a14:hiddenFill xmlns:a14="http://schemas.microsoft.com/office/drawing/2010/main">
                <a:solidFill>
                  <a:schemeClr val="accent1"/>
                </a:solidFill>
              </a14:hiddenFill>
            </a:ext>
          </a:extLst>
        </p:spPr>
      </p:pic>
      <p:pic>
        <p:nvPicPr>
          <p:cNvPr id="5122" name="Picture 2" descr="http://www.globalrelay.com/uploads/Image/SOC-Service%20Org_B_Marks_2c_Web.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90546" y="3863868"/>
            <a:ext cx="686651" cy="62875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8178741" y="948498"/>
            <a:ext cx="1157360" cy="3182356"/>
            <a:chOff x="8178741" y="948498"/>
            <a:chExt cx="1157360" cy="3182356"/>
          </a:xfrm>
        </p:grpSpPr>
        <p:cxnSp>
          <p:nvCxnSpPr>
            <p:cNvPr id="75" name="Straight Connector 74"/>
            <p:cNvCxnSpPr/>
            <p:nvPr/>
          </p:nvCxnSpPr>
          <p:spPr>
            <a:xfrm>
              <a:off x="8298756" y="950976"/>
              <a:ext cx="331965"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77" name="Freeform 76"/>
            <p:cNvSpPr>
              <a:spLocks noEditPoints="1"/>
            </p:cNvSpPr>
            <p:nvPr/>
          </p:nvSpPr>
          <p:spPr bwMode="auto">
            <a:xfrm>
              <a:off x="8575964" y="1025431"/>
              <a:ext cx="317097" cy="329457"/>
            </a:xfrm>
            <a:custGeom>
              <a:avLst/>
              <a:gdLst>
                <a:gd name="T0" fmla="*/ 506 w 627"/>
                <a:gd name="T1" fmla="*/ 493 h 652"/>
                <a:gd name="T2" fmla="*/ 610 w 627"/>
                <a:gd name="T3" fmla="*/ 389 h 652"/>
                <a:gd name="T4" fmla="*/ 506 w 627"/>
                <a:gd name="T5" fmla="*/ 285 h 652"/>
                <a:gd name="T6" fmla="*/ 486 w 627"/>
                <a:gd name="T7" fmla="*/ 279 h 652"/>
                <a:gd name="T8" fmla="*/ 357 w 627"/>
                <a:gd name="T9" fmla="*/ 165 h 652"/>
                <a:gd name="T10" fmla="*/ 237 w 627"/>
                <a:gd name="T11" fmla="*/ 246 h 652"/>
                <a:gd name="T12" fmla="*/ 211 w 627"/>
                <a:gd name="T13" fmla="*/ 249 h 652"/>
                <a:gd name="T14" fmla="*/ 132 w 627"/>
                <a:gd name="T15" fmla="*/ 328 h 652"/>
                <a:gd name="T16" fmla="*/ 69 w 627"/>
                <a:gd name="T17" fmla="*/ 415 h 652"/>
                <a:gd name="T18" fmla="*/ 148 w 627"/>
                <a:gd name="T19" fmla="*/ 493 h 652"/>
                <a:gd name="T20" fmla="*/ 506 w 627"/>
                <a:gd name="T21" fmla="*/ 493 h 652"/>
                <a:gd name="T22" fmla="*/ 46 w 627"/>
                <a:gd name="T23" fmla="*/ 145 h 652"/>
                <a:gd name="T24" fmla="*/ 17 w 627"/>
                <a:gd name="T25" fmla="*/ 174 h 652"/>
                <a:gd name="T26" fmla="*/ 46 w 627"/>
                <a:gd name="T27" fmla="*/ 203 h 652"/>
                <a:gd name="T28" fmla="*/ 75 w 627"/>
                <a:gd name="T29" fmla="*/ 174 h 652"/>
                <a:gd name="T30" fmla="*/ 46 w 627"/>
                <a:gd name="T31" fmla="*/ 145 h 652"/>
                <a:gd name="T32" fmla="*/ 486 w 627"/>
                <a:gd name="T33" fmla="*/ 17 h 652"/>
                <a:gd name="T34" fmla="*/ 457 w 627"/>
                <a:gd name="T35" fmla="*/ 46 h 652"/>
                <a:gd name="T36" fmla="*/ 486 w 627"/>
                <a:gd name="T37" fmla="*/ 75 h 652"/>
                <a:gd name="T38" fmla="*/ 515 w 627"/>
                <a:gd name="T39" fmla="*/ 46 h 652"/>
                <a:gd name="T40" fmla="*/ 486 w 627"/>
                <a:gd name="T41" fmla="*/ 17 h 652"/>
                <a:gd name="T42" fmla="*/ 458 w 627"/>
                <a:gd name="T43" fmla="*/ 577 h 652"/>
                <a:gd name="T44" fmla="*/ 429 w 627"/>
                <a:gd name="T45" fmla="*/ 606 h 652"/>
                <a:gd name="T46" fmla="*/ 458 w 627"/>
                <a:gd name="T47" fmla="*/ 635 h 652"/>
                <a:gd name="T48" fmla="*/ 487 w 627"/>
                <a:gd name="T49" fmla="*/ 606 h 652"/>
                <a:gd name="T50" fmla="*/ 458 w 627"/>
                <a:gd name="T51" fmla="*/ 577 h 652"/>
                <a:gd name="T52" fmla="*/ 417 w 627"/>
                <a:gd name="T53" fmla="*/ 510 h 652"/>
                <a:gd name="T54" fmla="*/ 445 w 627"/>
                <a:gd name="T55" fmla="*/ 562 h 652"/>
                <a:gd name="T56" fmla="*/ 458 w 627"/>
                <a:gd name="T57" fmla="*/ 560 h 652"/>
                <a:gd name="T58" fmla="*/ 504 w 627"/>
                <a:gd name="T59" fmla="*/ 606 h 652"/>
                <a:gd name="T60" fmla="*/ 458 w 627"/>
                <a:gd name="T61" fmla="*/ 652 h 652"/>
                <a:gd name="T62" fmla="*/ 412 w 627"/>
                <a:gd name="T63" fmla="*/ 606 h 652"/>
                <a:gd name="T64" fmla="*/ 430 w 627"/>
                <a:gd name="T65" fmla="*/ 570 h 652"/>
                <a:gd name="T66" fmla="*/ 398 w 627"/>
                <a:gd name="T67" fmla="*/ 510 h 652"/>
                <a:gd name="T68" fmla="*/ 148 w 627"/>
                <a:gd name="T69" fmla="*/ 510 h 652"/>
                <a:gd name="T70" fmla="*/ 52 w 627"/>
                <a:gd name="T71" fmla="*/ 415 h 652"/>
                <a:gd name="T72" fmla="*/ 115 w 627"/>
                <a:gd name="T73" fmla="*/ 325 h 652"/>
                <a:gd name="T74" fmla="*/ 133 w 627"/>
                <a:gd name="T75" fmla="*/ 272 h 652"/>
                <a:gd name="T76" fmla="*/ 72 w 627"/>
                <a:gd name="T77" fmla="*/ 212 h 652"/>
                <a:gd name="T78" fmla="*/ 46 w 627"/>
                <a:gd name="T79" fmla="*/ 220 h 652"/>
                <a:gd name="T80" fmla="*/ 0 w 627"/>
                <a:gd name="T81" fmla="*/ 174 h 652"/>
                <a:gd name="T82" fmla="*/ 46 w 627"/>
                <a:gd name="T83" fmla="*/ 128 h 652"/>
                <a:gd name="T84" fmla="*/ 92 w 627"/>
                <a:gd name="T85" fmla="*/ 174 h 652"/>
                <a:gd name="T86" fmla="*/ 84 w 627"/>
                <a:gd name="T87" fmla="*/ 200 h 652"/>
                <a:gd name="T88" fmla="*/ 144 w 627"/>
                <a:gd name="T89" fmla="*/ 259 h 652"/>
                <a:gd name="T90" fmla="*/ 211 w 627"/>
                <a:gd name="T91" fmla="*/ 232 h 652"/>
                <a:gd name="T92" fmla="*/ 224 w 627"/>
                <a:gd name="T93" fmla="*/ 233 h 652"/>
                <a:gd name="T94" fmla="*/ 357 w 627"/>
                <a:gd name="T95" fmla="*/ 148 h 652"/>
                <a:gd name="T96" fmla="*/ 428 w 627"/>
                <a:gd name="T97" fmla="*/ 166 h 652"/>
                <a:gd name="T98" fmla="*/ 461 w 627"/>
                <a:gd name="T99" fmla="*/ 84 h 652"/>
                <a:gd name="T100" fmla="*/ 440 w 627"/>
                <a:gd name="T101" fmla="*/ 46 h 652"/>
                <a:gd name="T102" fmla="*/ 486 w 627"/>
                <a:gd name="T103" fmla="*/ 0 h 652"/>
                <a:gd name="T104" fmla="*/ 532 w 627"/>
                <a:gd name="T105" fmla="*/ 46 h 652"/>
                <a:gd name="T106" fmla="*/ 486 w 627"/>
                <a:gd name="T107" fmla="*/ 92 h 652"/>
                <a:gd name="T108" fmla="*/ 477 w 627"/>
                <a:gd name="T109" fmla="*/ 91 h 652"/>
                <a:gd name="T110" fmla="*/ 443 w 627"/>
                <a:gd name="T111" fmla="*/ 175 h 652"/>
                <a:gd name="T112" fmla="*/ 502 w 627"/>
                <a:gd name="T113" fmla="*/ 269 h 652"/>
                <a:gd name="T114" fmla="*/ 506 w 627"/>
                <a:gd name="T115" fmla="*/ 268 h 652"/>
                <a:gd name="T116" fmla="*/ 627 w 627"/>
                <a:gd name="T117" fmla="*/ 389 h 652"/>
                <a:gd name="T118" fmla="*/ 506 w 627"/>
                <a:gd name="T119" fmla="*/ 510 h 652"/>
                <a:gd name="T120" fmla="*/ 417 w 627"/>
                <a:gd name="T121" fmla="*/ 51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7" h="652">
                  <a:moveTo>
                    <a:pt x="506" y="493"/>
                  </a:moveTo>
                  <a:cubicBezTo>
                    <a:pt x="564" y="493"/>
                    <a:pt x="610" y="447"/>
                    <a:pt x="610" y="389"/>
                  </a:cubicBezTo>
                  <a:cubicBezTo>
                    <a:pt x="610" y="332"/>
                    <a:pt x="564" y="285"/>
                    <a:pt x="506" y="285"/>
                  </a:cubicBezTo>
                  <a:cubicBezTo>
                    <a:pt x="500" y="285"/>
                    <a:pt x="487" y="288"/>
                    <a:pt x="486" y="279"/>
                  </a:cubicBezTo>
                  <a:cubicBezTo>
                    <a:pt x="478" y="214"/>
                    <a:pt x="423" y="165"/>
                    <a:pt x="357" y="165"/>
                  </a:cubicBezTo>
                  <a:cubicBezTo>
                    <a:pt x="303" y="165"/>
                    <a:pt x="256" y="198"/>
                    <a:pt x="237" y="246"/>
                  </a:cubicBezTo>
                  <a:cubicBezTo>
                    <a:pt x="233" y="255"/>
                    <a:pt x="217" y="249"/>
                    <a:pt x="211" y="249"/>
                  </a:cubicBezTo>
                  <a:cubicBezTo>
                    <a:pt x="167" y="249"/>
                    <a:pt x="132" y="285"/>
                    <a:pt x="132" y="328"/>
                  </a:cubicBezTo>
                  <a:cubicBezTo>
                    <a:pt x="133" y="353"/>
                    <a:pt x="69" y="345"/>
                    <a:pt x="69" y="415"/>
                  </a:cubicBezTo>
                  <a:cubicBezTo>
                    <a:pt x="69" y="458"/>
                    <a:pt x="104" y="493"/>
                    <a:pt x="148" y="493"/>
                  </a:cubicBezTo>
                  <a:lnTo>
                    <a:pt x="506" y="493"/>
                  </a:lnTo>
                  <a:close/>
                  <a:moveTo>
                    <a:pt x="46" y="145"/>
                  </a:moveTo>
                  <a:cubicBezTo>
                    <a:pt x="30" y="145"/>
                    <a:pt x="17" y="158"/>
                    <a:pt x="17" y="174"/>
                  </a:cubicBezTo>
                  <a:cubicBezTo>
                    <a:pt x="17" y="190"/>
                    <a:pt x="30" y="203"/>
                    <a:pt x="46" y="203"/>
                  </a:cubicBezTo>
                  <a:cubicBezTo>
                    <a:pt x="62" y="203"/>
                    <a:pt x="75" y="190"/>
                    <a:pt x="75" y="174"/>
                  </a:cubicBezTo>
                  <a:cubicBezTo>
                    <a:pt x="75" y="158"/>
                    <a:pt x="62" y="145"/>
                    <a:pt x="46" y="145"/>
                  </a:cubicBezTo>
                  <a:close/>
                  <a:moveTo>
                    <a:pt x="486" y="17"/>
                  </a:moveTo>
                  <a:cubicBezTo>
                    <a:pt x="470" y="17"/>
                    <a:pt x="457" y="30"/>
                    <a:pt x="457" y="46"/>
                  </a:cubicBezTo>
                  <a:cubicBezTo>
                    <a:pt x="457" y="62"/>
                    <a:pt x="470" y="75"/>
                    <a:pt x="486" y="75"/>
                  </a:cubicBezTo>
                  <a:cubicBezTo>
                    <a:pt x="502" y="75"/>
                    <a:pt x="515" y="62"/>
                    <a:pt x="515" y="46"/>
                  </a:cubicBezTo>
                  <a:cubicBezTo>
                    <a:pt x="515" y="30"/>
                    <a:pt x="502" y="17"/>
                    <a:pt x="486" y="17"/>
                  </a:cubicBezTo>
                  <a:close/>
                  <a:moveTo>
                    <a:pt x="458" y="577"/>
                  </a:moveTo>
                  <a:cubicBezTo>
                    <a:pt x="442" y="577"/>
                    <a:pt x="429" y="590"/>
                    <a:pt x="429" y="606"/>
                  </a:cubicBezTo>
                  <a:cubicBezTo>
                    <a:pt x="429" y="622"/>
                    <a:pt x="442" y="635"/>
                    <a:pt x="458" y="635"/>
                  </a:cubicBezTo>
                  <a:cubicBezTo>
                    <a:pt x="474" y="635"/>
                    <a:pt x="487" y="622"/>
                    <a:pt x="487" y="606"/>
                  </a:cubicBezTo>
                  <a:cubicBezTo>
                    <a:pt x="487" y="590"/>
                    <a:pt x="474" y="577"/>
                    <a:pt x="458" y="577"/>
                  </a:cubicBezTo>
                  <a:close/>
                  <a:moveTo>
                    <a:pt x="417" y="510"/>
                  </a:moveTo>
                  <a:cubicBezTo>
                    <a:pt x="445" y="562"/>
                    <a:pt x="445" y="562"/>
                    <a:pt x="445" y="562"/>
                  </a:cubicBezTo>
                  <a:cubicBezTo>
                    <a:pt x="449" y="560"/>
                    <a:pt x="454" y="560"/>
                    <a:pt x="458" y="560"/>
                  </a:cubicBezTo>
                  <a:cubicBezTo>
                    <a:pt x="484" y="560"/>
                    <a:pt x="504" y="580"/>
                    <a:pt x="504" y="606"/>
                  </a:cubicBezTo>
                  <a:cubicBezTo>
                    <a:pt x="504" y="631"/>
                    <a:pt x="484" y="652"/>
                    <a:pt x="458" y="652"/>
                  </a:cubicBezTo>
                  <a:cubicBezTo>
                    <a:pt x="433" y="652"/>
                    <a:pt x="412" y="631"/>
                    <a:pt x="412" y="606"/>
                  </a:cubicBezTo>
                  <a:cubicBezTo>
                    <a:pt x="412" y="591"/>
                    <a:pt x="419" y="578"/>
                    <a:pt x="430" y="570"/>
                  </a:cubicBezTo>
                  <a:cubicBezTo>
                    <a:pt x="398" y="510"/>
                    <a:pt x="398" y="510"/>
                    <a:pt x="398" y="510"/>
                  </a:cubicBezTo>
                  <a:cubicBezTo>
                    <a:pt x="148" y="510"/>
                    <a:pt x="148" y="510"/>
                    <a:pt x="148" y="510"/>
                  </a:cubicBezTo>
                  <a:cubicBezTo>
                    <a:pt x="95" y="510"/>
                    <a:pt x="52" y="468"/>
                    <a:pt x="52" y="415"/>
                  </a:cubicBezTo>
                  <a:cubicBezTo>
                    <a:pt x="52" y="373"/>
                    <a:pt x="78" y="338"/>
                    <a:pt x="115" y="325"/>
                  </a:cubicBezTo>
                  <a:cubicBezTo>
                    <a:pt x="116" y="305"/>
                    <a:pt x="122" y="287"/>
                    <a:pt x="133" y="272"/>
                  </a:cubicBezTo>
                  <a:cubicBezTo>
                    <a:pt x="72" y="212"/>
                    <a:pt x="72" y="212"/>
                    <a:pt x="72" y="212"/>
                  </a:cubicBezTo>
                  <a:cubicBezTo>
                    <a:pt x="65" y="217"/>
                    <a:pt x="56" y="220"/>
                    <a:pt x="46" y="220"/>
                  </a:cubicBezTo>
                  <a:cubicBezTo>
                    <a:pt x="21" y="220"/>
                    <a:pt x="0" y="199"/>
                    <a:pt x="0" y="174"/>
                  </a:cubicBezTo>
                  <a:cubicBezTo>
                    <a:pt x="0" y="148"/>
                    <a:pt x="21" y="128"/>
                    <a:pt x="46" y="128"/>
                  </a:cubicBezTo>
                  <a:cubicBezTo>
                    <a:pt x="72" y="128"/>
                    <a:pt x="92" y="148"/>
                    <a:pt x="92" y="174"/>
                  </a:cubicBezTo>
                  <a:cubicBezTo>
                    <a:pt x="92" y="183"/>
                    <a:pt x="89" y="192"/>
                    <a:pt x="84" y="200"/>
                  </a:cubicBezTo>
                  <a:cubicBezTo>
                    <a:pt x="144" y="259"/>
                    <a:pt x="144" y="259"/>
                    <a:pt x="144" y="259"/>
                  </a:cubicBezTo>
                  <a:cubicBezTo>
                    <a:pt x="161" y="243"/>
                    <a:pt x="185" y="232"/>
                    <a:pt x="211" y="232"/>
                  </a:cubicBezTo>
                  <a:cubicBezTo>
                    <a:pt x="215" y="232"/>
                    <a:pt x="219" y="233"/>
                    <a:pt x="224" y="233"/>
                  </a:cubicBezTo>
                  <a:cubicBezTo>
                    <a:pt x="247" y="183"/>
                    <a:pt x="298" y="148"/>
                    <a:pt x="357" y="148"/>
                  </a:cubicBezTo>
                  <a:cubicBezTo>
                    <a:pt x="383" y="148"/>
                    <a:pt x="407" y="154"/>
                    <a:pt x="428" y="166"/>
                  </a:cubicBezTo>
                  <a:cubicBezTo>
                    <a:pt x="461" y="84"/>
                    <a:pt x="461" y="84"/>
                    <a:pt x="461" y="84"/>
                  </a:cubicBezTo>
                  <a:cubicBezTo>
                    <a:pt x="449" y="76"/>
                    <a:pt x="440" y="62"/>
                    <a:pt x="440" y="46"/>
                  </a:cubicBezTo>
                  <a:cubicBezTo>
                    <a:pt x="440" y="20"/>
                    <a:pt x="461" y="0"/>
                    <a:pt x="486" y="0"/>
                  </a:cubicBezTo>
                  <a:cubicBezTo>
                    <a:pt x="512" y="0"/>
                    <a:pt x="532" y="20"/>
                    <a:pt x="532" y="46"/>
                  </a:cubicBezTo>
                  <a:cubicBezTo>
                    <a:pt x="532" y="71"/>
                    <a:pt x="512" y="92"/>
                    <a:pt x="486" y="92"/>
                  </a:cubicBezTo>
                  <a:cubicBezTo>
                    <a:pt x="483" y="92"/>
                    <a:pt x="480" y="91"/>
                    <a:pt x="477" y="91"/>
                  </a:cubicBezTo>
                  <a:cubicBezTo>
                    <a:pt x="443" y="175"/>
                    <a:pt x="443" y="175"/>
                    <a:pt x="443" y="175"/>
                  </a:cubicBezTo>
                  <a:cubicBezTo>
                    <a:pt x="473" y="197"/>
                    <a:pt x="495" y="230"/>
                    <a:pt x="502" y="269"/>
                  </a:cubicBezTo>
                  <a:cubicBezTo>
                    <a:pt x="506" y="268"/>
                    <a:pt x="506" y="268"/>
                    <a:pt x="506" y="268"/>
                  </a:cubicBezTo>
                  <a:cubicBezTo>
                    <a:pt x="573" y="268"/>
                    <a:pt x="627" y="323"/>
                    <a:pt x="627" y="389"/>
                  </a:cubicBezTo>
                  <a:cubicBezTo>
                    <a:pt x="627" y="456"/>
                    <a:pt x="573" y="510"/>
                    <a:pt x="506" y="510"/>
                  </a:cubicBezTo>
                  <a:lnTo>
                    <a:pt x="417" y="510"/>
                  </a:lnTo>
                  <a:close/>
                </a:path>
              </a:pathLst>
            </a:custGeom>
            <a:solidFill>
              <a:srgbClr val="B9C7D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p:nvPr/>
          </p:nvGrpSpPr>
          <p:grpSpPr>
            <a:xfrm>
              <a:off x="8555712" y="1687767"/>
              <a:ext cx="375203" cy="211268"/>
              <a:chOff x="8439764" y="2026733"/>
              <a:chExt cx="486495" cy="273934"/>
            </a:xfrm>
            <a:solidFill>
              <a:srgbClr val="B9C7D4"/>
            </a:solidFill>
          </p:grpSpPr>
          <p:sp>
            <p:nvSpPr>
              <p:cNvPr id="105" name="Freeform 5"/>
              <p:cNvSpPr>
                <a:spLocks noEditPoints="1"/>
              </p:cNvSpPr>
              <p:nvPr/>
            </p:nvSpPr>
            <p:spPr bwMode="auto">
              <a:xfrm rot="3356753">
                <a:off x="8546045" y="1920452"/>
                <a:ext cx="273934" cy="486495"/>
              </a:xfrm>
              <a:custGeom>
                <a:avLst/>
                <a:gdLst>
                  <a:gd name="T0" fmla="*/ 238 w 279"/>
                  <a:gd name="T1" fmla="*/ 25 h 498"/>
                  <a:gd name="T2" fmla="*/ 206 w 279"/>
                  <a:gd name="T3" fmla="*/ 1 h 498"/>
                  <a:gd name="T4" fmla="*/ 202 w 279"/>
                  <a:gd name="T5" fmla="*/ 1 h 498"/>
                  <a:gd name="T6" fmla="*/ 200 w 279"/>
                  <a:gd name="T7" fmla="*/ 5 h 498"/>
                  <a:gd name="T8" fmla="*/ 199 w 279"/>
                  <a:gd name="T9" fmla="*/ 107 h 498"/>
                  <a:gd name="T10" fmla="*/ 139 w 279"/>
                  <a:gd name="T11" fmla="*/ 138 h 498"/>
                  <a:gd name="T12" fmla="*/ 79 w 279"/>
                  <a:gd name="T13" fmla="*/ 107 h 498"/>
                  <a:gd name="T14" fmla="*/ 79 w 279"/>
                  <a:gd name="T15" fmla="*/ 5 h 498"/>
                  <a:gd name="T16" fmla="*/ 77 w 279"/>
                  <a:gd name="T17" fmla="*/ 1 h 498"/>
                  <a:gd name="T18" fmla="*/ 73 w 279"/>
                  <a:gd name="T19" fmla="*/ 1 h 498"/>
                  <a:gd name="T20" fmla="*/ 40 w 279"/>
                  <a:gd name="T21" fmla="*/ 25 h 498"/>
                  <a:gd name="T22" fmla="*/ 0 w 279"/>
                  <a:gd name="T23" fmla="*/ 123 h 498"/>
                  <a:gd name="T24" fmla="*/ 75 w 279"/>
                  <a:gd name="T25" fmla="*/ 238 h 498"/>
                  <a:gd name="T26" fmla="*/ 75 w 279"/>
                  <a:gd name="T27" fmla="*/ 424 h 498"/>
                  <a:gd name="T28" fmla="*/ 139 w 279"/>
                  <a:gd name="T29" fmla="*/ 498 h 498"/>
                  <a:gd name="T30" fmla="*/ 139 w 279"/>
                  <a:gd name="T31" fmla="*/ 498 h 498"/>
                  <a:gd name="T32" fmla="*/ 139 w 279"/>
                  <a:gd name="T33" fmla="*/ 498 h 498"/>
                  <a:gd name="T34" fmla="*/ 203 w 279"/>
                  <a:gd name="T35" fmla="*/ 424 h 498"/>
                  <a:gd name="T36" fmla="*/ 203 w 279"/>
                  <a:gd name="T37" fmla="*/ 238 h 498"/>
                  <a:gd name="T38" fmla="*/ 278 w 279"/>
                  <a:gd name="T39" fmla="*/ 123 h 498"/>
                  <a:gd name="T40" fmla="*/ 238 w 279"/>
                  <a:gd name="T41" fmla="*/ 25 h 498"/>
                  <a:gd name="T42" fmla="*/ 197 w 279"/>
                  <a:gd name="T43" fmla="*/ 232 h 498"/>
                  <a:gd name="T44" fmla="*/ 195 w 279"/>
                  <a:gd name="T45" fmla="*/ 236 h 498"/>
                  <a:gd name="T46" fmla="*/ 195 w 279"/>
                  <a:gd name="T47" fmla="*/ 424 h 498"/>
                  <a:gd name="T48" fmla="*/ 139 w 279"/>
                  <a:gd name="T49" fmla="*/ 489 h 498"/>
                  <a:gd name="T50" fmla="*/ 139 w 279"/>
                  <a:gd name="T51" fmla="*/ 489 h 498"/>
                  <a:gd name="T52" fmla="*/ 139 w 279"/>
                  <a:gd name="T53" fmla="*/ 489 h 498"/>
                  <a:gd name="T54" fmla="*/ 84 w 279"/>
                  <a:gd name="T55" fmla="*/ 424 h 498"/>
                  <a:gd name="T56" fmla="*/ 84 w 279"/>
                  <a:gd name="T57" fmla="*/ 236 h 498"/>
                  <a:gd name="T58" fmla="*/ 82 w 279"/>
                  <a:gd name="T59" fmla="*/ 232 h 498"/>
                  <a:gd name="T60" fmla="*/ 8 w 279"/>
                  <a:gd name="T61" fmla="*/ 123 h 498"/>
                  <a:gd name="T62" fmla="*/ 46 w 279"/>
                  <a:gd name="T63" fmla="*/ 31 h 498"/>
                  <a:gd name="T64" fmla="*/ 70 w 279"/>
                  <a:gd name="T65" fmla="*/ 12 h 498"/>
                  <a:gd name="T66" fmla="*/ 71 w 279"/>
                  <a:gd name="T67" fmla="*/ 110 h 498"/>
                  <a:gd name="T68" fmla="*/ 73 w 279"/>
                  <a:gd name="T69" fmla="*/ 113 h 498"/>
                  <a:gd name="T70" fmla="*/ 137 w 279"/>
                  <a:gd name="T71" fmla="*/ 147 h 498"/>
                  <a:gd name="T72" fmla="*/ 139 w 279"/>
                  <a:gd name="T73" fmla="*/ 147 h 498"/>
                  <a:gd name="T74" fmla="*/ 141 w 279"/>
                  <a:gd name="T75" fmla="*/ 147 h 498"/>
                  <a:gd name="T76" fmla="*/ 206 w 279"/>
                  <a:gd name="T77" fmla="*/ 113 h 498"/>
                  <a:gd name="T78" fmla="*/ 208 w 279"/>
                  <a:gd name="T79" fmla="*/ 110 h 498"/>
                  <a:gd name="T80" fmla="*/ 208 w 279"/>
                  <a:gd name="T81" fmla="*/ 12 h 498"/>
                  <a:gd name="T82" fmla="*/ 232 w 279"/>
                  <a:gd name="T83" fmla="*/ 31 h 498"/>
                  <a:gd name="T84" fmla="*/ 270 w 279"/>
                  <a:gd name="T85" fmla="*/ 123 h 498"/>
                  <a:gd name="T86" fmla="*/ 197 w 279"/>
                  <a:gd name="T87" fmla="*/ 23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9" h="498">
                    <a:moveTo>
                      <a:pt x="238" y="25"/>
                    </a:moveTo>
                    <a:cubicBezTo>
                      <a:pt x="229" y="15"/>
                      <a:pt x="218" y="7"/>
                      <a:pt x="206" y="1"/>
                    </a:cubicBezTo>
                    <a:cubicBezTo>
                      <a:pt x="205" y="0"/>
                      <a:pt x="203" y="0"/>
                      <a:pt x="202" y="1"/>
                    </a:cubicBezTo>
                    <a:cubicBezTo>
                      <a:pt x="200" y="2"/>
                      <a:pt x="200" y="3"/>
                      <a:pt x="200" y="5"/>
                    </a:cubicBezTo>
                    <a:cubicBezTo>
                      <a:pt x="199" y="107"/>
                      <a:pt x="199" y="107"/>
                      <a:pt x="199" y="107"/>
                    </a:cubicBezTo>
                    <a:cubicBezTo>
                      <a:pt x="139" y="138"/>
                      <a:pt x="139" y="138"/>
                      <a:pt x="139" y="138"/>
                    </a:cubicBezTo>
                    <a:cubicBezTo>
                      <a:pt x="79" y="107"/>
                      <a:pt x="79" y="107"/>
                      <a:pt x="79" y="107"/>
                    </a:cubicBezTo>
                    <a:cubicBezTo>
                      <a:pt x="79" y="5"/>
                      <a:pt x="79" y="5"/>
                      <a:pt x="79" y="5"/>
                    </a:cubicBezTo>
                    <a:cubicBezTo>
                      <a:pt x="79" y="3"/>
                      <a:pt x="78" y="2"/>
                      <a:pt x="77" y="1"/>
                    </a:cubicBezTo>
                    <a:cubicBezTo>
                      <a:pt x="75" y="0"/>
                      <a:pt x="74" y="0"/>
                      <a:pt x="73" y="1"/>
                    </a:cubicBezTo>
                    <a:cubicBezTo>
                      <a:pt x="61" y="7"/>
                      <a:pt x="50" y="15"/>
                      <a:pt x="40" y="25"/>
                    </a:cubicBezTo>
                    <a:cubicBezTo>
                      <a:pt x="14" y="51"/>
                      <a:pt x="0" y="86"/>
                      <a:pt x="0" y="123"/>
                    </a:cubicBezTo>
                    <a:cubicBezTo>
                      <a:pt x="0" y="171"/>
                      <a:pt x="38" y="213"/>
                      <a:pt x="75" y="238"/>
                    </a:cubicBezTo>
                    <a:cubicBezTo>
                      <a:pt x="75" y="424"/>
                      <a:pt x="75" y="424"/>
                      <a:pt x="75" y="424"/>
                    </a:cubicBezTo>
                    <a:cubicBezTo>
                      <a:pt x="75" y="468"/>
                      <a:pt x="101" y="498"/>
                      <a:pt x="139" y="498"/>
                    </a:cubicBezTo>
                    <a:cubicBezTo>
                      <a:pt x="139" y="498"/>
                      <a:pt x="139" y="498"/>
                      <a:pt x="139" y="498"/>
                    </a:cubicBezTo>
                    <a:cubicBezTo>
                      <a:pt x="139" y="498"/>
                      <a:pt x="139" y="498"/>
                      <a:pt x="139" y="498"/>
                    </a:cubicBezTo>
                    <a:cubicBezTo>
                      <a:pt x="177" y="498"/>
                      <a:pt x="203" y="468"/>
                      <a:pt x="203" y="424"/>
                    </a:cubicBezTo>
                    <a:cubicBezTo>
                      <a:pt x="203" y="238"/>
                      <a:pt x="203" y="238"/>
                      <a:pt x="203" y="238"/>
                    </a:cubicBezTo>
                    <a:cubicBezTo>
                      <a:pt x="240" y="213"/>
                      <a:pt x="278" y="171"/>
                      <a:pt x="278" y="123"/>
                    </a:cubicBezTo>
                    <a:cubicBezTo>
                      <a:pt x="279" y="86"/>
                      <a:pt x="264" y="51"/>
                      <a:pt x="238" y="25"/>
                    </a:cubicBezTo>
                    <a:close/>
                    <a:moveTo>
                      <a:pt x="197" y="232"/>
                    </a:moveTo>
                    <a:cubicBezTo>
                      <a:pt x="196" y="233"/>
                      <a:pt x="195" y="234"/>
                      <a:pt x="195" y="236"/>
                    </a:cubicBezTo>
                    <a:cubicBezTo>
                      <a:pt x="195" y="424"/>
                      <a:pt x="195" y="424"/>
                      <a:pt x="195" y="424"/>
                    </a:cubicBezTo>
                    <a:cubicBezTo>
                      <a:pt x="195" y="464"/>
                      <a:pt x="173" y="489"/>
                      <a:pt x="139" y="489"/>
                    </a:cubicBezTo>
                    <a:cubicBezTo>
                      <a:pt x="139" y="489"/>
                      <a:pt x="139" y="489"/>
                      <a:pt x="139" y="489"/>
                    </a:cubicBezTo>
                    <a:cubicBezTo>
                      <a:pt x="139" y="489"/>
                      <a:pt x="139" y="489"/>
                      <a:pt x="139" y="489"/>
                    </a:cubicBezTo>
                    <a:cubicBezTo>
                      <a:pt x="106" y="489"/>
                      <a:pt x="84" y="464"/>
                      <a:pt x="84" y="424"/>
                    </a:cubicBezTo>
                    <a:cubicBezTo>
                      <a:pt x="84" y="236"/>
                      <a:pt x="84" y="236"/>
                      <a:pt x="84" y="236"/>
                    </a:cubicBezTo>
                    <a:cubicBezTo>
                      <a:pt x="84" y="234"/>
                      <a:pt x="83" y="233"/>
                      <a:pt x="82" y="232"/>
                    </a:cubicBezTo>
                    <a:cubicBezTo>
                      <a:pt x="46" y="209"/>
                      <a:pt x="9" y="168"/>
                      <a:pt x="8" y="123"/>
                    </a:cubicBezTo>
                    <a:cubicBezTo>
                      <a:pt x="8" y="88"/>
                      <a:pt x="22" y="56"/>
                      <a:pt x="46" y="31"/>
                    </a:cubicBezTo>
                    <a:cubicBezTo>
                      <a:pt x="54" y="24"/>
                      <a:pt x="62" y="17"/>
                      <a:pt x="70" y="12"/>
                    </a:cubicBezTo>
                    <a:cubicBezTo>
                      <a:pt x="71" y="110"/>
                      <a:pt x="71" y="110"/>
                      <a:pt x="71" y="110"/>
                    </a:cubicBezTo>
                    <a:cubicBezTo>
                      <a:pt x="71" y="111"/>
                      <a:pt x="71" y="113"/>
                      <a:pt x="73" y="113"/>
                    </a:cubicBezTo>
                    <a:cubicBezTo>
                      <a:pt x="137" y="147"/>
                      <a:pt x="137" y="147"/>
                      <a:pt x="137" y="147"/>
                    </a:cubicBezTo>
                    <a:cubicBezTo>
                      <a:pt x="138" y="147"/>
                      <a:pt x="138" y="147"/>
                      <a:pt x="139" y="147"/>
                    </a:cubicBezTo>
                    <a:cubicBezTo>
                      <a:pt x="140" y="147"/>
                      <a:pt x="141" y="147"/>
                      <a:pt x="141" y="147"/>
                    </a:cubicBezTo>
                    <a:cubicBezTo>
                      <a:pt x="206" y="113"/>
                      <a:pt x="206" y="113"/>
                      <a:pt x="206" y="113"/>
                    </a:cubicBezTo>
                    <a:cubicBezTo>
                      <a:pt x="207" y="113"/>
                      <a:pt x="208" y="111"/>
                      <a:pt x="208" y="110"/>
                    </a:cubicBezTo>
                    <a:cubicBezTo>
                      <a:pt x="208" y="12"/>
                      <a:pt x="208" y="12"/>
                      <a:pt x="208" y="12"/>
                    </a:cubicBezTo>
                    <a:cubicBezTo>
                      <a:pt x="217" y="17"/>
                      <a:pt x="225" y="24"/>
                      <a:pt x="232" y="31"/>
                    </a:cubicBezTo>
                    <a:cubicBezTo>
                      <a:pt x="257" y="56"/>
                      <a:pt x="270" y="88"/>
                      <a:pt x="270" y="123"/>
                    </a:cubicBezTo>
                    <a:cubicBezTo>
                      <a:pt x="270" y="168"/>
                      <a:pt x="232" y="209"/>
                      <a:pt x="197" y="2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6"/>
              <p:cNvSpPr>
                <a:spLocks noEditPoints="1"/>
              </p:cNvSpPr>
              <p:nvPr/>
            </p:nvSpPr>
            <p:spPr bwMode="auto">
              <a:xfrm rot="3356753">
                <a:off x="8777239" y="2025420"/>
                <a:ext cx="100106" cy="113391"/>
              </a:xfrm>
              <a:custGeom>
                <a:avLst/>
                <a:gdLst>
                  <a:gd name="T0" fmla="*/ 2 w 102"/>
                  <a:gd name="T1" fmla="*/ 89 h 116"/>
                  <a:gd name="T2" fmla="*/ 49 w 102"/>
                  <a:gd name="T3" fmla="*/ 116 h 116"/>
                  <a:gd name="T4" fmla="*/ 51 w 102"/>
                  <a:gd name="T5" fmla="*/ 116 h 116"/>
                  <a:gd name="T6" fmla="*/ 53 w 102"/>
                  <a:gd name="T7" fmla="*/ 116 h 116"/>
                  <a:gd name="T8" fmla="*/ 100 w 102"/>
                  <a:gd name="T9" fmla="*/ 89 h 116"/>
                  <a:gd name="T10" fmla="*/ 102 w 102"/>
                  <a:gd name="T11" fmla="*/ 85 h 116"/>
                  <a:gd name="T12" fmla="*/ 102 w 102"/>
                  <a:gd name="T13" fmla="*/ 31 h 116"/>
                  <a:gd name="T14" fmla="*/ 100 w 102"/>
                  <a:gd name="T15" fmla="*/ 27 h 116"/>
                  <a:gd name="T16" fmla="*/ 53 w 102"/>
                  <a:gd name="T17" fmla="*/ 0 h 116"/>
                  <a:gd name="T18" fmla="*/ 49 w 102"/>
                  <a:gd name="T19" fmla="*/ 0 h 116"/>
                  <a:gd name="T20" fmla="*/ 2 w 102"/>
                  <a:gd name="T21" fmla="*/ 27 h 116"/>
                  <a:gd name="T22" fmla="*/ 0 w 102"/>
                  <a:gd name="T23" fmla="*/ 31 h 116"/>
                  <a:gd name="T24" fmla="*/ 0 w 102"/>
                  <a:gd name="T25" fmla="*/ 85 h 116"/>
                  <a:gd name="T26" fmla="*/ 2 w 102"/>
                  <a:gd name="T27" fmla="*/ 89 h 116"/>
                  <a:gd name="T28" fmla="*/ 9 w 102"/>
                  <a:gd name="T29" fmla="*/ 33 h 116"/>
                  <a:gd name="T30" fmla="*/ 51 w 102"/>
                  <a:gd name="T31" fmla="*/ 9 h 116"/>
                  <a:gd name="T32" fmla="*/ 93 w 102"/>
                  <a:gd name="T33" fmla="*/ 34 h 116"/>
                  <a:gd name="T34" fmla="*/ 93 w 102"/>
                  <a:gd name="T35" fmla="*/ 83 h 116"/>
                  <a:gd name="T36" fmla="*/ 51 w 102"/>
                  <a:gd name="T37" fmla="*/ 107 h 116"/>
                  <a:gd name="T38" fmla="*/ 9 w 102"/>
                  <a:gd name="T39" fmla="*/ 82 h 116"/>
                  <a:gd name="T40" fmla="*/ 9 w 102"/>
                  <a:gd name="T41"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6">
                    <a:moveTo>
                      <a:pt x="2" y="89"/>
                    </a:moveTo>
                    <a:cubicBezTo>
                      <a:pt x="49" y="116"/>
                      <a:pt x="49" y="116"/>
                      <a:pt x="49" y="116"/>
                    </a:cubicBezTo>
                    <a:cubicBezTo>
                      <a:pt x="49" y="116"/>
                      <a:pt x="50" y="116"/>
                      <a:pt x="51" y="116"/>
                    </a:cubicBezTo>
                    <a:cubicBezTo>
                      <a:pt x="52" y="116"/>
                      <a:pt x="52" y="116"/>
                      <a:pt x="53" y="116"/>
                    </a:cubicBezTo>
                    <a:cubicBezTo>
                      <a:pt x="100" y="89"/>
                      <a:pt x="100" y="89"/>
                      <a:pt x="100" y="89"/>
                    </a:cubicBezTo>
                    <a:cubicBezTo>
                      <a:pt x="101" y="88"/>
                      <a:pt x="102" y="87"/>
                      <a:pt x="102" y="85"/>
                    </a:cubicBezTo>
                    <a:cubicBezTo>
                      <a:pt x="102" y="31"/>
                      <a:pt x="102" y="31"/>
                      <a:pt x="102" y="31"/>
                    </a:cubicBezTo>
                    <a:cubicBezTo>
                      <a:pt x="102" y="30"/>
                      <a:pt x="101" y="28"/>
                      <a:pt x="100" y="27"/>
                    </a:cubicBezTo>
                    <a:cubicBezTo>
                      <a:pt x="53" y="0"/>
                      <a:pt x="53" y="0"/>
                      <a:pt x="53" y="0"/>
                    </a:cubicBezTo>
                    <a:cubicBezTo>
                      <a:pt x="52" y="0"/>
                      <a:pt x="50" y="0"/>
                      <a:pt x="49" y="0"/>
                    </a:cubicBezTo>
                    <a:cubicBezTo>
                      <a:pt x="2" y="27"/>
                      <a:pt x="2" y="27"/>
                      <a:pt x="2" y="27"/>
                    </a:cubicBezTo>
                    <a:cubicBezTo>
                      <a:pt x="1" y="28"/>
                      <a:pt x="0" y="29"/>
                      <a:pt x="0" y="31"/>
                    </a:cubicBezTo>
                    <a:cubicBezTo>
                      <a:pt x="0" y="85"/>
                      <a:pt x="0" y="85"/>
                      <a:pt x="0" y="85"/>
                    </a:cubicBezTo>
                    <a:cubicBezTo>
                      <a:pt x="0" y="86"/>
                      <a:pt x="1" y="88"/>
                      <a:pt x="2" y="89"/>
                    </a:cubicBezTo>
                    <a:close/>
                    <a:moveTo>
                      <a:pt x="9" y="33"/>
                    </a:moveTo>
                    <a:cubicBezTo>
                      <a:pt x="51" y="9"/>
                      <a:pt x="51" y="9"/>
                      <a:pt x="51" y="9"/>
                    </a:cubicBezTo>
                    <a:cubicBezTo>
                      <a:pt x="93" y="34"/>
                      <a:pt x="93" y="34"/>
                      <a:pt x="93" y="34"/>
                    </a:cubicBezTo>
                    <a:cubicBezTo>
                      <a:pt x="93" y="83"/>
                      <a:pt x="93" y="83"/>
                      <a:pt x="93" y="83"/>
                    </a:cubicBezTo>
                    <a:cubicBezTo>
                      <a:pt x="51" y="107"/>
                      <a:pt x="51" y="107"/>
                      <a:pt x="51" y="107"/>
                    </a:cubicBezTo>
                    <a:cubicBezTo>
                      <a:pt x="9" y="82"/>
                      <a:pt x="9" y="82"/>
                      <a:pt x="9" y="82"/>
                    </a:cubicBezTo>
                    <a:lnTo>
                      <a:pt x="9" y="3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7"/>
              <p:cNvSpPr>
                <a:spLocks noEditPoints="1"/>
              </p:cNvSpPr>
              <p:nvPr/>
            </p:nvSpPr>
            <p:spPr bwMode="auto">
              <a:xfrm rot="3356753">
                <a:off x="8802910" y="2057722"/>
                <a:ext cx="49024" cy="48837"/>
              </a:xfrm>
              <a:custGeom>
                <a:avLst/>
                <a:gdLst>
                  <a:gd name="T0" fmla="*/ 50 w 50"/>
                  <a:gd name="T1" fmla="*/ 25 h 50"/>
                  <a:gd name="T2" fmla="*/ 25 w 50"/>
                  <a:gd name="T3" fmla="*/ 0 h 50"/>
                  <a:gd name="T4" fmla="*/ 25 w 50"/>
                  <a:gd name="T5" fmla="*/ 0 h 50"/>
                  <a:gd name="T6" fmla="*/ 0 w 50"/>
                  <a:gd name="T7" fmla="*/ 25 h 50"/>
                  <a:gd name="T8" fmla="*/ 25 w 50"/>
                  <a:gd name="T9" fmla="*/ 50 h 50"/>
                  <a:gd name="T10" fmla="*/ 50 w 50"/>
                  <a:gd name="T11" fmla="*/ 25 h 50"/>
                  <a:gd name="T12" fmla="*/ 9 w 50"/>
                  <a:gd name="T13" fmla="*/ 25 h 50"/>
                  <a:gd name="T14" fmla="*/ 25 w 50"/>
                  <a:gd name="T15" fmla="*/ 9 h 50"/>
                  <a:gd name="T16" fmla="*/ 25 w 50"/>
                  <a:gd name="T17" fmla="*/ 9 h 50"/>
                  <a:gd name="T18" fmla="*/ 41 w 50"/>
                  <a:gd name="T19" fmla="*/ 25 h 50"/>
                  <a:gd name="T20" fmla="*/ 25 w 50"/>
                  <a:gd name="T21" fmla="*/ 41 h 50"/>
                  <a:gd name="T22" fmla="*/ 9 w 50"/>
                  <a:gd name="T23"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50">
                    <a:moveTo>
                      <a:pt x="50" y="25"/>
                    </a:moveTo>
                    <a:cubicBezTo>
                      <a:pt x="50" y="11"/>
                      <a:pt x="39" y="0"/>
                      <a:pt x="25" y="0"/>
                    </a:cubicBezTo>
                    <a:cubicBezTo>
                      <a:pt x="25" y="0"/>
                      <a:pt x="25" y="0"/>
                      <a:pt x="25" y="0"/>
                    </a:cubicBezTo>
                    <a:cubicBezTo>
                      <a:pt x="11" y="0"/>
                      <a:pt x="0" y="11"/>
                      <a:pt x="0" y="25"/>
                    </a:cubicBezTo>
                    <a:cubicBezTo>
                      <a:pt x="0" y="39"/>
                      <a:pt x="11" y="50"/>
                      <a:pt x="25" y="50"/>
                    </a:cubicBezTo>
                    <a:cubicBezTo>
                      <a:pt x="39" y="50"/>
                      <a:pt x="50" y="39"/>
                      <a:pt x="50" y="25"/>
                    </a:cubicBezTo>
                    <a:close/>
                    <a:moveTo>
                      <a:pt x="9" y="25"/>
                    </a:moveTo>
                    <a:cubicBezTo>
                      <a:pt x="9" y="16"/>
                      <a:pt x="16" y="9"/>
                      <a:pt x="25" y="9"/>
                    </a:cubicBezTo>
                    <a:cubicBezTo>
                      <a:pt x="25" y="9"/>
                      <a:pt x="25" y="9"/>
                      <a:pt x="25" y="9"/>
                    </a:cubicBezTo>
                    <a:cubicBezTo>
                      <a:pt x="34" y="9"/>
                      <a:pt x="41" y="16"/>
                      <a:pt x="41" y="25"/>
                    </a:cubicBezTo>
                    <a:cubicBezTo>
                      <a:pt x="41" y="34"/>
                      <a:pt x="34" y="41"/>
                      <a:pt x="25" y="41"/>
                    </a:cubicBezTo>
                    <a:cubicBezTo>
                      <a:pt x="16" y="41"/>
                      <a:pt x="9" y="34"/>
                      <a:pt x="9"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8"/>
              <p:cNvSpPr>
                <a:spLocks noEditPoints="1"/>
              </p:cNvSpPr>
              <p:nvPr/>
            </p:nvSpPr>
            <p:spPr bwMode="auto">
              <a:xfrm rot="3356753">
                <a:off x="8589495" y="2118392"/>
                <a:ext cx="50146" cy="213871"/>
              </a:xfrm>
              <a:custGeom>
                <a:avLst/>
                <a:gdLst>
                  <a:gd name="T0" fmla="*/ 43 w 51"/>
                  <a:gd name="T1" fmla="*/ 5 h 219"/>
                  <a:gd name="T2" fmla="*/ 26 w 51"/>
                  <a:gd name="T3" fmla="*/ 0 h 219"/>
                  <a:gd name="T4" fmla="*/ 0 w 51"/>
                  <a:gd name="T5" fmla="*/ 20 h 219"/>
                  <a:gd name="T6" fmla="*/ 0 w 51"/>
                  <a:gd name="T7" fmla="*/ 198 h 219"/>
                  <a:gd name="T8" fmla="*/ 25 w 51"/>
                  <a:gd name="T9" fmla="*/ 219 h 219"/>
                  <a:gd name="T10" fmla="*/ 25 w 51"/>
                  <a:gd name="T11" fmla="*/ 219 h 219"/>
                  <a:gd name="T12" fmla="*/ 51 w 51"/>
                  <a:gd name="T13" fmla="*/ 199 h 219"/>
                  <a:gd name="T14" fmla="*/ 51 w 51"/>
                  <a:gd name="T15" fmla="*/ 20 h 219"/>
                  <a:gd name="T16" fmla="*/ 43 w 51"/>
                  <a:gd name="T17" fmla="*/ 5 h 219"/>
                  <a:gd name="T18" fmla="*/ 42 w 51"/>
                  <a:gd name="T19" fmla="*/ 199 h 219"/>
                  <a:gd name="T20" fmla="*/ 25 w 51"/>
                  <a:gd name="T21" fmla="*/ 211 h 219"/>
                  <a:gd name="T22" fmla="*/ 25 w 51"/>
                  <a:gd name="T23" fmla="*/ 211 h 219"/>
                  <a:gd name="T24" fmla="*/ 8 w 51"/>
                  <a:gd name="T25" fmla="*/ 198 h 219"/>
                  <a:gd name="T26" fmla="*/ 9 w 51"/>
                  <a:gd name="T27" fmla="*/ 20 h 219"/>
                  <a:gd name="T28" fmla="*/ 26 w 51"/>
                  <a:gd name="T29" fmla="*/ 8 h 219"/>
                  <a:gd name="T30" fmla="*/ 38 w 51"/>
                  <a:gd name="T31" fmla="*/ 12 h 219"/>
                  <a:gd name="T32" fmla="*/ 43 w 51"/>
                  <a:gd name="T33" fmla="*/ 20 h 219"/>
                  <a:gd name="T34" fmla="*/ 42 w 51"/>
                  <a:gd name="T35" fmla="*/ 19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19">
                    <a:moveTo>
                      <a:pt x="43" y="5"/>
                    </a:moveTo>
                    <a:cubicBezTo>
                      <a:pt x="39" y="2"/>
                      <a:pt x="32" y="0"/>
                      <a:pt x="26" y="0"/>
                    </a:cubicBezTo>
                    <a:cubicBezTo>
                      <a:pt x="12" y="0"/>
                      <a:pt x="0" y="9"/>
                      <a:pt x="0" y="20"/>
                    </a:cubicBezTo>
                    <a:cubicBezTo>
                      <a:pt x="0" y="198"/>
                      <a:pt x="0" y="198"/>
                      <a:pt x="0" y="198"/>
                    </a:cubicBezTo>
                    <a:cubicBezTo>
                      <a:pt x="0" y="210"/>
                      <a:pt x="11" y="219"/>
                      <a:pt x="25" y="219"/>
                    </a:cubicBezTo>
                    <a:cubicBezTo>
                      <a:pt x="25" y="219"/>
                      <a:pt x="25" y="219"/>
                      <a:pt x="25" y="219"/>
                    </a:cubicBezTo>
                    <a:cubicBezTo>
                      <a:pt x="39" y="219"/>
                      <a:pt x="51" y="210"/>
                      <a:pt x="51" y="199"/>
                    </a:cubicBezTo>
                    <a:cubicBezTo>
                      <a:pt x="51" y="20"/>
                      <a:pt x="51" y="20"/>
                      <a:pt x="51" y="20"/>
                    </a:cubicBezTo>
                    <a:cubicBezTo>
                      <a:pt x="51" y="15"/>
                      <a:pt x="48" y="9"/>
                      <a:pt x="43" y="5"/>
                    </a:cubicBezTo>
                    <a:close/>
                    <a:moveTo>
                      <a:pt x="42" y="199"/>
                    </a:moveTo>
                    <a:cubicBezTo>
                      <a:pt x="42" y="205"/>
                      <a:pt x="35" y="211"/>
                      <a:pt x="25" y="211"/>
                    </a:cubicBezTo>
                    <a:cubicBezTo>
                      <a:pt x="25" y="211"/>
                      <a:pt x="25" y="211"/>
                      <a:pt x="25" y="211"/>
                    </a:cubicBezTo>
                    <a:cubicBezTo>
                      <a:pt x="16" y="211"/>
                      <a:pt x="8" y="205"/>
                      <a:pt x="8" y="198"/>
                    </a:cubicBezTo>
                    <a:cubicBezTo>
                      <a:pt x="9" y="20"/>
                      <a:pt x="9" y="20"/>
                      <a:pt x="9" y="20"/>
                    </a:cubicBezTo>
                    <a:cubicBezTo>
                      <a:pt x="9" y="14"/>
                      <a:pt x="16" y="8"/>
                      <a:pt x="26" y="8"/>
                    </a:cubicBezTo>
                    <a:cubicBezTo>
                      <a:pt x="30" y="8"/>
                      <a:pt x="35" y="10"/>
                      <a:pt x="38" y="12"/>
                    </a:cubicBezTo>
                    <a:cubicBezTo>
                      <a:pt x="41" y="14"/>
                      <a:pt x="43" y="17"/>
                      <a:pt x="43" y="20"/>
                    </a:cubicBezTo>
                    <a:lnTo>
                      <a:pt x="42" y="19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9" name="Group 78"/>
            <p:cNvGrpSpPr/>
            <p:nvPr/>
          </p:nvGrpSpPr>
          <p:grpSpPr>
            <a:xfrm rot="3163338">
              <a:off x="8645760" y="2172758"/>
              <a:ext cx="195107" cy="408581"/>
              <a:chOff x="8572891" y="2554687"/>
              <a:chExt cx="252979" cy="529774"/>
            </a:xfrm>
            <a:solidFill>
              <a:srgbClr val="B9C7D4"/>
            </a:solidFill>
          </p:grpSpPr>
          <p:sp>
            <p:nvSpPr>
              <p:cNvPr id="96" name="Freeform 131"/>
              <p:cNvSpPr>
                <a:spLocks/>
              </p:cNvSpPr>
              <p:nvPr/>
            </p:nvSpPr>
            <p:spPr bwMode="auto">
              <a:xfrm rot="21578699">
                <a:off x="8692519" y="2554687"/>
                <a:ext cx="9167" cy="82494"/>
              </a:xfrm>
              <a:custGeom>
                <a:avLst/>
                <a:gdLst>
                  <a:gd name="T0" fmla="*/ 4 w 8"/>
                  <a:gd name="T1" fmla="*/ 71 h 71"/>
                  <a:gd name="T2" fmla="*/ 8 w 8"/>
                  <a:gd name="T3" fmla="*/ 67 h 71"/>
                  <a:gd name="T4" fmla="*/ 8 w 8"/>
                  <a:gd name="T5" fmla="*/ 5 h 71"/>
                  <a:gd name="T6" fmla="*/ 4 w 8"/>
                  <a:gd name="T7" fmla="*/ 0 h 71"/>
                  <a:gd name="T8" fmla="*/ 0 w 8"/>
                  <a:gd name="T9" fmla="*/ 5 h 71"/>
                  <a:gd name="T10" fmla="*/ 0 w 8"/>
                  <a:gd name="T11" fmla="*/ 67 h 71"/>
                  <a:gd name="T12" fmla="*/ 4 w 8"/>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8" h="71">
                    <a:moveTo>
                      <a:pt x="4" y="71"/>
                    </a:moveTo>
                    <a:cubicBezTo>
                      <a:pt x="6" y="71"/>
                      <a:pt x="8" y="69"/>
                      <a:pt x="8" y="67"/>
                    </a:cubicBezTo>
                    <a:cubicBezTo>
                      <a:pt x="8" y="5"/>
                      <a:pt x="8" y="5"/>
                      <a:pt x="8" y="5"/>
                    </a:cubicBezTo>
                    <a:cubicBezTo>
                      <a:pt x="8" y="2"/>
                      <a:pt x="6" y="0"/>
                      <a:pt x="4" y="0"/>
                    </a:cubicBezTo>
                    <a:cubicBezTo>
                      <a:pt x="2" y="0"/>
                      <a:pt x="0" y="2"/>
                      <a:pt x="0" y="5"/>
                    </a:cubicBezTo>
                    <a:cubicBezTo>
                      <a:pt x="0" y="67"/>
                      <a:pt x="0" y="67"/>
                      <a:pt x="0" y="67"/>
                    </a:cubicBezTo>
                    <a:cubicBezTo>
                      <a:pt x="0" y="69"/>
                      <a:pt x="2" y="71"/>
                      <a:pt x="4" y="7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32"/>
              <p:cNvSpPr>
                <a:spLocks/>
              </p:cNvSpPr>
              <p:nvPr/>
            </p:nvSpPr>
            <p:spPr bwMode="auto">
              <a:xfrm rot="21578699">
                <a:off x="8593636" y="2575362"/>
                <a:ext cx="42164" cy="76994"/>
              </a:xfrm>
              <a:custGeom>
                <a:avLst/>
                <a:gdLst>
                  <a:gd name="T0" fmla="*/ 27 w 36"/>
                  <a:gd name="T1" fmla="*/ 63 h 66"/>
                  <a:gd name="T2" fmla="*/ 31 w 36"/>
                  <a:gd name="T3" fmla="*/ 66 h 66"/>
                  <a:gd name="T4" fmla="*/ 33 w 36"/>
                  <a:gd name="T5" fmla="*/ 66 h 66"/>
                  <a:gd name="T6" fmla="*/ 35 w 36"/>
                  <a:gd name="T7" fmla="*/ 60 h 66"/>
                  <a:gd name="T8" fmla="*/ 9 w 36"/>
                  <a:gd name="T9" fmla="*/ 3 h 66"/>
                  <a:gd name="T10" fmla="*/ 3 w 36"/>
                  <a:gd name="T11" fmla="*/ 1 h 66"/>
                  <a:gd name="T12" fmla="*/ 1 w 36"/>
                  <a:gd name="T13" fmla="*/ 7 h 66"/>
                  <a:gd name="T14" fmla="*/ 27 w 36"/>
                  <a:gd name="T15" fmla="*/ 63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66">
                    <a:moveTo>
                      <a:pt x="27" y="63"/>
                    </a:moveTo>
                    <a:cubicBezTo>
                      <a:pt x="28" y="65"/>
                      <a:pt x="30" y="66"/>
                      <a:pt x="31" y="66"/>
                    </a:cubicBezTo>
                    <a:cubicBezTo>
                      <a:pt x="32" y="66"/>
                      <a:pt x="32" y="66"/>
                      <a:pt x="33" y="66"/>
                    </a:cubicBezTo>
                    <a:cubicBezTo>
                      <a:pt x="35" y="65"/>
                      <a:pt x="36" y="62"/>
                      <a:pt x="35" y="60"/>
                    </a:cubicBezTo>
                    <a:cubicBezTo>
                      <a:pt x="9" y="3"/>
                      <a:pt x="9" y="3"/>
                      <a:pt x="9" y="3"/>
                    </a:cubicBezTo>
                    <a:cubicBezTo>
                      <a:pt x="8" y="1"/>
                      <a:pt x="5" y="0"/>
                      <a:pt x="3" y="1"/>
                    </a:cubicBezTo>
                    <a:cubicBezTo>
                      <a:pt x="1" y="2"/>
                      <a:pt x="0" y="5"/>
                      <a:pt x="1" y="7"/>
                    </a:cubicBezTo>
                    <a:lnTo>
                      <a:pt x="27" y="6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33"/>
              <p:cNvSpPr>
                <a:spLocks/>
              </p:cNvSpPr>
              <p:nvPr/>
            </p:nvSpPr>
            <p:spPr bwMode="auto">
              <a:xfrm rot="21578699">
                <a:off x="8758619" y="2574340"/>
                <a:ext cx="42164" cy="76994"/>
              </a:xfrm>
              <a:custGeom>
                <a:avLst/>
                <a:gdLst>
                  <a:gd name="T0" fmla="*/ 3 w 36"/>
                  <a:gd name="T1" fmla="*/ 66 h 66"/>
                  <a:gd name="T2" fmla="*/ 5 w 36"/>
                  <a:gd name="T3" fmla="*/ 66 h 66"/>
                  <a:gd name="T4" fmla="*/ 9 w 36"/>
                  <a:gd name="T5" fmla="*/ 63 h 66"/>
                  <a:gd name="T6" fmla="*/ 35 w 36"/>
                  <a:gd name="T7" fmla="*/ 7 h 66"/>
                  <a:gd name="T8" fmla="*/ 33 w 36"/>
                  <a:gd name="T9" fmla="*/ 1 h 66"/>
                  <a:gd name="T10" fmla="*/ 27 w 36"/>
                  <a:gd name="T11" fmla="*/ 3 h 66"/>
                  <a:gd name="T12" fmla="*/ 1 w 36"/>
                  <a:gd name="T13" fmla="*/ 60 h 66"/>
                  <a:gd name="T14" fmla="*/ 3 w 36"/>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66">
                    <a:moveTo>
                      <a:pt x="3" y="66"/>
                    </a:moveTo>
                    <a:cubicBezTo>
                      <a:pt x="4" y="66"/>
                      <a:pt x="4" y="66"/>
                      <a:pt x="5" y="66"/>
                    </a:cubicBezTo>
                    <a:cubicBezTo>
                      <a:pt x="7" y="66"/>
                      <a:pt x="8" y="65"/>
                      <a:pt x="9" y="63"/>
                    </a:cubicBezTo>
                    <a:cubicBezTo>
                      <a:pt x="35" y="7"/>
                      <a:pt x="35" y="7"/>
                      <a:pt x="35" y="7"/>
                    </a:cubicBezTo>
                    <a:cubicBezTo>
                      <a:pt x="36" y="5"/>
                      <a:pt x="35" y="2"/>
                      <a:pt x="33" y="1"/>
                    </a:cubicBezTo>
                    <a:cubicBezTo>
                      <a:pt x="31" y="0"/>
                      <a:pt x="28" y="1"/>
                      <a:pt x="27" y="3"/>
                    </a:cubicBezTo>
                    <a:cubicBezTo>
                      <a:pt x="1" y="60"/>
                      <a:pt x="1" y="60"/>
                      <a:pt x="1" y="60"/>
                    </a:cubicBezTo>
                    <a:cubicBezTo>
                      <a:pt x="0" y="62"/>
                      <a:pt x="1" y="65"/>
                      <a:pt x="3"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34"/>
              <p:cNvSpPr>
                <a:spLocks/>
              </p:cNvSpPr>
              <p:nvPr/>
            </p:nvSpPr>
            <p:spPr bwMode="auto">
              <a:xfrm rot="21578699">
                <a:off x="8645458" y="2979954"/>
                <a:ext cx="115491" cy="18332"/>
              </a:xfrm>
              <a:custGeom>
                <a:avLst/>
                <a:gdLst>
                  <a:gd name="T0" fmla="*/ 95 w 99"/>
                  <a:gd name="T1" fmla="*/ 1 h 16"/>
                  <a:gd name="T2" fmla="*/ 4 w 99"/>
                  <a:gd name="T3" fmla="*/ 8 h 16"/>
                  <a:gd name="T4" fmla="*/ 0 w 99"/>
                  <a:gd name="T5" fmla="*/ 12 h 16"/>
                  <a:gd name="T6" fmla="*/ 4 w 99"/>
                  <a:gd name="T7" fmla="*/ 16 h 16"/>
                  <a:gd name="T8" fmla="*/ 5 w 99"/>
                  <a:gd name="T9" fmla="*/ 16 h 16"/>
                  <a:gd name="T10" fmla="*/ 95 w 99"/>
                  <a:gd name="T11" fmla="*/ 9 h 16"/>
                  <a:gd name="T12" fmla="*/ 99 w 99"/>
                  <a:gd name="T13" fmla="*/ 5 h 16"/>
                  <a:gd name="T14" fmla="*/ 95 w 99"/>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6">
                    <a:moveTo>
                      <a:pt x="95" y="1"/>
                    </a:moveTo>
                    <a:cubicBezTo>
                      <a:pt x="4" y="8"/>
                      <a:pt x="4" y="8"/>
                      <a:pt x="4" y="8"/>
                    </a:cubicBezTo>
                    <a:cubicBezTo>
                      <a:pt x="2" y="8"/>
                      <a:pt x="0" y="10"/>
                      <a:pt x="0" y="12"/>
                    </a:cubicBezTo>
                    <a:cubicBezTo>
                      <a:pt x="0" y="14"/>
                      <a:pt x="2" y="16"/>
                      <a:pt x="4" y="16"/>
                    </a:cubicBezTo>
                    <a:cubicBezTo>
                      <a:pt x="4" y="16"/>
                      <a:pt x="4" y="16"/>
                      <a:pt x="5" y="16"/>
                    </a:cubicBezTo>
                    <a:cubicBezTo>
                      <a:pt x="95" y="9"/>
                      <a:pt x="95" y="9"/>
                      <a:pt x="95" y="9"/>
                    </a:cubicBezTo>
                    <a:cubicBezTo>
                      <a:pt x="98" y="9"/>
                      <a:pt x="99" y="7"/>
                      <a:pt x="99" y="5"/>
                    </a:cubicBezTo>
                    <a:cubicBezTo>
                      <a:pt x="99" y="2"/>
                      <a:pt x="97" y="0"/>
                      <a:pt x="9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35"/>
              <p:cNvSpPr>
                <a:spLocks/>
              </p:cNvSpPr>
              <p:nvPr/>
            </p:nvSpPr>
            <p:spPr bwMode="auto">
              <a:xfrm rot="21578699">
                <a:off x="8645560" y="2996452"/>
                <a:ext cx="115491" cy="18332"/>
              </a:xfrm>
              <a:custGeom>
                <a:avLst/>
                <a:gdLst>
                  <a:gd name="T0" fmla="*/ 95 w 99"/>
                  <a:gd name="T1" fmla="*/ 0 h 16"/>
                  <a:gd name="T2" fmla="*/ 4 w 99"/>
                  <a:gd name="T3" fmla="*/ 7 h 16"/>
                  <a:gd name="T4" fmla="*/ 0 w 99"/>
                  <a:gd name="T5" fmla="*/ 12 h 16"/>
                  <a:gd name="T6" fmla="*/ 4 w 99"/>
                  <a:gd name="T7" fmla="*/ 16 h 16"/>
                  <a:gd name="T8" fmla="*/ 5 w 99"/>
                  <a:gd name="T9" fmla="*/ 16 h 16"/>
                  <a:gd name="T10" fmla="*/ 95 w 99"/>
                  <a:gd name="T11" fmla="*/ 9 h 16"/>
                  <a:gd name="T12" fmla="*/ 99 w 99"/>
                  <a:gd name="T13" fmla="*/ 4 h 16"/>
                  <a:gd name="T14" fmla="*/ 95 w 99"/>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6">
                    <a:moveTo>
                      <a:pt x="95" y="0"/>
                    </a:moveTo>
                    <a:cubicBezTo>
                      <a:pt x="4" y="7"/>
                      <a:pt x="4" y="7"/>
                      <a:pt x="4" y="7"/>
                    </a:cubicBezTo>
                    <a:cubicBezTo>
                      <a:pt x="2" y="7"/>
                      <a:pt x="0" y="9"/>
                      <a:pt x="0" y="12"/>
                    </a:cubicBezTo>
                    <a:cubicBezTo>
                      <a:pt x="0" y="14"/>
                      <a:pt x="2" y="16"/>
                      <a:pt x="4" y="16"/>
                    </a:cubicBezTo>
                    <a:cubicBezTo>
                      <a:pt x="4" y="16"/>
                      <a:pt x="4" y="16"/>
                      <a:pt x="5" y="16"/>
                    </a:cubicBezTo>
                    <a:cubicBezTo>
                      <a:pt x="95" y="9"/>
                      <a:pt x="95" y="9"/>
                      <a:pt x="95" y="9"/>
                    </a:cubicBezTo>
                    <a:cubicBezTo>
                      <a:pt x="98" y="8"/>
                      <a:pt x="99" y="6"/>
                      <a:pt x="99" y="4"/>
                    </a:cubicBezTo>
                    <a:cubicBezTo>
                      <a:pt x="99" y="2"/>
                      <a:pt x="97" y="0"/>
                      <a:pt x="95" y="0"/>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a:p>
            </p:txBody>
          </p:sp>
          <p:sp>
            <p:nvSpPr>
              <p:cNvPr id="101" name="Freeform 136"/>
              <p:cNvSpPr>
                <a:spLocks/>
              </p:cNvSpPr>
              <p:nvPr/>
            </p:nvSpPr>
            <p:spPr bwMode="auto">
              <a:xfrm rot="21578699">
                <a:off x="8645651" y="3011117"/>
                <a:ext cx="115491" cy="18332"/>
              </a:xfrm>
              <a:custGeom>
                <a:avLst/>
                <a:gdLst>
                  <a:gd name="T0" fmla="*/ 95 w 99"/>
                  <a:gd name="T1" fmla="*/ 1 h 16"/>
                  <a:gd name="T2" fmla="*/ 4 w 99"/>
                  <a:gd name="T3" fmla="*/ 8 h 16"/>
                  <a:gd name="T4" fmla="*/ 0 w 99"/>
                  <a:gd name="T5" fmla="*/ 12 h 16"/>
                  <a:gd name="T6" fmla="*/ 4 w 99"/>
                  <a:gd name="T7" fmla="*/ 16 h 16"/>
                  <a:gd name="T8" fmla="*/ 5 w 99"/>
                  <a:gd name="T9" fmla="*/ 16 h 16"/>
                  <a:gd name="T10" fmla="*/ 95 w 99"/>
                  <a:gd name="T11" fmla="*/ 9 h 16"/>
                  <a:gd name="T12" fmla="*/ 99 w 99"/>
                  <a:gd name="T13" fmla="*/ 5 h 16"/>
                  <a:gd name="T14" fmla="*/ 95 w 99"/>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6">
                    <a:moveTo>
                      <a:pt x="95" y="1"/>
                    </a:moveTo>
                    <a:cubicBezTo>
                      <a:pt x="4" y="8"/>
                      <a:pt x="4" y="8"/>
                      <a:pt x="4" y="8"/>
                    </a:cubicBezTo>
                    <a:cubicBezTo>
                      <a:pt x="2" y="8"/>
                      <a:pt x="0" y="10"/>
                      <a:pt x="0" y="12"/>
                    </a:cubicBezTo>
                    <a:cubicBezTo>
                      <a:pt x="0" y="14"/>
                      <a:pt x="2" y="16"/>
                      <a:pt x="4" y="16"/>
                    </a:cubicBezTo>
                    <a:cubicBezTo>
                      <a:pt x="4" y="16"/>
                      <a:pt x="4" y="16"/>
                      <a:pt x="5" y="16"/>
                    </a:cubicBezTo>
                    <a:cubicBezTo>
                      <a:pt x="95" y="9"/>
                      <a:pt x="95" y="9"/>
                      <a:pt x="95" y="9"/>
                    </a:cubicBezTo>
                    <a:cubicBezTo>
                      <a:pt x="98" y="9"/>
                      <a:pt x="99" y="7"/>
                      <a:pt x="99" y="5"/>
                    </a:cubicBezTo>
                    <a:cubicBezTo>
                      <a:pt x="99" y="2"/>
                      <a:pt x="97" y="0"/>
                      <a:pt x="95" y="1"/>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a:p>
            </p:txBody>
          </p:sp>
          <p:sp>
            <p:nvSpPr>
              <p:cNvPr id="102" name="Freeform 137"/>
              <p:cNvSpPr>
                <a:spLocks/>
              </p:cNvSpPr>
              <p:nvPr/>
            </p:nvSpPr>
            <p:spPr bwMode="auto">
              <a:xfrm rot="21578699">
                <a:off x="8645753" y="3027616"/>
                <a:ext cx="115491" cy="18332"/>
              </a:xfrm>
              <a:custGeom>
                <a:avLst/>
                <a:gdLst>
                  <a:gd name="T0" fmla="*/ 95 w 99"/>
                  <a:gd name="T1" fmla="*/ 0 h 15"/>
                  <a:gd name="T2" fmla="*/ 4 w 99"/>
                  <a:gd name="T3" fmla="*/ 7 h 15"/>
                  <a:gd name="T4" fmla="*/ 0 w 99"/>
                  <a:gd name="T5" fmla="*/ 12 h 15"/>
                  <a:gd name="T6" fmla="*/ 4 w 99"/>
                  <a:gd name="T7" fmla="*/ 15 h 15"/>
                  <a:gd name="T8" fmla="*/ 5 w 99"/>
                  <a:gd name="T9" fmla="*/ 15 h 15"/>
                  <a:gd name="T10" fmla="*/ 95 w 99"/>
                  <a:gd name="T11" fmla="*/ 9 h 15"/>
                  <a:gd name="T12" fmla="*/ 99 w 99"/>
                  <a:gd name="T13" fmla="*/ 4 h 15"/>
                  <a:gd name="T14" fmla="*/ 95 w 9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5">
                    <a:moveTo>
                      <a:pt x="95" y="0"/>
                    </a:moveTo>
                    <a:cubicBezTo>
                      <a:pt x="4" y="7"/>
                      <a:pt x="4" y="7"/>
                      <a:pt x="4" y="7"/>
                    </a:cubicBezTo>
                    <a:cubicBezTo>
                      <a:pt x="2" y="7"/>
                      <a:pt x="0" y="9"/>
                      <a:pt x="0" y="12"/>
                    </a:cubicBezTo>
                    <a:cubicBezTo>
                      <a:pt x="0" y="14"/>
                      <a:pt x="2" y="15"/>
                      <a:pt x="4" y="15"/>
                    </a:cubicBezTo>
                    <a:cubicBezTo>
                      <a:pt x="4" y="15"/>
                      <a:pt x="4" y="15"/>
                      <a:pt x="5" y="15"/>
                    </a:cubicBezTo>
                    <a:cubicBezTo>
                      <a:pt x="95" y="9"/>
                      <a:pt x="95" y="9"/>
                      <a:pt x="95" y="9"/>
                    </a:cubicBezTo>
                    <a:cubicBezTo>
                      <a:pt x="98" y="8"/>
                      <a:pt x="99" y="6"/>
                      <a:pt x="99" y="4"/>
                    </a:cubicBezTo>
                    <a:cubicBezTo>
                      <a:pt x="99" y="2"/>
                      <a:pt x="97" y="0"/>
                      <a:pt x="95" y="0"/>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a:p>
            </p:txBody>
          </p:sp>
          <p:sp>
            <p:nvSpPr>
              <p:cNvPr id="103" name="Freeform 138"/>
              <p:cNvSpPr>
                <a:spLocks noEditPoints="1"/>
              </p:cNvSpPr>
              <p:nvPr/>
            </p:nvSpPr>
            <p:spPr bwMode="auto">
              <a:xfrm rot="21578699">
                <a:off x="8572891" y="2643800"/>
                <a:ext cx="252979" cy="313475"/>
              </a:xfrm>
              <a:custGeom>
                <a:avLst/>
                <a:gdLst>
                  <a:gd name="T0" fmla="*/ 109 w 219"/>
                  <a:gd name="T1" fmla="*/ 0 h 269"/>
                  <a:gd name="T2" fmla="*/ 0 w 219"/>
                  <a:gd name="T3" fmla="*/ 109 h 269"/>
                  <a:gd name="T4" fmla="*/ 16 w 219"/>
                  <a:gd name="T5" fmla="*/ 165 h 269"/>
                  <a:gd name="T6" fmla="*/ 48 w 219"/>
                  <a:gd name="T7" fmla="*/ 234 h 269"/>
                  <a:gd name="T8" fmla="*/ 63 w 219"/>
                  <a:gd name="T9" fmla="*/ 269 h 269"/>
                  <a:gd name="T10" fmla="*/ 155 w 219"/>
                  <a:gd name="T11" fmla="*/ 269 h 269"/>
                  <a:gd name="T12" fmla="*/ 171 w 219"/>
                  <a:gd name="T13" fmla="*/ 234 h 269"/>
                  <a:gd name="T14" fmla="*/ 203 w 219"/>
                  <a:gd name="T15" fmla="*/ 165 h 269"/>
                  <a:gd name="T16" fmla="*/ 219 w 219"/>
                  <a:gd name="T17" fmla="*/ 109 h 269"/>
                  <a:gd name="T18" fmla="*/ 109 w 219"/>
                  <a:gd name="T19" fmla="*/ 0 h 269"/>
                  <a:gd name="T20" fmla="*/ 196 w 219"/>
                  <a:gd name="T21" fmla="*/ 161 h 269"/>
                  <a:gd name="T22" fmla="*/ 162 w 219"/>
                  <a:gd name="T23" fmla="*/ 234 h 269"/>
                  <a:gd name="T24" fmla="*/ 155 w 219"/>
                  <a:gd name="T25" fmla="*/ 261 h 269"/>
                  <a:gd name="T26" fmla="*/ 63 w 219"/>
                  <a:gd name="T27" fmla="*/ 261 h 269"/>
                  <a:gd name="T28" fmla="*/ 57 w 219"/>
                  <a:gd name="T29" fmla="*/ 234 h 269"/>
                  <a:gd name="T30" fmla="*/ 23 w 219"/>
                  <a:gd name="T31" fmla="*/ 161 h 269"/>
                  <a:gd name="T32" fmla="*/ 9 w 219"/>
                  <a:gd name="T33" fmla="*/ 109 h 269"/>
                  <a:gd name="T34" fmla="*/ 109 w 219"/>
                  <a:gd name="T35" fmla="*/ 8 h 269"/>
                  <a:gd name="T36" fmla="*/ 210 w 219"/>
                  <a:gd name="T37" fmla="*/ 109 h 269"/>
                  <a:gd name="T38" fmla="*/ 196 w 219"/>
                  <a:gd name="T39" fmla="*/ 16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9" h="269">
                    <a:moveTo>
                      <a:pt x="109" y="0"/>
                    </a:moveTo>
                    <a:cubicBezTo>
                      <a:pt x="49" y="0"/>
                      <a:pt x="0" y="49"/>
                      <a:pt x="0" y="109"/>
                    </a:cubicBezTo>
                    <a:cubicBezTo>
                      <a:pt x="0" y="129"/>
                      <a:pt x="6" y="148"/>
                      <a:pt x="16" y="165"/>
                    </a:cubicBezTo>
                    <a:cubicBezTo>
                      <a:pt x="35" y="197"/>
                      <a:pt x="48" y="220"/>
                      <a:pt x="48" y="234"/>
                    </a:cubicBezTo>
                    <a:cubicBezTo>
                      <a:pt x="48" y="247"/>
                      <a:pt x="49" y="269"/>
                      <a:pt x="63" y="269"/>
                    </a:cubicBezTo>
                    <a:cubicBezTo>
                      <a:pt x="155" y="269"/>
                      <a:pt x="155" y="269"/>
                      <a:pt x="155" y="269"/>
                    </a:cubicBezTo>
                    <a:cubicBezTo>
                      <a:pt x="170" y="269"/>
                      <a:pt x="170" y="247"/>
                      <a:pt x="171" y="234"/>
                    </a:cubicBezTo>
                    <a:cubicBezTo>
                      <a:pt x="171" y="220"/>
                      <a:pt x="184" y="197"/>
                      <a:pt x="203" y="165"/>
                    </a:cubicBezTo>
                    <a:cubicBezTo>
                      <a:pt x="213" y="148"/>
                      <a:pt x="219" y="129"/>
                      <a:pt x="219" y="109"/>
                    </a:cubicBezTo>
                    <a:cubicBezTo>
                      <a:pt x="219" y="49"/>
                      <a:pt x="170" y="0"/>
                      <a:pt x="109" y="0"/>
                    </a:cubicBezTo>
                    <a:close/>
                    <a:moveTo>
                      <a:pt x="196" y="161"/>
                    </a:moveTo>
                    <a:cubicBezTo>
                      <a:pt x="175" y="194"/>
                      <a:pt x="162" y="218"/>
                      <a:pt x="162" y="234"/>
                    </a:cubicBezTo>
                    <a:cubicBezTo>
                      <a:pt x="162" y="242"/>
                      <a:pt x="162" y="261"/>
                      <a:pt x="155" y="261"/>
                    </a:cubicBezTo>
                    <a:cubicBezTo>
                      <a:pt x="63" y="261"/>
                      <a:pt x="63" y="261"/>
                      <a:pt x="63" y="261"/>
                    </a:cubicBezTo>
                    <a:cubicBezTo>
                      <a:pt x="57" y="261"/>
                      <a:pt x="57" y="242"/>
                      <a:pt x="57" y="234"/>
                    </a:cubicBezTo>
                    <a:cubicBezTo>
                      <a:pt x="57" y="218"/>
                      <a:pt x="44" y="194"/>
                      <a:pt x="23" y="161"/>
                    </a:cubicBezTo>
                    <a:cubicBezTo>
                      <a:pt x="14" y="145"/>
                      <a:pt x="9" y="127"/>
                      <a:pt x="9" y="109"/>
                    </a:cubicBezTo>
                    <a:cubicBezTo>
                      <a:pt x="9" y="53"/>
                      <a:pt x="54" y="8"/>
                      <a:pt x="109" y="8"/>
                    </a:cubicBezTo>
                    <a:cubicBezTo>
                      <a:pt x="165" y="8"/>
                      <a:pt x="210" y="53"/>
                      <a:pt x="210" y="109"/>
                    </a:cubicBezTo>
                    <a:cubicBezTo>
                      <a:pt x="210" y="127"/>
                      <a:pt x="205" y="145"/>
                      <a:pt x="196" y="1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39"/>
              <p:cNvSpPr>
                <a:spLocks/>
              </p:cNvSpPr>
              <p:nvPr/>
            </p:nvSpPr>
            <p:spPr bwMode="auto">
              <a:xfrm rot="21578699">
                <a:off x="8666135" y="3058796"/>
                <a:ext cx="69661" cy="25665"/>
              </a:xfrm>
              <a:custGeom>
                <a:avLst/>
                <a:gdLst>
                  <a:gd name="T0" fmla="*/ 56 w 59"/>
                  <a:gd name="T1" fmla="*/ 1 h 22"/>
                  <a:gd name="T2" fmla="*/ 50 w 59"/>
                  <a:gd name="T3" fmla="*/ 3 h 22"/>
                  <a:gd name="T4" fmla="*/ 29 w 59"/>
                  <a:gd name="T5" fmla="*/ 14 h 22"/>
                  <a:gd name="T6" fmla="*/ 9 w 59"/>
                  <a:gd name="T7" fmla="*/ 3 h 22"/>
                  <a:gd name="T8" fmla="*/ 3 w 59"/>
                  <a:gd name="T9" fmla="*/ 1 h 22"/>
                  <a:gd name="T10" fmla="*/ 1 w 59"/>
                  <a:gd name="T11" fmla="*/ 7 h 22"/>
                  <a:gd name="T12" fmla="*/ 29 w 59"/>
                  <a:gd name="T13" fmla="*/ 22 h 22"/>
                  <a:gd name="T14" fmla="*/ 58 w 59"/>
                  <a:gd name="T15" fmla="*/ 7 h 22"/>
                  <a:gd name="T16" fmla="*/ 56 w 59"/>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
                    <a:moveTo>
                      <a:pt x="56" y="1"/>
                    </a:moveTo>
                    <a:cubicBezTo>
                      <a:pt x="54" y="0"/>
                      <a:pt x="51" y="1"/>
                      <a:pt x="50" y="3"/>
                    </a:cubicBezTo>
                    <a:cubicBezTo>
                      <a:pt x="47" y="9"/>
                      <a:pt x="39" y="14"/>
                      <a:pt x="29" y="14"/>
                    </a:cubicBezTo>
                    <a:cubicBezTo>
                      <a:pt x="20" y="14"/>
                      <a:pt x="12" y="9"/>
                      <a:pt x="9" y="3"/>
                    </a:cubicBezTo>
                    <a:cubicBezTo>
                      <a:pt x="8" y="1"/>
                      <a:pt x="5" y="0"/>
                      <a:pt x="3" y="1"/>
                    </a:cubicBezTo>
                    <a:cubicBezTo>
                      <a:pt x="1" y="2"/>
                      <a:pt x="0" y="5"/>
                      <a:pt x="1" y="7"/>
                    </a:cubicBezTo>
                    <a:cubicBezTo>
                      <a:pt x="5" y="16"/>
                      <a:pt x="17" y="22"/>
                      <a:pt x="29" y="22"/>
                    </a:cubicBezTo>
                    <a:cubicBezTo>
                      <a:pt x="42" y="22"/>
                      <a:pt x="53" y="16"/>
                      <a:pt x="58" y="7"/>
                    </a:cubicBezTo>
                    <a:cubicBezTo>
                      <a:pt x="59" y="5"/>
                      <a:pt x="58" y="2"/>
                      <a:pt x="56" y="1"/>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a:p>
            </p:txBody>
          </p:sp>
        </p:grpSp>
        <p:grpSp>
          <p:nvGrpSpPr>
            <p:cNvPr id="80" name="Group 79"/>
            <p:cNvGrpSpPr/>
            <p:nvPr/>
          </p:nvGrpSpPr>
          <p:grpSpPr>
            <a:xfrm>
              <a:off x="8564571" y="2882401"/>
              <a:ext cx="302069" cy="309340"/>
              <a:chOff x="8477635" y="3398742"/>
              <a:chExt cx="391670" cy="401097"/>
            </a:xfrm>
            <a:solidFill>
              <a:srgbClr val="B9C7D4"/>
            </a:solidFill>
          </p:grpSpPr>
          <p:sp>
            <p:nvSpPr>
              <p:cNvPr id="93" name="Freeform 74"/>
              <p:cNvSpPr>
                <a:spLocks noEditPoints="1"/>
              </p:cNvSpPr>
              <p:nvPr/>
            </p:nvSpPr>
            <p:spPr bwMode="auto">
              <a:xfrm>
                <a:off x="8477635" y="3398742"/>
                <a:ext cx="391670" cy="313965"/>
              </a:xfrm>
              <a:custGeom>
                <a:avLst/>
                <a:gdLst>
                  <a:gd name="T0" fmla="*/ 319 w 320"/>
                  <a:gd name="T1" fmla="*/ 117 h 276"/>
                  <a:gd name="T2" fmla="*/ 315 w 320"/>
                  <a:gd name="T3" fmla="*/ 115 h 276"/>
                  <a:gd name="T4" fmla="*/ 294 w 320"/>
                  <a:gd name="T5" fmla="*/ 115 h 276"/>
                  <a:gd name="T6" fmla="*/ 218 w 320"/>
                  <a:gd name="T7" fmla="*/ 2 h 276"/>
                  <a:gd name="T8" fmla="*/ 215 w 320"/>
                  <a:gd name="T9" fmla="*/ 0 h 276"/>
                  <a:gd name="T10" fmla="*/ 212 w 320"/>
                  <a:gd name="T11" fmla="*/ 1 h 276"/>
                  <a:gd name="T12" fmla="*/ 161 w 320"/>
                  <a:gd name="T13" fmla="*/ 48 h 276"/>
                  <a:gd name="T14" fmla="*/ 137 w 320"/>
                  <a:gd name="T15" fmla="*/ 20 h 276"/>
                  <a:gd name="T16" fmla="*/ 133 w 320"/>
                  <a:gd name="T17" fmla="*/ 18 h 276"/>
                  <a:gd name="T18" fmla="*/ 130 w 320"/>
                  <a:gd name="T19" fmla="*/ 20 h 276"/>
                  <a:gd name="T20" fmla="*/ 58 w 320"/>
                  <a:gd name="T21" fmla="*/ 100 h 276"/>
                  <a:gd name="T22" fmla="*/ 52 w 320"/>
                  <a:gd name="T23" fmla="*/ 85 h 276"/>
                  <a:gd name="T24" fmla="*/ 48 w 320"/>
                  <a:gd name="T25" fmla="*/ 82 h 276"/>
                  <a:gd name="T26" fmla="*/ 5 w 320"/>
                  <a:gd name="T27" fmla="*/ 82 h 276"/>
                  <a:gd name="T28" fmla="*/ 0 w 320"/>
                  <a:gd name="T29" fmla="*/ 87 h 276"/>
                  <a:gd name="T30" fmla="*/ 5 w 320"/>
                  <a:gd name="T31" fmla="*/ 91 h 276"/>
                  <a:gd name="T32" fmla="*/ 45 w 320"/>
                  <a:gd name="T33" fmla="*/ 91 h 276"/>
                  <a:gd name="T34" fmla="*/ 115 w 320"/>
                  <a:gd name="T35" fmla="*/ 273 h 276"/>
                  <a:gd name="T36" fmla="*/ 119 w 320"/>
                  <a:gd name="T37" fmla="*/ 276 h 276"/>
                  <a:gd name="T38" fmla="*/ 254 w 320"/>
                  <a:gd name="T39" fmla="*/ 276 h 276"/>
                  <a:gd name="T40" fmla="*/ 258 w 320"/>
                  <a:gd name="T41" fmla="*/ 273 h 276"/>
                  <a:gd name="T42" fmla="*/ 319 w 320"/>
                  <a:gd name="T43" fmla="*/ 121 h 276"/>
                  <a:gd name="T44" fmla="*/ 319 w 320"/>
                  <a:gd name="T45" fmla="*/ 117 h 276"/>
                  <a:gd name="T46" fmla="*/ 214 w 320"/>
                  <a:gd name="T47" fmla="*/ 11 h 276"/>
                  <a:gd name="T48" fmla="*/ 284 w 320"/>
                  <a:gd name="T49" fmla="*/ 115 h 276"/>
                  <a:gd name="T50" fmla="*/ 102 w 320"/>
                  <a:gd name="T51" fmla="*/ 115 h 276"/>
                  <a:gd name="T52" fmla="*/ 214 w 320"/>
                  <a:gd name="T53" fmla="*/ 11 h 276"/>
                  <a:gd name="T54" fmla="*/ 155 w 320"/>
                  <a:gd name="T55" fmla="*/ 191 h 276"/>
                  <a:gd name="T56" fmla="*/ 142 w 320"/>
                  <a:gd name="T57" fmla="*/ 123 h 276"/>
                  <a:gd name="T58" fmla="*/ 232 w 320"/>
                  <a:gd name="T59" fmla="*/ 123 h 276"/>
                  <a:gd name="T60" fmla="*/ 220 w 320"/>
                  <a:gd name="T61" fmla="*/ 191 h 276"/>
                  <a:gd name="T62" fmla="*/ 155 w 320"/>
                  <a:gd name="T63" fmla="*/ 191 h 276"/>
                  <a:gd name="T64" fmla="*/ 219 w 320"/>
                  <a:gd name="T65" fmla="*/ 200 h 276"/>
                  <a:gd name="T66" fmla="*/ 207 w 320"/>
                  <a:gd name="T67" fmla="*/ 267 h 276"/>
                  <a:gd name="T68" fmla="*/ 170 w 320"/>
                  <a:gd name="T69" fmla="*/ 267 h 276"/>
                  <a:gd name="T70" fmla="*/ 157 w 320"/>
                  <a:gd name="T71" fmla="*/ 200 h 276"/>
                  <a:gd name="T72" fmla="*/ 219 w 320"/>
                  <a:gd name="T73" fmla="*/ 200 h 276"/>
                  <a:gd name="T74" fmla="*/ 61 w 320"/>
                  <a:gd name="T75" fmla="*/ 109 h 276"/>
                  <a:gd name="T76" fmla="*/ 133 w 320"/>
                  <a:gd name="T77" fmla="*/ 29 h 276"/>
                  <a:gd name="T78" fmla="*/ 155 w 320"/>
                  <a:gd name="T79" fmla="*/ 54 h 276"/>
                  <a:gd name="T80" fmla="*/ 90 w 320"/>
                  <a:gd name="T81" fmla="*/ 115 h 276"/>
                  <a:gd name="T82" fmla="*/ 63 w 320"/>
                  <a:gd name="T83" fmla="*/ 115 h 276"/>
                  <a:gd name="T84" fmla="*/ 61 w 320"/>
                  <a:gd name="T85" fmla="*/ 109 h 276"/>
                  <a:gd name="T86" fmla="*/ 133 w 320"/>
                  <a:gd name="T87" fmla="*/ 123 h 276"/>
                  <a:gd name="T88" fmla="*/ 146 w 320"/>
                  <a:gd name="T89" fmla="*/ 191 h 276"/>
                  <a:gd name="T90" fmla="*/ 93 w 320"/>
                  <a:gd name="T91" fmla="*/ 191 h 276"/>
                  <a:gd name="T92" fmla="*/ 67 w 320"/>
                  <a:gd name="T93" fmla="*/ 123 h 276"/>
                  <a:gd name="T94" fmla="*/ 133 w 320"/>
                  <a:gd name="T95" fmla="*/ 123 h 276"/>
                  <a:gd name="T96" fmla="*/ 96 w 320"/>
                  <a:gd name="T97" fmla="*/ 200 h 276"/>
                  <a:gd name="T98" fmla="*/ 148 w 320"/>
                  <a:gd name="T99" fmla="*/ 200 h 276"/>
                  <a:gd name="T100" fmla="*/ 161 w 320"/>
                  <a:gd name="T101" fmla="*/ 267 h 276"/>
                  <a:gd name="T102" fmla="*/ 122 w 320"/>
                  <a:gd name="T103" fmla="*/ 267 h 276"/>
                  <a:gd name="T104" fmla="*/ 96 w 320"/>
                  <a:gd name="T105" fmla="*/ 200 h 276"/>
                  <a:gd name="T106" fmla="*/ 252 w 320"/>
                  <a:gd name="T107" fmla="*/ 267 h 276"/>
                  <a:gd name="T108" fmla="*/ 216 w 320"/>
                  <a:gd name="T109" fmla="*/ 267 h 276"/>
                  <a:gd name="T110" fmla="*/ 227 w 320"/>
                  <a:gd name="T111" fmla="*/ 200 h 276"/>
                  <a:gd name="T112" fmla="*/ 278 w 320"/>
                  <a:gd name="T113" fmla="*/ 200 h 276"/>
                  <a:gd name="T114" fmla="*/ 252 w 320"/>
                  <a:gd name="T115" fmla="*/ 267 h 276"/>
                  <a:gd name="T116" fmla="*/ 282 w 320"/>
                  <a:gd name="T117" fmla="*/ 191 h 276"/>
                  <a:gd name="T118" fmla="*/ 229 w 320"/>
                  <a:gd name="T119" fmla="*/ 191 h 276"/>
                  <a:gd name="T120" fmla="*/ 241 w 320"/>
                  <a:gd name="T121" fmla="*/ 123 h 276"/>
                  <a:gd name="T122" fmla="*/ 309 w 320"/>
                  <a:gd name="T123" fmla="*/ 123 h 276"/>
                  <a:gd name="T124" fmla="*/ 282 w 320"/>
                  <a:gd name="T125" fmla="*/ 19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 h="276">
                    <a:moveTo>
                      <a:pt x="319" y="117"/>
                    </a:moveTo>
                    <a:cubicBezTo>
                      <a:pt x="318" y="116"/>
                      <a:pt x="317" y="115"/>
                      <a:pt x="315" y="115"/>
                    </a:cubicBezTo>
                    <a:cubicBezTo>
                      <a:pt x="294" y="115"/>
                      <a:pt x="294" y="115"/>
                      <a:pt x="294" y="115"/>
                    </a:cubicBezTo>
                    <a:cubicBezTo>
                      <a:pt x="218" y="2"/>
                      <a:pt x="218" y="2"/>
                      <a:pt x="218" y="2"/>
                    </a:cubicBezTo>
                    <a:cubicBezTo>
                      <a:pt x="217" y="1"/>
                      <a:pt x="216" y="0"/>
                      <a:pt x="215" y="0"/>
                    </a:cubicBezTo>
                    <a:cubicBezTo>
                      <a:pt x="214" y="0"/>
                      <a:pt x="213" y="0"/>
                      <a:pt x="212" y="1"/>
                    </a:cubicBezTo>
                    <a:cubicBezTo>
                      <a:pt x="161" y="48"/>
                      <a:pt x="161" y="48"/>
                      <a:pt x="161" y="48"/>
                    </a:cubicBezTo>
                    <a:cubicBezTo>
                      <a:pt x="137" y="20"/>
                      <a:pt x="137" y="20"/>
                      <a:pt x="137" y="20"/>
                    </a:cubicBezTo>
                    <a:cubicBezTo>
                      <a:pt x="136" y="19"/>
                      <a:pt x="135" y="18"/>
                      <a:pt x="133" y="18"/>
                    </a:cubicBezTo>
                    <a:cubicBezTo>
                      <a:pt x="132" y="18"/>
                      <a:pt x="131" y="19"/>
                      <a:pt x="130" y="20"/>
                    </a:cubicBezTo>
                    <a:cubicBezTo>
                      <a:pt x="58" y="100"/>
                      <a:pt x="58" y="100"/>
                      <a:pt x="58" y="100"/>
                    </a:cubicBezTo>
                    <a:cubicBezTo>
                      <a:pt x="52" y="85"/>
                      <a:pt x="52" y="85"/>
                      <a:pt x="52" y="85"/>
                    </a:cubicBezTo>
                    <a:cubicBezTo>
                      <a:pt x="51" y="83"/>
                      <a:pt x="50" y="82"/>
                      <a:pt x="48" y="82"/>
                    </a:cubicBezTo>
                    <a:cubicBezTo>
                      <a:pt x="5" y="82"/>
                      <a:pt x="5" y="82"/>
                      <a:pt x="5" y="82"/>
                    </a:cubicBezTo>
                    <a:cubicBezTo>
                      <a:pt x="2" y="82"/>
                      <a:pt x="0" y="84"/>
                      <a:pt x="0" y="87"/>
                    </a:cubicBezTo>
                    <a:cubicBezTo>
                      <a:pt x="0" y="89"/>
                      <a:pt x="2" y="91"/>
                      <a:pt x="5" y="91"/>
                    </a:cubicBezTo>
                    <a:cubicBezTo>
                      <a:pt x="45" y="91"/>
                      <a:pt x="45" y="91"/>
                      <a:pt x="45" y="91"/>
                    </a:cubicBezTo>
                    <a:cubicBezTo>
                      <a:pt x="115" y="273"/>
                      <a:pt x="115" y="273"/>
                      <a:pt x="115" y="273"/>
                    </a:cubicBezTo>
                    <a:cubicBezTo>
                      <a:pt x="116" y="275"/>
                      <a:pt x="118" y="276"/>
                      <a:pt x="119" y="276"/>
                    </a:cubicBezTo>
                    <a:cubicBezTo>
                      <a:pt x="254" y="276"/>
                      <a:pt x="254" y="276"/>
                      <a:pt x="254" y="276"/>
                    </a:cubicBezTo>
                    <a:cubicBezTo>
                      <a:pt x="256" y="276"/>
                      <a:pt x="258" y="275"/>
                      <a:pt x="258" y="273"/>
                    </a:cubicBezTo>
                    <a:cubicBezTo>
                      <a:pt x="319" y="121"/>
                      <a:pt x="319" y="121"/>
                      <a:pt x="319" y="121"/>
                    </a:cubicBezTo>
                    <a:cubicBezTo>
                      <a:pt x="320" y="119"/>
                      <a:pt x="320" y="118"/>
                      <a:pt x="319" y="117"/>
                    </a:cubicBezTo>
                    <a:close/>
                    <a:moveTo>
                      <a:pt x="214" y="11"/>
                    </a:moveTo>
                    <a:cubicBezTo>
                      <a:pt x="284" y="115"/>
                      <a:pt x="284" y="115"/>
                      <a:pt x="284" y="115"/>
                    </a:cubicBezTo>
                    <a:cubicBezTo>
                      <a:pt x="102" y="115"/>
                      <a:pt x="102" y="115"/>
                      <a:pt x="102" y="115"/>
                    </a:cubicBezTo>
                    <a:lnTo>
                      <a:pt x="214" y="11"/>
                    </a:lnTo>
                    <a:close/>
                    <a:moveTo>
                      <a:pt x="155" y="191"/>
                    </a:moveTo>
                    <a:cubicBezTo>
                      <a:pt x="142" y="123"/>
                      <a:pt x="142" y="123"/>
                      <a:pt x="142" y="123"/>
                    </a:cubicBezTo>
                    <a:cubicBezTo>
                      <a:pt x="232" y="123"/>
                      <a:pt x="232" y="123"/>
                      <a:pt x="232" y="123"/>
                    </a:cubicBezTo>
                    <a:cubicBezTo>
                      <a:pt x="220" y="191"/>
                      <a:pt x="220" y="191"/>
                      <a:pt x="220" y="191"/>
                    </a:cubicBezTo>
                    <a:lnTo>
                      <a:pt x="155" y="191"/>
                    </a:lnTo>
                    <a:close/>
                    <a:moveTo>
                      <a:pt x="219" y="200"/>
                    </a:moveTo>
                    <a:cubicBezTo>
                      <a:pt x="207" y="267"/>
                      <a:pt x="207" y="267"/>
                      <a:pt x="207" y="267"/>
                    </a:cubicBezTo>
                    <a:cubicBezTo>
                      <a:pt x="170" y="267"/>
                      <a:pt x="170" y="267"/>
                      <a:pt x="170" y="267"/>
                    </a:cubicBezTo>
                    <a:cubicBezTo>
                      <a:pt x="157" y="200"/>
                      <a:pt x="157" y="200"/>
                      <a:pt x="157" y="200"/>
                    </a:cubicBezTo>
                    <a:lnTo>
                      <a:pt x="219" y="200"/>
                    </a:lnTo>
                    <a:close/>
                    <a:moveTo>
                      <a:pt x="61" y="109"/>
                    </a:moveTo>
                    <a:cubicBezTo>
                      <a:pt x="133" y="29"/>
                      <a:pt x="133" y="29"/>
                      <a:pt x="133" y="29"/>
                    </a:cubicBezTo>
                    <a:cubicBezTo>
                      <a:pt x="155" y="54"/>
                      <a:pt x="155" y="54"/>
                      <a:pt x="155" y="54"/>
                    </a:cubicBezTo>
                    <a:cubicBezTo>
                      <a:pt x="90" y="115"/>
                      <a:pt x="90" y="115"/>
                      <a:pt x="90" y="115"/>
                    </a:cubicBezTo>
                    <a:cubicBezTo>
                      <a:pt x="63" y="115"/>
                      <a:pt x="63" y="115"/>
                      <a:pt x="63" y="115"/>
                    </a:cubicBezTo>
                    <a:lnTo>
                      <a:pt x="61" y="109"/>
                    </a:lnTo>
                    <a:close/>
                    <a:moveTo>
                      <a:pt x="133" y="123"/>
                    </a:moveTo>
                    <a:cubicBezTo>
                      <a:pt x="146" y="191"/>
                      <a:pt x="146" y="191"/>
                      <a:pt x="146" y="191"/>
                    </a:cubicBezTo>
                    <a:cubicBezTo>
                      <a:pt x="93" y="191"/>
                      <a:pt x="93" y="191"/>
                      <a:pt x="93" y="191"/>
                    </a:cubicBezTo>
                    <a:cubicBezTo>
                      <a:pt x="67" y="123"/>
                      <a:pt x="67" y="123"/>
                      <a:pt x="67" y="123"/>
                    </a:cubicBezTo>
                    <a:lnTo>
                      <a:pt x="133" y="123"/>
                    </a:lnTo>
                    <a:close/>
                    <a:moveTo>
                      <a:pt x="96" y="200"/>
                    </a:moveTo>
                    <a:cubicBezTo>
                      <a:pt x="148" y="200"/>
                      <a:pt x="148" y="200"/>
                      <a:pt x="148" y="200"/>
                    </a:cubicBezTo>
                    <a:cubicBezTo>
                      <a:pt x="161" y="267"/>
                      <a:pt x="161" y="267"/>
                      <a:pt x="161" y="267"/>
                    </a:cubicBezTo>
                    <a:cubicBezTo>
                      <a:pt x="122" y="267"/>
                      <a:pt x="122" y="267"/>
                      <a:pt x="122" y="267"/>
                    </a:cubicBezTo>
                    <a:lnTo>
                      <a:pt x="96" y="200"/>
                    </a:lnTo>
                    <a:close/>
                    <a:moveTo>
                      <a:pt x="252" y="267"/>
                    </a:moveTo>
                    <a:cubicBezTo>
                      <a:pt x="216" y="267"/>
                      <a:pt x="216" y="267"/>
                      <a:pt x="216" y="267"/>
                    </a:cubicBezTo>
                    <a:cubicBezTo>
                      <a:pt x="227" y="200"/>
                      <a:pt x="227" y="200"/>
                      <a:pt x="227" y="200"/>
                    </a:cubicBezTo>
                    <a:cubicBezTo>
                      <a:pt x="278" y="200"/>
                      <a:pt x="278" y="200"/>
                      <a:pt x="278" y="200"/>
                    </a:cubicBezTo>
                    <a:lnTo>
                      <a:pt x="252" y="267"/>
                    </a:lnTo>
                    <a:close/>
                    <a:moveTo>
                      <a:pt x="282" y="191"/>
                    </a:moveTo>
                    <a:cubicBezTo>
                      <a:pt x="229" y="191"/>
                      <a:pt x="229" y="191"/>
                      <a:pt x="229" y="191"/>
                    </a:cubicBezTo>
                    <a:cubicBezTo>
                      <a:pt x="241" y="123"/>
                      <a:pt x="241" y="123"/>
                      <a:pt x="241" y="123"/>
                    </a:cubicBezTo>
                    <a:cubicBezTo>
                      <a:pt x="309" y="123"/>
                      <a:pt x="309" y="123"/>
                      <a:pt x="309" y="123"/>
                    </a:cubicBezTo>
                    <a:lnTo>
                      <a:pt x="282" y="19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75"/>
              <p:cNvSpPr>
                <a:spLocks noEditPoints="1"/>
              </p:cNvSpPr>
              <p:nvPr/>
            </p:nvSpPr>
            <p:spPr bwMode="auto">
              <a:xfrm>
                <a:off x="8614623" y="3733457"/>
                <a:ext cx="69459" cy="66382"/>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9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9" y="40"/>
                      <a:pt x="9" y="29"/>
                    </a:cubicBezTo>
                    <a:cubicBezTo>
                      <a:pt x="9" y="18"/>
                      <a:pt x="18" y="8"/>
                      <a:pt x="29" y="8"/>
                    </a:cubicBezTo>
                    <a:cubicBezTo>
                      <a:pt x="41" y="8"/>
                      <a:pt x="50" y="18"/>
                      <a:pt x="50" y="29"/>
                    </a:cubicBezTo>
                    <a:cubicBezTo>
                      <a:pt x="50" y="40"/>
                      <a:pt x="41" y="50"/>
                      <a:pt x="29"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76"/>
              <p:cNvSpPr>
                <a:spLocks noEditPoints="1"/>
              </p:cNvSpPr>
              <p:nvPr/>
            </p:nvSpPr>
            <p:spPr bwMode="auto">
              <a:xfrm>
                <a:off x="8724599" y="3733457"/>
                <a:ext cx="73318" cy="66382"/>
              </a:xfrm>
              <a:custGeom>
                <a:avLst/>
                <a:gdLst>
                  <a:gd name="T0" fmla="*/ 29 w 59"/>
                  <a:gd name="T1" fmla="*/ 0 h 58"/>
                  <a:gd name="T2" fmla="*/ 0 w 59"/>
                  <a:gd name="T3" fmla="*/ 29 h 58"/>
                  <a:gd name="T4" fmla="*/ 29 w 59"/>
                  <a:gd name="T5" fmla="*/ 58 h 58"/>
                  <a:gd name="T6" fmla="*/ 59 w 59"/>
                  <a:gd name="T7" fmla="*/ 29 h 58"/>
                  <a:gd name="T8" fmla="*/ 29 w 59"/>
                  <a:gd name="T9" fmla="*/ 0 h 58"/>
                  <a:gd name="T10" fmla="*/ 29 w 59"/>
                  <a:gd name="T11" fmla="*/ 50 h 58"/>
                  <a:gd name="T12" fmla="*/ 9 w 59"/>
                  <a:gd name="T13" fmla="*/ 29 h 58"/>
                  <a:gd name="T14" fmla="*/ 29 w 59"/>
                  <a:gd name="T15" fmla="*/ 8 h 58"/>
                  <a:gd name="T16" fmla="*/ 50 w 59"/>
                  <a:gd name="T17" fmla="*/ 29 h 58"/>
                  <a:gd name="T18" fmla="*/ 29 w 59"/>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8">
                    <a:moveTo>
                      <a:pt x="29" y="0"/>
                    </a:moveTo>
                    <a:cubicBezTo>
                      <a:pt x="13" y="0"/>
                      <a:pt x="0" y="13"/>
                      <a:pt x="0" y="29"/>
                    </a:cubicBezTo>
                    <a:cubicBezTo>
                      <a:pt x="0" y="45"/>
                      <a:pt x="13" y="58"/>
                      <a:pt x="29" y="58"/>
                    </a:cubicBezTo>
                    <a:cubicBezTo>
                      <a:pt x="45" y="58"/>
                      <a:pt x="59" y="45"/>
                      <a:pt x="59" y="29"/>
                    </a:cubicBezTo>
                    <a:cubicBezTo>
                      <a:pt x="59" y="13"/>
                      <a:pt x="45" y="0"/>
                      <a:pt x="29" y="0"/>
                    </a:cubicBezTo>
                    <a:close/>
                    <a:moveTo>
                      <a:pt x="29" y="50"/>
                    </a:moveTo>
                    <a:cubicBezTo>
                      <a:pt x="18" y="50"/>
                      <a:pt x="9" y="40"/>
                      <a:pt x="9" y="29"/>
                    </a:cubicBezTo>
                    <a:cubicBezTo>
                      <a:pt x="9" y="18"/>
                      <a:pt x="18" y="8"/>
                      <a:pt x="29" y="8"/>
                    </a:cubicBezTo>
                    <a:cubicBezTo>
                      <a:pt x="41" y="8"/>
                      <a:pt x="50" y="18"/>
                      <a:pt x="50" y="29"/>
                    </a:cubicBezTo>
                    <a:cubicBezTo>
                      <a:pt x="50" y="40"/>
                      <a:pt x="41" y="50"/>
                      <a:pt x="29"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81" name="Freeform 5"/>
            <p:cNvSpPr>
              <a:spLocks noEditPoints="1"/>
            </p:cNvSpPr>
            <p:nvPr/>
          </p:nvSpPr>
          <p:spPr bwMode="auto">
            <a:xfrm>
              <a:off x="8588462" y="3579283"/>
              <a:ext cx="323557" cy="313841"/>
            </a:xfrm>
            <a:custGeom>
              <a:avLst/>
              <a:gdLst>
                <a:gd name="T0" fmla="*/ 238 w 340"/>
                <a:gd name="T1" fmla="*/ 221 h 330"/>
                <a:gd name="T2" fmla="*/ 236 w 340"/>
                <a:gd name="T3" fmla="*/ 221 h 330"/>
                <a:gd name="T4" fmla="*/ 231 w 340"/>
                <a:gd name="T5" fmla="*/ 225 h 330"/>
                <a:gd name="T6" fmla="*/ 233 w 340"/>
                <a:gd name="T7" fmla="*/ 228 h 330"/>
                <a:gd name="T8" fmla="*/ 323 w 340"/>
                <a:gd name="T9" fmla="*/ 319 h 330"/>
                <a:gd name="T10" fmla="*/ 329 w 340"/>
                <a:gd name="T11" fmla="*/ 313 h 330"/>
                <a:gd name="T12" fmla="*/ 238 w 340"/>
                <a:gd name="T13" fmla="*/ 221 h 330"/>
                <a:gd name="T14" fmla="*/ 237 w 340"/>
                <a:gd name="T15" fmla="*/ 50 h 330"/>
                <a:gd name="T16" fmla="*/ 270 w 340"/>
                <a:gd name="T17" fmla="*/ 5 h 330"/>
                <a:gd name="T18" fmla="*/ 277 w 340"/>
                <a:gd name="T19" fmla="*/ 10 h 330"/>
                <a:gd name="T20" fmla="*/ 242 w 340"/>
                <a:gd name="T21" fmla="*/ 57 h 330"/>
                <a:gd name="T22" fmla="*/ 267 w 340"/>
                <a:gd name="T23" fmla="*/ 135 h 330"/>
                <a:gd name="T24" fmla="*/ 242 w 340"/>
                <a:gd name="T25" fmla="*/ 213 h 330"/>
                <a:gd name="T26" fmla="*/ 254 w 340"/>
                <a:gd name="T27" fmla="*/ 225 h 330"/>
                <a:gd name="T28" fmla="*/ 257 w 340"/>
                <a:gd name="T29" fmla="*/ 222 h 330"/>
                <a:gd name="T30" fmla="*/ 263 w 340"/>
                <a:gd name="T31" fmla="*/ 228 h 330"/>
                <a:gd name="T32" fmla="*/ 260 w 340"/>
                <a:gd name="T33" fmla="*/ 231 h 330"/>
                <a:gd name="T34" fmla="*/ 335 w 340"/>
                <a:gd name="T35" fmla="*/ 306 h 330"/>
                <a:gd name="T36" fmla="*/ 336 w 340"/>
                <a:gd name="T37" fmla="*/ 307 h 330"/>
                <a:gd name="T38" fmla="*/ 337 w 340"/>
                <a:gd name="T39" fmla="*/ 308 h 330"/>
                <a:gd name="T40" fmla="*/ 335 w 340"/>
                <a:gd name="T41" fmla="*/ 325 h 330"/>
                <a:gd name="T42" fmla="*/ 319 w 340"/>
                <a:gd name="T43" fmla="*/ 326 h 330"/>
                <a:gd name="T44" fmla="*/ 318 w 340"/>
                <a:gd name="T45" fmla="*/ 325 h 330"/>
                <a:gd name="T46" fmla="*/ 242 w 340"/>
                <a:gd name="T47" fmla="*/ 250 h 330"/>
                <a:gd name="T48" fmla="*/ 239 w 340"/>
                <a:gd name="T49" fmla="*/ 253 h 330"/>
                <a:gd name="T50" fmla="*/ 233 w 340"/>
                <a:gd name="T51" fmla="*/ 247 h 330"/>
                <a:gd name="T52" fmla="*/ 236 w 340"/>
                <a:gd name="T53" fmla="*/ 244 h 330"/>
                <a:gd name="T54" fmla="*/ 225 w 340"/>
                <a:gd name="T55" fmla="*/ 232 h 330"/>
                <a:gd name="T56" fmla="*/ 134 w 340"/>
                <a:gd name="T57" fmla="*/ 268 h 330"/>
                <a:gd name="T58" fmla="*/ 0 w 340"/>
                <a:gd name="T59" fmla="*/ 135 h 330"/>
                <a:gd name="T60" fmla="*/ 134 w 340"/>
                <a:gd name="T61" fmla="*/ 1 h 330"/>
                <a:gd name="T62" fmla="*/ 237 w 340"/>
                <a:gd name="T63" fmla="*/ 50 h 330"/>
                <a:gd name="T64" fmla="*/ 74 w 340"/>
                <a:gd name="T65" fmla="*/ 118 h 330"/>
                <a:gd name="T66" fmla="*/ 141 w 340"/>
                <a:gd name="T67" fmla="*/ 183 h 330"/>
                <a:gd name="T68" fmla="*/ 232 w 340"/>
                <a:gd name="T69" fmla="*/ 58 h 330"/>
                <a:gd name="T70" fmla="*/ 134 w 340"/>
                <a:gd name="T71" fmla="*/ 10 h 330"/>
                <a:gd name="T72" fmla="*/ 9 w 340"/>
                <a:gd name="T73" fmla="*/ 135 h 330"/>
                <a:gd name="T74" fmla="*/ 134 w 340"/>
                <a:gd name="T75" fmla="*/ 260 h 330"/>
                <a:gd name="T76" fmla="*/ 259 w 340"/>
                <a:gd name="T77" fmla="*/ 135 h 330"/>
                <a:gd name="T78" fmla="*/ 237 w 340"/>
                <a:gd name="T79" fmla="*/ 65 h 330"/>
                <a:gd name="T80" fmla="*/ 142 w 340"/>
                <a:gd name="T81" fmla="*/ 196 h 330"/>
                <a:gd name="T82" fmla="*/ 68 w 340"/>
                <a:gd name="T83" fmla="*/ 124 h 330"/>
                <a:gd name="T84" fmla="*/ 74 w 340"/>
                <a:gd name="T85" fmla="*/ 118 h 330"/>
                <a:gd name="T86" fmla="*/ 32 w 340"/>
                <a:gd name="T87" fmla="*/ 100 h 330"/>
                <a:gd name="T88" fmla="*/ 102 w 340"/>
                <a:gd name="T89" fmla="*/ 32 h 330"/>
                <a:gd name="T90" fmla="*/ 105 w 340"/>
                <a:gd name="T91" fmla="*/ 40 h 330"/>
                <a:gd name="T92" fmla="*/ 40 w 340"/>
                <a:gd name="T93" fmla="*/ 102 h 330"/>
                <a:gd name="T94" fmla="*/ 32 w 340"/>
                <a:gd name="T95" fmla="*/ 10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0" h="330">
                  <a:moveTo>
                    <a:pt x="238" y="221"/>
                  </a:moveTo>
                  <a:cubicBezTo>
                    <a:pt x="237" y="221"/>
                    <a:pt x="236" y="221"/>
                    <a:pt x="236" y="221"/>
                  </a:cubicBezTo>
                  <a:cubicBezTo>
                    <a:pt x="233" y="221"/>
                    <a:pt x="231" y="223"/>
                    <a:pt x="231" y="225"/>
                  </a:cubicBezTo>
                  <a:cubicBezTo>
                    <a:pt x="231" y="226"/>
                    <a:pt x="232" y="227"/>
                    <a:pt x="233" y="228"/>
                  </a:cubicBezTo>
                  <a:cubicBezTo>
                    <a:pt x="323" y="319"/>
                    <a:pt x="323" y="319"/>
                    <a:pt x="323" y="319"/>
                  </a:cubicBezTo>
                  <a:cubicBezTo>
                    <a:pt x="327" y="322"/>
                    <a:pt x="332" y="317"/>
                    <a:pt x="329" y="313"/>
                  </a:cubicBezTo>
                  <a:lnTo>
                    <a:pt x="238" y="221"/>
                  </a:lnTo>
                  <a:close/>
                  <a:moveTo>
                    <a:pt x="237" y="50"/>
                  </a:moveTo>
                  <a:cubicBezTo>
                    <a:pt x="270" y="5"/>
                    <a:pt x="270" y="5"/>
                    <a:pt x="270" y="5"/>
                  </a:cubicBezTo>
                  <a:cubicBezTo>
                    <a:pt x="273" y="0"/>
                    <a:pt x="280" y="5"/>
                    <a:pt x="277" y="10"/>
                  </a:cubicBezTo>
                  <a:cubicBezTo>
                    <a:pt x="242" y="57"/>
                    <a:pt x="242" y="57"/>
                    <a:pt x="242" y="57"/>
                  </a:cubicBezTo>
                  <a:cubicBezTo>
                    <a:pt x="258" y="79"/>
                    <a:pt x="267" y="106"/>
                    <a:pt x="267" y="135"/>
                  </a:cubicBezTo>
                  <a:cubicBezTo>
                    <a:pt x="267" y="164"/>
                    <a:pt x="258" y="191"/>
                    <a:pt x="242" y="213"/>
                  </a:cubicBezTo>
                  <a:cubicBezTo>
                    <a:pt x="254" y="225"/>
                    <a:pt x="254" y="225"/>
                    <a:pt x="254" y="225"/>
                  </a:cubicBezTo>
                  <a:cubicBezTo>
                    <a:pt x="257" y="222"/>
                    <a:pt x="257" y="222"/>
                    <a:pt x="257" y="222"/>
                  </a:cubicBezTo>
                  <a:cubicBezTo>
                    <a:pt x="261" y="218"/>
                    <a:pt x="267" y="224"/>
                    <a:pt x="263" y="228"/>
                  </a:cubicBezTo>
                  <a:cubicBezTo>
                    <a:pt x="260" y="231"/>
                    <a:pt x="260" y="231"/>
                    <a:pt x="260" y="231"/>
                  </a:cubicBezTo>
                  <a:cubicBezTo>
                    <a:pt x="335" y="306"/>
                    <a:pt x="335" y="306"/>
                    <a:pt x="335" y="306"/>
                  </a:cubicBezTo>
                  <a:cubicBezTo>
                    <a:pt x="336" y="307"/>
                    <a:pt x="336" y="307"/>
                    <a:pt x="336" y="307"/>
                  </a:cubicBezTo>
                  <a:cubicBezTo>
                    <a:pt x="336" y="308"/>
                    <a:pt x="336" y="308"/>
                    <a:pt x="337" y="308"/>
                  </a:cubicBezTo>
                  <a:cubicBezTo>
                    <a:pt x="340" y="313"/>
                    <a:pt x="339" y="320"/>
                    <a:pt x="335" y="325"/>
                  </a:cubicBezTo>
                  <a:cubicBezTo>
                    <a:pt x="331" y="329"/>
                    <a:pt x="324" y="330"/>
                    <a:pt x="319" y="326"/>
                  </a:cubicBezTo>
                  <a:cubicBezTo>
                    <a:pt x="318" y="326"/>
                    <a:pt x="318" y="326"/>
                    <a:pt x="318" y="325"/>
                  </a:cubicBezTo>
                  <a:cubicBezTo>
                    <a:pt x="242" y="250"/>
                    <a:pt x="242" y="250"/>
                    <a:pt x="242" y="250"/>
                  </a:cubicBezTo>
                  <a:cubicBezTo>
                    <a:pt x="239" y="253"/>
                    <a:pt x="239" y="253"/>
                    <a:pt x="239" y="253"/>
                  </a:cubicBezTo>
                  <a:cubicBezTo>
                    <a:pt x="235" y="257"/>
                    <a:pt x="229" y="251"/>
                    <a:pt x="233" y="247"/>
                  </a:cubicBezTo>
                  <a:cubicBezTo>
                    <a:pt x="236" y="244"/>
                    <a:pt x="236" y="244"/>
                    <a:pt x="236" y="244"/>
                  </a:cubicBezTo>
                  <a:cubicBezTo>
                    <a:pt x="225" y="232"/>
                    <a:pt x="225" y="232"/>
                    <a:pt x="225" y="232"/>
                  </a:cubicBezTo>
                  <a:cubicBezTo>
                    <a:pt x="201" y="255"/>
                    <a:pt x="169" y="268"/>
                    <a:pt x="134" y="268"/>
                  </a:cubicBezTo>
                  <a:cubicBezTo>
                    <a:pt x="60" y="268"/>
                    <a:pt x="0" y="209"/>
                    <a:pt x="0" y="135"/>
                  </a:cubicBezTo>
                  <a:cubicBezTo>
                    <a:pt x="0" y="61"/>
                    <a:pt x="60" y="1"/>
                    <a:pt x="134" y="1"/>
                  </a:cubicBezTo>
                  <a:cubicBezTo>
                    <a:pt x="175" y="1"/>
                    <a:pt x="212" y="21"/>
                    <a:pt x="237" y="50"/>
                  </a:cubicBezTo>
                  <a:close/>
                  <a:moveTo>
                    <a:pt x="74" y="118"/>
                  </a:moveTo>
                  <a:cubicBezTo>
                    <a:pt x="141" y="183"/>
                    <a:pt x="141" y="183"/>
                    <a:pt x="141" y="183"/>
                  </a:cubicBezTo>
                  <a:cubicBezTo>
                    <a:pt x="232" y="58"/>
                    <a:pt x="232" y="58"/>
                    <a:pt x="232" y="58"/>
                  </a:cubicBezTo>
                  <a:cubicBezTo>
                    <a:pt x="209" y="29"/>
                    <a:pt x="173" y="10"/>
                    <a:pt x="134" y="10"/>
                  </a:cubicBezTo>
                  <a:cubicBezTo>
                    <a:pt x="65" y="10"/>
                    <a:pt x="9" y="66"/>
                    <a:pt x="9" y="135"/>
                  </a:cubicBezTo>
                  <a:cubicBezTo>
                    <a:pt x="9" y="204"/>
                    <a:pt x="65" y="260"/>
                    <a:pt x="134" y="260"/>
                  </a:cubicBezTo>
                  <a:cubicBezTo>
                    <a:pt x="203" y="260"/>
                    <a:pt x="259" y="204"/>
                    <a:pt x="259" y="135"/>
                  </a:cubicBezTo>
                  <a:cubicBezTo>
                    <a:pt x="259" y="109"/>
                    <a:pt x="251" y="85"/>
                    <a:pt x="237" y="65"/>
                  </a:cubicBezTo>
                  <a:cubicBezTo>
                    <a:pt x="142" y="196"/>
                    <a:pt x="142" y="196"/>
                    <a:pt x="142" y="196"/>
                  </a:cubicBezTo>
                  <a:cubicBezTo>
                    <a:pt x="68" y="124"/>
                    <a:pt x="68" y="124"/>
                    <a:pt x="68" y="124"/>
                  </a:cubicBezTo>
                  <a:cubicBezTo>
                    <a:pt x="64" y="120"/>
                    <a:pt x="70" y="114"/>
                    <a:pt x="74" y="118"/>
                  </a:cubicBezTo>
                  <a:close/>
                  <a:moveTo>
                    <a:pt x="32" y="100"/>
                  </a:moveTo>
                  <a:cubicBezTo>
                    <a:pt x="43" y="67"/>
                    <a:pt x="69" y="42"/>
                    <a:pt x="102" y="32"/>
                  </a:cubicBezTo>
                  <a:cubicBezTo>
                    <a:pt x="108" y="30"/>
                    <a:pt x="110" y="38"/>
                    <a:pt x="105" y="40"/>
                  </a:cubicBezTo>
                  <a:cubicBezTo>
                    <a:pt x="74" y="49"/>
                    <a:pt x="50" y="73"/>
                    <a:pt x="40" y="102"/>
                  </a:cubicBezTo>
                  <a:cubicBezTo>
                    <a:pt x="38" y="108"/>
                    <a:pt x="30" y="105"/>
                    <a:pt x="32" y="100"/>
                  </a:cubicBezTo>
                  <a:close/>
                </a:path>
              </a:pathLst>
            </a:custGeom>
            <a:solidFill>
              <a:srgbClr val="B9C7D4"/>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82" name="Straight Connector 81"/>
            <p:cNvCxnSpPr/>
            <p:nvPr/>
          </p:nvCxnSpPr>
          <p:spPr>
            <a:xfrm>
              <a:off x="8404781" y="1559860"/>
              <a:ext cx="931320"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400200" y="2134577"/>
              <a:ext cx="935901"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396787" y="2832645"/>
              <a:ext cx="939314"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404781" y="3476563"/>
              <a:ext cx="931320"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404781" y="4130854"/>
              <a:ext cx="931320"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04781" y="948498"/>
              <a:ext cx="931320"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sp>
          <p:nvSpPr>
            <p:cNvPr id="88" name="Content Placeholder 7"/>
            <p:cNvSpPr txBox="1">
              <a:spLocks/>
            </p:cNvSpPr>
            <p:nvPr/>
          </p:nvSpPr>
          <p:spPr>
            <a:xfrm>
              <a:off x="8441678" y="1339737"/>
              <a:ext cx="603270" cy="21669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700" dirty="0">
                  <a:solidFill>
                    <a:srgbClr val="B9C7D4"/>
                  </a:solidFill>
                  <a:latin typeface="Arial" charset="0"/>
                </a:rPr>
                <a:t>Modern</a:t>
              </a:r>
            </a:p>
          </p:txBody>
        </p:sp>
        <p:sp>
          <p:nvSpPr>
            <p:cNvPr id="89" name="TextBox 88"/>
            <p:cNvSpPr txBox="1"/>
            <p:nvPr/>
          </p:nvSpPr>
          <p:spPr>
            <a:xfrm>
              <a:off x="8279186" y="3187920"/>
              <a:ext cx="928255" cy="264688"/>
            </a:xfrm>
            <a:prstGeom prst="rect">
              <a:avLst/>
            </a:prstGeom>
            <a:noFill/>
          </p:spPr>
          <p:txBody>
            <a:bodyPr wrap="square" rtlCol="0">
              <a:spAutoFit/>
            </a:bodyPr>
            <a:lstStyle/>
            <a:p>
              <a:pPr algn="ctr" eaLnBrk="0" fontAlgn="base" hangingPunct="0">
                <a:lnSpc>
                  <a:spcPct val="80000"/>
                </a:lnSpc>
                <a:spcBef>
                  <a:spcPct val="20000"/>
                </a:spcBef>
                <a:spcAft>
                  <a:spcPct val="0"/>
                </a:spcAft>
              </a:pPr>
              <a:r>
                <a:rPr lang="en-US" sz="700" dirty="0">
                  <a:solidFill>
                    <a:srgbClr val="B9C7D4"/>
                  </a:solidFill>
                  <a:latin typeface="Arial" charset="0"/>
                  <a:ea typeface="ＭＳ Ｐゴシック" charset="0"/>
                  <a:cs typeface="ＭＳ Ｐゴシック" charset="0"/>
                </a:rPr>
                <a:t>Commerce-</a:t>
              </a:r>
              <a:br>
                <a:rPr lang="en-US" sz="700" dirty="0">
                  <a:solidFill>
                    <a:srgbClr val="B9C7D4"/>
                  </a:solidFill>
                  <a:latin typeface="Arial" charset="0"/>
                  <a:ea typeface="ＭＳ Ｐゴシック" charset="0"/>
                  <a:cs typeface="ＭＳ Ｐゴシック" charset="0"/>
                </a:rPr>
              </a:br>
              <a:r>
                <a:rPr lang="en-US" sz="700" dirty="0">
                  <a:solidFill>
                    <a:srgbClr val="B9C7D4"/>
                  </a:solidFill>
                  <a:latin typeface="Arial" charset="0"/>
                  <a:ea typeface="ＭＳ Ｐゴシック" charset="0"/>
                  <a:cs typeface="ＭＳ Ｐゴシック" charset="0"/>
                </a:rPr>
                <a:t>Ready</a:t>
              </a:r>
            </a:p>
          </p:txBody>
        </p:sp>
        <p:sp>
          <p:nvSpPr>
            <p:cNvPr id="90" name="TextBox 89"/>
            <p:cNvSpPr txBox="1"/>
            <p:nvPr/>
          </p:nvSpPr>
          <p:spPr>
            <a:xfrm>
              <a:off x="8382541" y="3887937"/>
              <a:ext cx="721545" cy="200055"/>
            </a:xfrm>
            <a:prstGeom prst="rect">
              <a:avLst/>
            </a:prstGeom>
            <a:noFill/>
          </p:spPr>
          <p:txBody>
            <a:bodyPr wrap="square" rtlCol="0">
              <a:spAutoFit/>
            </a:bodyPr>
            <a:lstStyle/>
            <a:p>
              <a:pPr algn="ctr"/>
              <a:r>
                <a:rPr lang="en-US" sz="700" dirty="0">
                  <a:solidFill>
                    <a:srgbClr val="B9C7D4"/>
                  </a:solidFill>
                  <a:latin typeface="Arial" panose="020B0604020202020204" pitchFamily="34" charset="0"/>
                  <a:cs typeface="Arial" panose="020B0604020202020204" pitchFamily="34" charset="0"/>
                </a:rPr>
                <a:t>It Just Works</a:t>
              </a:r>
            </a:p>
          </p:txBody>
        </p:sp>
        <p:sp>
          <p:nvSpPr>
            <p:cNvPr id="91" name="Content Placeholder 7"/>
            <p:cNvSpPr txBox="1">
              <a:spLocks/>
            </p:cNvSpPr>
            <p:nvPr/>
          </p:nvSpPr>
          <p:spPr>
            <a:xfrm>
              <a:off x="8441677" y="1905979"/>
              <a:ext cx="603272" cy="18778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700" dirty="0">
                  <a:solidFill>
                    <a:srgbClr val="B9C7D4"/>
                  </a:solidFill>
                  <a:latin typeface="Arial" charset="0"/>
                </a:rPr>
                <a:t>Flexibility</a:t>
              </a:r>
            </a:p>
          </p:txBody>
        </p:sp>
        <p:sp>
          <p:nvSpPr>
            <p:cNvPr id="92" name="Content Placeholder 7"/>
            <p:cNvSpPr txBox="1">
              <a:spLocks/>
            </p:cNvSpPr>
            <p:nvPr/>
          </p:nvSpPr>
          <p:spPr>
            <a:xfrm>
              <a:off x="8178741" y="2518160"/>
              <a:ext cx="1129145" cy="23196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r>
                <a:rPr lang="en-US" sz="700" dirty="0">
                  <a:solidFill>
                    <a:srgbClr val="B9C7D4"/>
                  </a:solidFill>
                  <a:latin typeface="Arial" charset="0"/>
                </a:rPr>
                <a:t>Business</a:t>
              </a:r>
            </a:p>
            <a:p>
              <a:pPr marL="0" indent="0" algn="ctr">
                <a:lnSpc>
                  <a:spcPct val="80000"/>
                </a:lnSpc>
                <a:buNone/>
              </a:pPr>
              <a:r>
                <a:rPr lang="en-US" sz="700" dirty="0">
                  <a:solidFill>
                    <a:srgbClr val="B9C7D4"/>
                  </a:solidFill>
                  <a:latin typeface="Arial" charset="0"/>
                </a:rPr>
                <a:t>Intelligence</a:t>
              </a:r>
            </a:p>
          </p:txBody>
        </p:sp>
      </p:grpSp>
      <p:grpSp>
        <p:nvGrpSpPr>
          <p:cNvPr id="4" name="Group 3"/>
          <p:cNvGrpSpPr/>
          <p:nvPr/>
        </p:nvGrpSpPr>
        <p:grpSpPr>
          <a:xfrm>
            <a:off x="8382541" y="3550024"/>
            <a:ext cx="721545" cy="537968"/>
            <a:chOff x="8382541" y="3550024"/>
            <a:chExt cx="721545" cy="537968"/>
          </a:xfrm>
        </p:grpSpPr>
        <p:sp>
          <p:nvSpPr>
            <p:cNvPr id="3" name="Rectangle 2"/>
            <p:cNvSpPr/>
            <p:nvPr/>
          </p:nvSpPr>
          <p:spPr>
            <a:xfrm>
              <a:off x="8444753" y="3550024"/>
              <a:ext cx="583986" cy="499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5"/>
            <p:cNvSpPr>
              <a:spLocks noEditPoints="1"/>
            </p:cNvSpPr>
            <p:nvPr/>
          </p:nvSpPr>
          <p:spPr bwMode="auto">
            <a:xfrm>
              <a:off x="8588462" y="3579283"/>
              <a:ext cx="323557" cy="313841"/>
            </a:xfrm>
            <a:custGeom>
              <a:avLst/>
              <a:gdLst>
                <a:gd name="T0" fmla="*/ 238 w 340"/>
                <a:gd name="T1" fmla="*/ 221 h 330"/>
                <a:gd name="T2" fmla="*/ 236 w 340"/>
                <a:gd name="T3" fmla="*/ 221 h 330"/>
                <a:gd name="T4" fmla="*/ 231 w 340"/>
                <a:gd name="T5" fmla="*/ 225 h 330"/>
                <a:gd name="T6" fmla="*/ 233 w 340"/>
                <a:gd name="T7" fmla="*/ 228 h 330"/>
                <a:gd name="T8" fmla="*/ 323 w 340"/>
                <a:gd name="T9" fmla="*/ 319 h 330"/>
                <a:gd name="T10" fmla="*/ 329 w 340"/>
                <a:gd name="T11" fmla="*/ 313 h 330"/>
                <a:gd name="T12" fmla="*/ 238 w 340"/>
                <a:gd name="T13" fmla="*/ 221 h 330"/>
                <a:gd name="T14" fmla="*/ 237 w 340"/>
                <a:gd name="T15" fmla="*/ 50 h 330"/>
                <a:gd name="T16" fmla="*/ 270 w 340"/>
                <a:gd name="T17" fmla="*/ 5 h 330"/>
                <a:gd name="T18" fmla="*/ 277 w 340"/>
                <a:gd name="T19" fmla="*/ 10 h 330"/>
                <a:gd name="T20" fmla="*/ 242 w 340"/>
                <a:gd name="T21" fmla="*/ 57 h 330"/>
                <a:gd name="T22" fmla="*/ 267 w 340"/>
                <a:gd name="T23" fmla="*/ 135 h 330"/>
                <a:gd name="T24" fmla="*/ 242 w 340"/>
                <a:gd name="T25" fmla="*/ 213 h 330"/>
                <a:gd name="T26" fmla="*/ 254 w 340"/>
                <a:gd name="T27" fmla="*/ 225 h 330"/>
                <a:gd name="T28" fmla="*/ 257 w 340"/>
                <a:gd name="T29" fmla="*/ 222 h 330"/>
                <a:gd name="T30" fmla="*/ 263 w 340"/>
                <a:gd name="T31" fmla="*/ 228 h 330"/>
                <a:gd name="T32" fmla="*/ 260 w 340"/>
                <a:gd name="T33" fmla="*/ 231 h 330"/>
                <a:gd name="T34" fmla="*/ 335 w 340"/>
                <a:gd name="T35" fmla="*/ 306 h 330"/>
                <a:gd name="T36" fmla="*/ 336 w 340"/>
                <a:gd name="T37" fmla="*/ 307 h 330"/>
                <a:gd name="T38" fmla="*/ 337 w 340"/>
                <a:gd name="T39" fmla="*/ 308 h 330"/>
                <a:gd name="T40" fmla="*/ 335 w 340"/>
                <a:gd name="T41" fmla="*/ 325 h 330"/>
                <a:gd name="T42" fmla="*/ 319 w 340"/>
                <a:gd name="T43" fmla="*/ 326 h 330"/>
                <a:gd name="T44" fmla="*/ 318 w 340"/>
                <a:gd name="T45" fmla="*/ 325 h 330"/>
                <a:gd name="T46" fmla="*/ 242 w 340"/>
                <a:gd name="T47" fmla="*/ 250 h 330"/>
                <a:gd name="T48" fmla="*/ 239 w 340"/>
                <a:gd name="T49" fmla="*/ 253 h 330"/>
                <a:gd name="T50" fmla="*/ 233 w 340"/>
                <a:gd name="T51" fmla="*/ 247 h 330"/>
                <a:gd name="T52" fmla="*/ 236 w 340"/>
                <a:gd name="T53" fmla="*/ 244 h 330"/>
                <a:gd name="T54" fmla="*/ 225 w 340"/>
                <a:gd name="T55" fmla="*/ 232 h 330"/>
                <a:gd name="T56" fmla="*/ 134 w 340"/>
                <a:gd name="T57" fmla="*/ 268 h 330"/>
                <a:gd name="T58" fmla="*/ 0 w 340"/>
                <a:gd name="T59" fmla="*/ 135 h 330"/>
                <a:gd name="T60" fmla="*/ 134 w 340"/>
                <a:gd name="T61" fmla="*/ 1 h 330"/>
                <a:gd name="T62" fmla="*/ 237 w 340"/>
                <a:gd name="T63" fmla="*/ 50 h 330"/>
                <a:gd name="T64" fmla="*/ 74 w 340"/>
                <a:gd name="T65" fmla="*/ 118 h 330"/>
                <a:gd name="T66" fmla="*/ 141 w 340"/>
                <a:gd name="T67" fmla="*/ 183 h 330"/>
                <a:gd name="T68" fmla="*/ 232 w 340"/>
                <a:gd name="T69" fmla="*/ 58 h 330"/>
                <a:gd name="T70" fmla="*/ 134 w 340"/>
                <a:gd name="T71" fmla="*/ 10 h 330"/>
                <a:gd name="T72" fmla="*/ 9 w 340"/>
                <a:gd name="T73" fmla="*/ 135 h 330"/>
                <a:gd name="T74" fmla="*/ 134 w 340"/>
                <a:gd name="T75" fmla="*/ 260 h 330"/>
                <a:gd name="T76" fmla="*/ 259 w 340"/>
                <a:gd name="T77" fmla="*/ 135 h 330"/>
                <a:gd name="T78" fmla="*/ 237 w 340"/>
                <a:gd name="T79" fmla="*/ 65 h 330"/>
                <a:gd name="T80" fmla="*/ 142 w 340"/>
                <a:gd name="T81" fmla="*/ 196 h 330"/>
                <a:gd name="T82" fmla="*/ 68 w 340"/>
                <a:gd name="T83" fmla="*/ 124 h 330"/>
                <a:gd name="T84" fmla="*/ 74 w 340"/>
                <a:gd name="T85" fmla="*/ 118 h 330"/>
                <a:gd name="T86" fmla="*/ 32 w 340"/>
                <a:gd name="T87" fmla="*/ 100 h 330"/>
                <a:gd name="T88" fmla="*/ 102 w 340"/>
                <a:gd name="T89" fmla="*/ 32 h 330"/>
                <a:gd name="T90" fmla="*/ 105 w 340"/>
                <a:gd name="T91" fmla="*/ 40 h 330"/>
                <a:gd name="T92" fmla="*/ 40 w 340"/>
                <a:gd name="T93" fmla="*/ 102 h 330"/>
                <a:gd name="T94" fmla="*/ 32 w 340"/>
                <a:gd name="T95" fmla="*/ 10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0" h="330">
                  <a:moveTo>
                    <a:pt x="238" y="221"/>
                  </a:moveTo>
                  <a:cubicBezTo>
                    <a:pt x="237" y="221"/>
                    <a:pt x="236" y="221"/>
                    <a:pt x="236" y="221"/>
                  </a:cubicBezTo>
                  <a:cubicBezTo>
                    <a:pt x="233" y="221"/>
                    <a:pt x="231" y="223"/>
                    <a:pt x="231" y="225"/>
                  </a:cubicBezTo>
                  <a:cubicBezTo>
                    <a:pt x="231" y="226"/>
                    <a:pt x="232" y="227"/>
                    <a:pt x="233" y="228"/>
                  </a:cubicBezTo>
                  <a:cubicBezTo>
                    <a:pt x="323" y="319"/>
                    <a:pt x="323" y="319"/>
                    <a:pt x="323" y="319"/>
                  </a:cubicBezTo>
                  <a:cubicBezTo>
                    <a:pt x="327" y="322"/>
                    <a:pt x="332" y="317"/>
                    <a:pt x="329" y="313"/>
                  </a:cubicBezTo>
                  <a:lnTo>
                    <a:pt x="238" y="221"/>
                  </a:lnTo>
                  <a:close/>
                  <a:moveTo>
                    <a:pt x="237" y="50"/>
                  </a:moveTo>
                  <a:cubicBezTo>
                    <a:pt x="270" y="5"/>
                    <a:pt x="270" y="5"/>
                    <a:pt x="270" y="5"/>
                  </a:cubicBezTo>
                  <a:cubicBezTo>
                    <a:pt x="273" y="0"/>
                    <a:pt x="280" y="5"/>
                    <a:pt x="277" y="10"/>
                  </a:cubicBezTo>
                  <a:cubicBezTo>
                    <a:pt x="242" y="57"/>
                    <a:pt x="242" y="57"/>
                    <a:pt x="242" y="57"/>
                  </a:cubicBezTo>
                  <a:cubicBezTo>
                    <a:pt x="258" y="79"/>
                    <a:pt x="267" y="106"/>
                    <a:pt x="267" y="135"/>
                  </a:cubicBezTo>
                  <a:cubicBezTo>
                    <a:pt x="267" y="164"/>
                    <a:pt x="258" y="191"/>
                    <a:pt x="242" y="213"/>
                  </a:cubicBezTo>
                  <a:cubicBezTo>
                    <a:pt x="254" y="225"/>
                    <a:pt x="254" y="225"/>
                    <a:pt x="254" y="225"/>
                  </a:cubicBezTo>
                  <a:cubicBezTo>
                    <a:pt x="257" y="222"/>
                    <a:pt x="257" y="222"/>
                    <a:pt x="257" y="222"/>
                  </a:cubicBezTo>
                  <a:cubicBezTo>
                    <a:pt x="261" y="218"/>
                    <a:pt x="267" y="224"/>
                    <a:pt x="263" y="228"/>
                  </a:cubicBezTo>
                  <a:cubicBezTo>
                    <a:pt x="260" y="231"/>
                    <a:pt x="260" y="231"/>
                    <a:pt x="260" y="231"/>
                  </a:cubicBezTo>
                  <a:cubicBezTo>
                    <a:pt x="335" y="306"/>
                    <a:pt x="335" y="306"/>
                    <a:pt x="335" y="306"/>
                  </a:cubicBezTo>
                  <a:cubicBezTo>
                    <a:pt x="336" y="307"/>
                    <a:pt x="336" y="307"/>
                    <a:pt x="336" y="307"/>
                  </a:cubicBezTo>
                  <a:cubicBezTo>
                    <a:pt x="336" y="308"/>
                    <a:pt x="336" y="308"/>
                    <a:pt x="337" y="308"/>
                  </a:cubicBezTo>
                  <a:cubicBezTo>
                    <a:pt x="340" y="313"/>
                    <a:pt x="339" y="320"/>
                    <a:pt x="335" y="325"/>
                  </a:cubicBezTo>
                  <a:cubicBezTo>
                    <a:pt x="331" y="329"/>
                    <a:pt x="324" y="330"/>
                    <a:pt x="319" y="326"/>
                  </a:cubicBezTo>
                  <a:cubicBezTo>
                    <a:pt x="318" y="326"/>
                    <a:pt x="318" y="326"/>
                    <a:pt x="318" y="325"/>
                  </a:cubicBezTo>
                  <a:cubicBezTo>
                    <a:pt x="242" y="250"/>
                    <a:pt x="242" y="250"/>
                    <a:pt x="242" y="250"/>
                  </a:cubicBezTo>
                  <a:cubicBezTo>
                    <a:pt x="239" y="253"/>
                    <a:pt x="239" y="253"/>
                    <a:pt x="239" y="253"/>
                  </a:cubicBezTo>
                  <a:cubicBezTo>
                    <a:pt x="235" y="257"/>
                    <a:pt x="229" y="251"/>
                    <a:pt x="233" y="247"/>
                  </a:cubicBezTo>
                  <a:cubicBezTo>
                    <a:pt x="236" y="244"/>
                    <a:pt x="236" y="244"/>
                    <a:pt x="236" y="244"/>
                  </a:cubicBezTo>
                  <a:cubicBezTo>
                    <a:pt x="225" y="232"/>
                    <a:pt x="225" y="232"/>
                    <a:pt x="225" y="232"/>
                  </a:cubicBezTo>
                  <a:cubicBezTo>
                    <a:pt x="201" y="255"/>
                    <a:pt x="169" y="268"/>
                    <a:pt x="134" y="268"/>
                  </a:cubicBezTo>
                  <a:cubicBezTo>
                    <a:pt x="60" y="268"/>
                    <a:pt x="0" y="209"/>
                    <a:pt x="0" y="135"/>
                  </a:cubicBezTo>
                  <a:cubicBezTo>
                    <a:pt x="0" y="61"/>
                    <a:pt x="60" y="1"/>
                    <a:pt x="134" y="1"/>
                  </a:cubicBezTo>
                  <a:cubicBezTo>
                    <a:pt x="175" y="1"/>
                    <a:pt x="212" y="21"/>
                    <a:pt x="237" y="50"/>
                  </a:cubicBezTo>
                  <a:close/>
                  <a:moveTo>
                    <a:pt x="74" y="118"/>
                  </a:moveTo>
                  <a:cubicBezTo>
                    <a:pt x="141" y="183"/>
                    <a:pt x="141" y="183"/>
                    <a:pt x="141" y="183"/>
                  </a:cubicBezTo>
                  <a:cubicBezTo>
                    <a:pt x="232" y="58"/>
                    <a:pt x="232" y="58"/>
                    <a:pt x="232" y="58"/>
                  </a:cubicBezTo>
                  <a:cubicBezTo>
                    <a:pt x="209" y="29"/>
                    <a:pt x="173" y="10"/>
                    <a:pt x="134" y="10"/>
                  </a:cubicBezTo>
                  <a:cubicBezTo>
                    <a:pt x="65" y="10"/>
                    <a:pt x="9" y="66"/>
                    <a:pt x="9" y="135"/>
                  </a:cubicBezTo>
                  <a:cubicBezTo>
                    <a:pt x="9" y="204"/>
                    <a:pt x="65" y="260"/>
                    <a:pt x="134" y="260"/>
                  </a:cubicBezTo>
                  <a:cubicBezTo>
                    <a:pt x="203" y="260"/>
                    <a:pt x="259" y="204"/>
                    <a:pt x="259" y="135"/>
                  </a:cubicBezTo>
                  <a:cubicBezTo>
                    <a:pt x="259" y="109"/>
                    <a:pt x="251" y="85"/>
                    <a:pt x="237" y="65"/>
                  </a:cubicBezTo>
                  <a:cubicBezTo>
                    <a:pt x="142" y="196"/>
                    <a:pt x="142" y="196"/>
                    <a:pt x="142" y="196"/>
                  </a:cubicBezTo>
                  <a:cubicBezTo>
                    <a:pt x="68" y="124"/>
                    <a:pt x="68" y="124"/>
                    <a:pt x="68" y="124"/>
                  </a:cubicBezTo>
                  <a:cubicBezTo>
                    <a:pt x="64" y="120"/>
                    <a:pt x="70" y="114"/>
                    <a:pt x="74" y="118"/>
                  </a:cubicBezTo>
                  <a:close/>
                  <a:moveTo>
                    <a:pt x="32" y="100"/>
                  </a:moveTo>
                  <a:cubicBezTo>
                    <a:pt x="43" y="67"/>
                    <a:pt x="69" y="42"/>
                    <a:pt x="102" y="32"/>
                  </a:cubicBezTo>
                  <a:cubicBezTo>
                    <a:pt x="108" y="30"/>
                    <a:pt x="110" y="38"/>
                    <a:pt x="105" y="40"/>
                  </a:cubicBezTo>
                  <a:cubicBezTo>
                    <a:pt x="74" y="49"/>
                    <a:pt x="50" y="73"/>
                    <a:pt x="40" y="102"/>
                  </a:cubicBezTo>
                  <a:cubicBezTo>
                    <a:pt x="38" y="108"/>
                    <a:pt x="30" y="105"/>
                    <a:pt x="32" y="1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TextBox 109"/>
            <p:cNvSpPr txBox="1"/>
            <p:nvPr/>
          </p:nvSpPr>
          <p:spPr>
            <a:xfrm>
              <a:off x="8382541" y="3887937"/>
              <a:ext cx="721545" cy="200055"/>
            </a:xfrm>
            <a:prstGeom prst="rect">
              <a:avLst/>
            </a:prstGeom>
            <a:noFill/>
          </p:spPr>
          <p:txBody>
            <a:bodyPr wrap="square" rtlCol="0">
              <a:spAutoFit/>
            </a:bodyPr>
            <a:lstStyle/>
            <a:p>
              <a:pPr algn="ctr"/>
              <a:r>
                <a:rPr lang="en-US" sz="700" dirty="0">
                  <a:solidFill>
                    <a:schemeClr val="tx2"/>
                  </a:solidFill>
                  <a:latin typeface="Arial" panose="020B0604020202020204" pitchFamily="34" charset="0"/>
                  <a:cs typeface="Arial" panose="020B0604020202020204" pitchFamily="34" charset="0"/>
                </a:rPr>
                <a:t>It Just Works</a:t>
              </a:r>
            </a:p>
          </p:txBody>
        </p:sp>
      </p:grpSp>
      <p:pic>
        <p:nvPicPr>
          <p:cNvPr id="5" name="Picture 2" descr="https://www.atlantic.net/wp-content/uploads/2013/05/ssa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3673" y="1417532"/>
            <a:ext cx="1060397" cy="42415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7982" y="1865888"/>
            <a:ext cx="951778" cy="315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1101279" y="2110627"/>
            <a:ext cx="1065184" cy="578696"/>
            <a:chOff x="1023593" y="2214802"/>
            <a:chExt cx="1065184" cy="578696"/>
          </a:xfrm>
        </p:grpSpPr>
        <p:pic>
          <p:nvPicPr>
            <p:cNvPr id="2054" name="Picture 6"/>
            <p:cNvPicPr>
              <a:picLocks noChangeAspect="1" noChangeArrowheads="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23593" y="2214802"/>
              <a:ext cx="1049572" cy="44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2" descr="https://www.atlantic.net/wp-content/uploads/2013/05/ssae.jpg"/>
            <p:cNvPicPr>
              <a:picLocks noChangeAspect="1" noChangeArrowheads="1"/>
            </p:cNvPicPr>
            <p:nvPr/>
          </p:nvPicPr>
          <p:blipFill rotWithShape="1">
            <a:blip r:embed="rId7">
              <a:extLst>
                <a:ext uri="{28A0092B-C50C-407E-A947-70E740481C1C}">
                  <a14:useLocalDpi xmlns:a14="http://schemas.microsoft.com/office/drawing/2010/main" val="0"/>
                </a:ext>
              </a:extLst>
            </a:blip>
            <a:srcRect t="61859"/>
            <a:stretch/>
          </p:blipFill>
          <p:spPr bwMode="auto">
            <a:xfrm>
              <a:off x="1028380" y="2631717"/>
              <a:ext cx="1060397" cy="161781"/>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Slide Number Placeholder 6"/>
          <p:cNvSpPr>
            <a:spLocks noGrp="1"/>
          </p:cNvSpPr>
          <p:nvPr>
            <p:ph type="sldNum" sz="quarter" idx="4"/>
          </p:nvPr>
        </p:nvSpPr>
        <p:spPr>
          <a:xfrm>
            <a:off x="502920" y="4709160"/>
            <a:ext cx="335280" cy="273844"/>
          </a:xfrm>
        </p:spPr>
        <p:txBody>
          <a:bodyPr/>
          <a:lstStyle/>
          <a:p>
            <a:fld id="{ACFA1838-D446-4BAD-9C64-5AE915A130CE}" type="slidenum">
              <a:rPr lang="en-US" smtClean="0"/>
              <a:pPr/>
              <a:t>31</a:t>
            </a:fld>
            <a:endParaRPr lang="en-US" dirty="0"/>
          </a:p>
        </p:txBody>
      </p:sp>
      <p:pic>
        <p:nvPicPr>
          <p:cNvPr id="56" name="Picture 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
        <p:nvSpPr>
          <p:cNvPr id="57" name="TextBox 56"/>
          <p:cNvSpPr txBox="1"/>
          <p:nvPr/>
        </p:nvSpPr>
        <p:spPr>
          <a:xfrm>
            <a:off x="2967227" y="1030869"/>
            <a:ext cx="5147191" cy="307777"/>
          </a:xfrm>
          <a:prstGeom prst="rect">
            <a:avLst/>
          </a:prstGeom>
          <a:noFill/>
        </p:spPr>
        <p:txBody>
          <a:bodyPr wrap="square" rtlCol="0">
            <a:spAutoFit/>
          </a:bodyPr>
          <a:lstStyle/>
          <a:p>
            <a:r>
              <a:rPr lang="en-US" sz="1400" dirty="0">
                <a:solidFill>
                  <a:srgbClr val="005295"/>
                </a:solidFill>
                <a:latin typeface="Arial" panose="020B0604020202020204" pitchFamily="34" charset="0"/>
              </a:rPr>
              <a:t>99.99% Actual Performance in 2015</a:t>
            </a:r>
          </a:p>
        </p:txBody>
      </p:sp>
    </p:spTree>
    <p:extLst>
      <p:ext uri="{BB962C8B-B14F-4D97-AF65-F5344CB8AC3E}">
        <p14:creationId xmlns:p14="http://schemas.microsoft.com/office/powerpoint/2010/main" val="15890257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a:cs typeface="ＭＳ Ｐゴシック"/>
              </a:rPr>
              <a:t>In Last 12 Months, NetSuite Processed</a:t>
            </a:r>
            <a:endParaRPr lang="en-PH" dirty="0"/>
          </a:p>
        </p:txBody>
      </p:sp>
      <p:sp>
        <p:nvSpPr>
          <p:cNvPr id="5" name="Slide Number Placeholder 4"/>
          <p:cNvSpPr>
            <a:spLocks noGrp="1"/>
          </p:cNvSpPr>
          <p:nvPr>
            <p:ph type="sldNum" sz="quarter" idx="4"/>
          </p:nvPr>
        </p:nvSpPr>
        <p:spPr/>
        <p:txBody>
          <a:bodyPr/>
          <a:lstStyle/>
          <a:p>
            <a:fld id="{ACFA1838-D446-4BAD-9C64-5AE915A130CE}" type="slidenum">
              <a:rPr lang="en-US" smtClean="0"/>
              <a:pPr/>
              <a:t>32</a:t>
            </a:fld>
            <a:endParaRPr lang="en-US" dirty="0"/>
          </a:p>
        </p:txBody>
      </p:sp>
      <p:sp>
        <p:nvSpPr>
          <p:cNvPr id="7" name="TextBox 6"/>
          <p:cNvSpPr txBox="1"/>
          <p:nvPr/>
        </p:nvSpPr>
        <p:spPr>
          <a:xfrm>
            <a:off x="425353" y="1453521"/>
            <a:ext cx="2105063" cy="553998"/>
          </a:xfrm>
          <a:prstGeom prst="rect">
            <a:avLst/>
          </a:prstGeom>
          <a:noFill/>
        </p:spPr>
        <p:txBody>
          <a:bodyPr wrap="none" rtlCol="0">
            <a:spAutoFit/>
          </a:bodyPr>
          <a:lstStyle/>
          <a:p>
            <a:r>
              <a:rPr lang="en-US" sz="3000" b="1" dirty="0">
                <a:solidFill>
                  <a:schemeClr val="tx2"/>
                </a:solidFill>
              </a:rPr>
              <a:t>25,248,436</a:t>
            </a:r>
          </a:p>
        </p:txBody>
      </p:sp>
      <p:sp>
        <p:nvSpPr>
          <p:cNvPr id="8" name="TextBox 7"/>
          <p:cNvSpPr txBox="1"/>
          <p:nvPr/>
        </p:nvSpPr>
        <p:spPr>
          <a:xfrm>
            <a:off x="474781" y="1942338"/>
            <a:ext cx="1772433" cy="323165"/>
          </a:xfrm>
          <a:prstGeom prst="rect">
            <a:avLst/>
          </a:prstGeom>
          <a:noFill/>
        </p:spPr>
        <p:txBody>
          <a:bodyPr wrap="square" rtlCol="0">
            <a:spAutoFit/>
          </a:bodyPr>
          <a:lstStyle/>
          <a:p>
            <a:r>
              <a:rPr lang="en-US" sz="1500" dirty="0"/>
              <a:t>Items/SKUs </a:t>
            </a:r>
          </a:p>
        </p:txBody>
      </p:sp>
      <p:sp>
        <p:nvSpPr>
          <p:cNvPr id="9" name="TextBox 8"/>
          <p:cNvSpPr txBox="1"/>
          <p:nvPr/>
        </p:nvSpPr>
        <p:spPr>
          <a:xfrm>
            <a:off x="2742066" y="1453521"/>
            <a:ext cx="2297039" cy="553998"/>
          </a:xfrm>
          <a:prstGeom prst="rect">
            <a:avLst/>
          </a:prstGeom>
          <a:noFill/>
        </p:spPr>
        <p:txBody>
          <a:bodyPr wrap="none" rtlCol="0">
            <a:spAutoFit/>
          </a:bodyPr>
          <a:lstStyle/>
          <a:p>
            <a:r>
              <a:rPr lang="en-US" sz="3000" b="1" dirty="0">
                <a:solidFill>
                  <a:schemeClr val="tx2"/>
                </a:solidFill>
              </a:rPr>
              <a:t>130,288,511</a:t>
            </a:r>
          </a:p>
        </p:txBody>
      </p:sp>
      <p:sp>
        <p:nvSpPr>
          <p:cNvPr id="10" name="TextBox 9"/>
          <p:cNvSpPr txBox="1"/>
          <p:nvPr/>
        </p:nvSpPr>
        <p:spPr>
          <a:xfrm>
            <a:off x="2791494" y="1942338"/>
            <a:ext cx="2475029" cy="323165"/>
          </a:xfrm>
          <a:prstGeom prst="rect">
            <a:avLst/>
          </a:prstGeom>
          <a:noFill/>
        </p:spPr>
        <p:txBody>
          <a:bodyPr wrap="square" rtlCol="0">
            <a:spAutoFit/>
          </a:bodyPr>
          <a:lstStyle/>
          <a:p>
            <a:r>
              <a:rPr lang="en-US" sz="1500" dirty="0"/>
              <a:t>Sales Orders</a:t>
            </a:r>
            <a:endParaRPr lang="en-US" sz="1500" b="1" dirty="0"/>
          </a:p>
        </p:txBody>
      </p:sp>
      <p:sp>
        <p:nvSpPr>
          <p:cNvPr id="11" name="TextBox 10"/>
          <p:cNvSpPr txBox="1"/>
          <p:nvPr/>
        </p:nvSpPr>
        <p:spPr>
          <a:xfrm>
            <a:off x="5064343" y="1453521"/>
            <a:ext cx="2105063" cy="553998"/>
          </a:xfrm>
          <a:prstGeom prst="rect">
            <a:avLst/>
          </a:prstGeom>
          <a:noFill/>
        </p:spPr>
        <p:txBody>
          <a:bodyPr wrap="none" rtlCol="0">
            <a:spAutoFit/>
          </a:bodyPr>
          <a:lstStyle/>
          <a:p>
            <a:r>
              <a:rPr lang="en-US" sz="3000" b="1" dirty="0">
                <a:solidFill>
                  <a:schemeClr val="tx2"/>
                </a:solidFill>
              </a:rPr>
              <a:t>17,362,538</a:t>
            </a:r>
          </a:p>
        </p:txBody>
      </p:sp>
      <p:sp>
        <p:nvSpPr>
          <p:cNvPr id="12" name="TextBox 11"/>
          <p:cNvSpPr txBox="1"/>
          <p:nvPr/>
        </p:nvSpPr>
        <p:spPr>
          <a:xfrm>
            <a:off x="5113771" y="1942338"/>
            <a:ext cx="2555493" cy="323165"/>
          </a:xfrm>
          <a:prstGeom prst="rect">
            <a:avLst/>
          </a:prstGeom>
          <a:noFill/>
        </p:spPr>
        <p:txBody>
          <a:bodyPr wrap="square" rtlCol="0">
            <a:spAutoFit/>
          </a:bodyPr>
          <a:lstStyle/>
          <a:p>
            <a:r>
              <a:rPr lang="en-US" sz="1500" dirty="0"/>
              <a:t>Purchased Orders</a:t>
            </a:r>
            <a:endParaRPr lang="en-US" sz="1500" b="1" dirty="0"/>
          </a:p>
        </p:txBody>
      </p:sp>
      <p:sp>
        <p:nvSpPr>
          <p:cNvPr id="13" name="TextBox 12"/>
          <p:cNvSpPr txBox="1"/>
          <p:nvPr/>
        </p:nvSpPr>
        <p:spPr>
          <a:xfrm>
            <a:off x="425353" y="3106787"/>
            <a:ext cx="2297039" cy="553998"/>
          </a:xfrm>
          <a:prstGeom prst="rect">
            <a:avLst/>
          </a:prstGeom>
          <a:noFill/>
        </p:spPr>
        <p:txBody>
          <a:bodyPr wrap="none" rtlCol="0">
            <a:spAutoFit/>
          </a:bodyPr>
          <a:lstStyle/>
          <a:p>
            <a:r>
              <a:rPr lang="en-US" sz="3000" b="1" dirty="0">
                <a:solidFill>
                  <a:schemeClr val="tx2"/>
                </a:solidFill>
              </a:rPr>
              <a:t>115,496,926</a:t>
            </a:r>
          </a:p>
        </p:txBody>
      </p:sp>
      <p:sp>
        <p:nvSpPr>
          <p:cNvPr id="14" name="TextBox 13"/>
          <p:cNvSpPr txBox="1"/>
          <p:nvPr/>
        </p:nvSpPr>
        <p:spPr>
          <a:xfrm>
            <a:off x="474781" y="3603842"/>
            <a:ext cx="1772433" cy="323165"/>
          </a:xfrm>
          <a:prstGeom prst="rect">
            <a:avLst/>
          </a:prstGeom>
          <a:noFill/>
        </p:spPr>
        <p:txBody>
          <a:bodyPr wrap="square" rtlCol="0">
            <a:spAutoFit/>
          </a:bodyPr>
          <a:lstStyle/>
          <a:p>
            <a:r>
              <a:rPr lang="en-US" sz="1500" dirty="0"/>
              <a:t>Invoices</a:t>
            </a:r>
          </a:p>
        </p:txBody>
      </p:sp>
      <p:sp>
        <p:nvSpPr>
          <p:cNvPr id="15" name="TextBox 14"/>
          <p:cNvSpPr txBox="1"/>
          <p:nvPr/>
        </p:nvSpPr>
        <p:spPr>
          <a:xfrm>
            <a:off x="5064343" y="3106787"/>
            <a:ext cx="3278462" cy="553998"/>
          </a:xfrm>
          <a:prstGeom prst="rect">
            <a:avLst/>
          </a:prstGeom>
          <a:noFill/>
        </p:spPr>
        <p:txBody>
          <a:bodyPr wrap="none" rtlCol="0">
            <a:spAutoFit/>
          </a:bodyPr>
          <a:lstStyle/>
          <a:p>
            <a:r>
              <a:rPr lang="en-US" sz="3000" b="1" dirty="0">
                <a:solidFill>
                  <a:schemeClr val="tx2"/>
                </a:solidFill>
              </a:rPr>
              <a:t>$149,614,990,536</a:t>
            </a:r>
          </a:p>
        </p:txBody>
      </p:sp>
      <p:sp>
        <p:nvSpPr>
          <p:cNvPr id="16" name="TextBox 15"/>
          <p:cNvSpPr txBox="1"/>
          <p:nvPr/>
        </p:nvSpPr>
        <p:spPr>
          <a:xfrm>
            <a:off x="5113771" y="3603842"/>
            <a:ext cx="2475029" cy="323165"/>
          </a:xfrm>
          <a:prstGeom prst="rect">
            <a:avLst/>
          </a:prstGeom>
          <a:noFill/>
        </p:spPr>
        <p:txBody>
          <a:bodyPr wrap="square" rtlCol="0">
            <a:spAutoFit/>
          </a:bodyPr>
          <a:lstStyle/>
          <a:p>
            <a:r>
              <a:rPr lang="en-US" sz="1500" dirty="0"/>
              <a:t>Amount of Sales</a:t>
            </a:r>
          </a:p>
        </p:txBody>
      </p:sp>
      <p:cxnSp>
        <p:nvCxnSpPr>
          <p:cNvPr id="17" name="Straight Connector 16"/>
          <p:cNvCxnSpPr/>
          <p:nvPr/>
        </p:nvCxnSpPr>
        <p:spPr>
          <a:xfrm>
            <a:off x="2740275" y="1404974"/>
            <a:ext cx="0" cy="1107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60246" y="1404974"/>
            <a:ext cx="0" cy="1107568"/>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42066" y="3106787"/>
            <a:ext cx="1891865" cy="553998"/>
          </a:xfrm>
          <a:prstGeom prst="rect">
            <a:avLst/>
          </a:prstGeom>
          <a:noFill/>
        </p:spPr>
        <p:txBody>
          <a:bodyPr wrap="none" rtlCol="0">
            <a:spAutoFit/>
          </a:bodyPr>
          <a:lstStyle/>
          <a:p>
            <a:r>
              <a:rPr lang="en-US" sz="3000" b="1" dirty="0">
                <a:solidFill>
                  <a:schemeClr val="tx2"/>
                </a:solidFill>
              </a:rPr>
              <a:t>1,554,564</a:t>
            </a:r>
          </a:p>
        </p:txBody>
      </p:sp>
      <p:sp>
        <p:nvSpPr>
          <p:cNvPr id="21" name="TextBox 20"/>
          <p:cNvSpPr txBox="1"/>
          <p:nvPr/>
        </p:nvSpPr>
        <p:spPr>
          <a:xfrm>
            <a:off x="2791494" y="3603842"/>
            <a:ext cx="2475029" cy="323165"/>
          </a:xfrm>
          <a:prstGeom prst="rect">
            <a:avLst/>
          </a:prstGeom>
          <a:noFill/>
        </p:spPr>
        <p:txBody>
          <a:bodyPr wrap="square" rtlCol="0">
            <a:spAutoFit/>
          </a:bodyPr>
          <a:lstStyle/>
          <a:p>
            <a:r>
              <a:rPr lang="en-US" sz="1500" dirty="0"/>
              <a:t>Services Projects</a:t>
            </a:r>
          </a:p>
        </p:txBody>
      </p:sp>
      <p:cxnSp>
        <p:nvCxnSpPr>
          <p:cNvPr id="23" name="Straight Connector 22"/>
          <p:cNvCxnSpPr/>
          <p:nvPr/>
        </p:nvCxnSpPr>
        <p:spPr>
          <a:xfrm>
            <a:off x="2740275" y="2986638"/>
            <a:ext cx="0" cy="1107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060246" y="2986638"/>
            <a:ext cx="0" cy="1107568"/>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8178741" y="948498"/>
            <a:ext cx="1157360" cy="3182356"/>
            <a:chOff x="8178741" y="948498"/>
            <a:chExt cx="1157360" cy="3182356"/>
          </a:xfrm>
        </p:grpSpPr>
        <p:cxnSp>
          <p:nvCxnSpPr>
            <p:cNvPr id="25" name="Straight Connector 24"/>
            <p:cNvCxnSpPr/>
            <p:nvPr/>
          </p:nvCxnSpPr>
          <p:spPr>
            <a:xfrm>
              <a:off x="8298756" y="950976"/>
              <a:ext cx="331965"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Freeform 25"/>
            <p:cNvSpPr>
              <a:spLocks noEditPoints="1"/>
            </p:cNvSpPr>
            <p:nvPr/>
          </p:nvSpPr>
          <p:spPr bwMode="auto">
            <a:xfrm>
              <a:off x="8575964" y="1025431"/>
              <a:ext cx="317097" cy="329457"/>
            </a:xfrm>
            <a:custGeom>
              <a:avLst/>
              <a:gdLst>
                <a:gd name="T0" fmla="*/ 506 w 627"/>
                <a:gd name="T1" fmla="*/ 493 h 652"/>
                <a:gd name="T2" fmla="*/ 610 w 627"/>
                <a:gd name="T3" fmla="*/ 389 h 652"/>
                <a:gd name="T4" fmla="*/ 506 w 627"/>
                <a:gd name="T5" fmla="*/ 285 h 652"/>
                <a:gd name="T6" fmla="*/ 486 w 627"/>
                <a:gd name="T7" fmla="*/ 279 h 652"/>
                <a:gd name="T8" fmla="*/ 357 w 627"/>
                <a:gd name="T9" fmla="*/ 165 h 652"/>
                <a:gd name="T10" fmla="*/ 237 w 627"/>
                <a:gd name="T11" fmla="*/ 246 h 652"/>
                <a:gd name="T12" fmla="*/ 211 w 627"/>
                <a:gd name="T13" fmla="*/ 249 h 652"/>
                <a:gd name="T14" fmla="*/ 132 w 627"/>
                <a:gd name="T15" fmla="*/ 328 h 652"/>
                <a:gd name="T16" fmla="*/ 69 w 627"/>
                <a:gd name="T17" fmla="*/ 415 h 652"/>
                <a:gd name="T18" fmla="*/ 148 w 627"/>
                <a:gd name="T19" fmla="*/ 493 h 652"/>
                <a:gd name="T20" fmla="*/ 506 w 627"/>
                <a:gd name="T21" fmla="*/ 493 h 652"/>
                <a:gd name="T22" fmla="*/ 46 w 627"/>
                <a:gd name="T23" fmla="*/ 145 h 652"/>
                <a:gd name="T24" fmla="*/ 17 w 627"/>
                <a:gd name="T25" fmla="*/ 174 h 652"/>
                <a:gd name="T26" fmla="*/ 46 w 627"/>
                <a:gd name="T27" fmla="*/ 203 h 652"/>
                <a:gd name="T28" fmla="*/ 75 w 627"/>
                <a:gd name="T29" fmla="*/ 174 h 652"/>
                <a:gd name="T30" fmla="*/ 46 w 627"/>
                <a:gd name="T31" fmla="*/ 145 h 652"/>
                <a:gd name="T32" fmla="*/ 486 w 627"/>
                <a:gd name="T33" fmla="*/ 17 h 652"/>
                <a:gd name="T34" fmla="*/ 457 w 627"/>
                <a:gd name="T35" fmla="*/ 46 h 652"/>
                <a:gd name="T36" fmla="*/ 486 w 627"/>
                <a:gd name="T37" fmla="*/ 75 h 652"/>
                <a:gd name="T38" fmla="*/ 515 w 627"/>
                <a:gd name="T39" fmla="*/ 46 h 652"/>
                <a:gd name="T40" fmla="*/ 486 w 627"/>
                <a:gd name="T41" fmla="*/ 17 h 652"/>
                <a:gd name="T42" fmla="*/ 458 w 627"/>
                <a:gd name="T43" fmla="*/ 577 h 652"/>
                <a:gd name="T44" fmla="*/ 429 w 627"/>
                <a:gd name="T45" fmla="*/ 606 h 652"/>
                <a:gd name="T46" fmla="*/ 458 w 627"/>
                <a:gd name="T47" fmla="*/ 635 h 652"/>
                <a:gd name="T48" fmla="*/ 487 w 627"/>
                <a:gd name="T49" fmla="*/ 606 h 652"/>
                <a:gd name="T50" fmla="*/ 458 w 627"/>
                <a:gd name="T51" fmla="*/ 577 h 652"/>
                <a:gd name="T52" fmla="*/ 417 w 627"/>
                <a:gd name="T53" fmla="*/ 510 h 652"/>
                <a:gd name="T54" fmla="*/ 445 w 627"/>
                <a:gd name="T55" fmla="*/ 562 h 652"/>
                <a:gd name="T56" fmla="*/ 458 w 627"/>
                <a:gd name="T57" fmla="*/ 560 h 652"/>
                <a:gd name="T58" fmla="*/ 504 w 627"/>
                <a:gd name="T59" fmla="*/ 606 h 652"/>
                <a:gd name="T60" fmla="*/ 458 w 627"/>
                <a:gd name="T61" fmla="*/ 652 h 652"/>
                <a:gd name="T62" fmla="*/ 412 w 627"/>
                <a:gd name="T63" fmla="*/ 606 h 652"/>
                <a:gd name="T64" fmla="*/ 430 w 627"/>
                <a:gd name="T65" fmla="*/ 570 h 652"/>
                <a:gd name="T66" fmla="*/ 398 w 627"/>
                <a:gd name="T67" fmla="*/ 510 h 652"/>
                <a:gd name="T68" fmla="*/ 148 w 627"/>
                <a:gd name="T69" fmla="*/ 510 h 652"/>
                <a:gd name="T70" fmla="*/ 52 w 627"/>
                <a:gd name="T71" fmla="*/ 415 h 652"/>
                <a:gd name="T72" fmla="*/ 115 w 627"/>
                <a:gd name="T73" fmla="*/ 325 h 652"/>
                <a:gd name="T74" fmla="*/ 133 w 627"/>
                <a:gd name="T75" fmla="*/ 272 h 652"/>
                <a:gd name="T76" fmla="*/ 72 w 627"/>
                <a:gd name="T77" fmla="*/ 212 h 652"/>
                <a:gd name="T78" fmla="*/ 46 w 627"/>
                <a:gd name="T79" fmla="*/ 220 h 652"/>
                <a:gd name="T80" fmla="*/ 0 w 627"/>
                <a:gd name="T81" fmla="*/ 174 h 652"/>
                <a:gd name="T82" fmla="*/ 46 w 627"/>
                <a:gd name="T83" fmla="*/ 128 h 652"/>
                <a:gd name="T84" fmla="*/ 92 w 627"/>
                <a:gd name="T85" fmla="*/ 174 h 652"/>
                <a:gd name="T86" fmla="*/ 84 w 627"/>
                <a:gd name="T87" fmla="*/ 200 h 652"/>
                <a:gd name="T88" fmla="*/ 144 w 627"/>
                <a:gd name="T89" fmla="*/ 259 h 652"/>
                <a:gd name="T90" fmla="*/ 211 w 627"/>
                <a:gd name="T91" fmla="*/ 232 h 652"/>
                <a:gd name="T92" fmla="*/ 224 w 627"/>
                <a:gd name="T93" fmla="*/ 233 h 652"/>
                <a:gd name="T94" fmla="*/ 357 w 627"/>
                <a:gd name="T95" fmla="*/ 148 h 652"/>
                <a:gd name="T96" fmla="*/ 428 w 627"/>
                <a:gd name="T97" fmla="*/ 166 h 652"/>
                <a:gd name="T98" fmla="*/ 461 w 627"/>
                <a:gd name="T99" fmla="*/ 84 h 652"/>
                <a:gd name="T100" fmla="*/ 440 w 627"/>
                <a:gd name="T101" fmla="*/ 46 h 652"/>
                <a:gd name="T102" fmla="*/ 486 w 627"/>
                <a:gd name="T103" fmla="*/ 0 h 652"/>
                <a:gd name="T104" fmla="*/ 532 w 627"/>
                <a:gd name="T105" fmla="*/ 46 h 652"/>
                <a:gd name="T106" fmla="*/ 486 w 627"/>
                <a:gd name="T107" fmla="*/ 92 h 652"/>
                <a:gd name="T108" fmla="*/ 477 w 627"/>
                <a:gd name="T109" fmla="*/ 91 h 652"/>
                <a:gd name="T110" fmla="*/ 443 w 627"/>
                <a:gd name="T111" fmla="*/ 175 h 652"/>
                <a:gd name="T112" fmla="*/ 502 w 627"/>
                <a:gd name="T113" fmla="*/ 269 h 652"/>
                <a:gd name="T114" fmla="*/ 506 w 627"/>
                <a:gd name="T115" fmla="*/ 268 h 652"/>
                <a:gd name="T116" fmla="*/ 627 w 627"/>
                <a:gd name="T117" fmla="*/ 389 h 652"/>
                <a:gd name="T118" fmla="*/ 506 w 627"/>
                <a:gd name="T119" fmla="*/ 510 h 652"/>
                <a:gd name="T120" fmla="*/ 417 w 627"/>
                <a:gd name="T121" fmla="*/ 51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7" h="652">
                  <a:moveTo>
                    <a:pt x="506" y="493"/>
                  </a:moveTo>
                  <a:cubicBezTo>
                    <a:pt x="564" y="493"/>
                    <a:pt x="610" y="447"/>
                    <a:pt x="610" y="389"/>
                  </a:cubicBezTo>
                  <a:cubicBezTo>
                    <a:pt x="610" y="332"/>
                    <a:pt x="564" y="285"/>
                    <a:pt x="506" y="285"/>
                  </a:cubicBezTo>
                  <a:cubicBezTo>
                    <a:pt x="500" y="285"/>
                    <a:pt x="487" y="288"/>
                    <a:pt x="486" y="279"/>
                  </a:cubicBezTo>
                  <a:cubicBezTo>
                    <a:pt x="478" y="214"/>
                    <a:pt x="423" y="165"/>
                    <a:pt x="357" y="165"/>
                  </a:cubicBezTo>
                  <a:cubicBezTo>
                    <a:pt x="303" y="165"/>
                    <a:pt x="256" y="198"/>
                    <a:pt x="237" y="246"/>
                  </a:cubicBezTo>
                  <a:cubicBezTo>
                    <a:pt x="233" y="255"/>
                    <a:pt x="217" y="249"/>
                    <a:pt x="211" y="249"/>
                  </a:cubicBezTo>
                  <a:cubicBezTo>
                    <a:pt x="167" y="249"/>
                    <a:pt x="132" y="285"/>
                    <a:pt x="132" y="328"/>
                  </a:cubicBezTo>
                  <a:cubicBezTo>
                    <a:pt x="133" y="353"/>
                    <a:pt x="69" y="345"/>
                    <a:pt x="69" y="415"/>
                  </a:cubicBezTo>
                  <a:cubicBezTo>
                    <a:pt x="69" y="458"/>
                    <a:pt x="104" y="493"/>
                    <a:pt x="148" y="493"/>
                  </a:cubicBezTo>
                  <a:lnTo>
                    <a:pt x="506" y="493"/>
                  </a:lnTo>
                  <a:close/>
                  <a:moveTo>
                    <a:pt x="46" y="145"/>
                  </a:moveTo>
                  <a:cubicBezTo>
                    <a:pt x="30" y="145"/>
                    <a:pt x="17" y="158"/>
                    <a:pt x="17" y="174"/>
                  </a:cubicBezTo>
                  <a:cubicBezTo>
                    <a:pt x="17" y="190"/>
                    <a:pt x="30" y="203"/>
                    <a:pt x="46" y="203"/>
                  </a:cubicBezTo>
                  <a:cubicBezTo>
                    <a:pt x="62" y="203"/>
                    <a:pt x="75" y="190"/>
                    <a:pt x="75" y="174"/>
                  </a:cubicBezTo>
                  <a:cubicBezTo>
                    <a:pt x="75" y="158"/>
                    <a:pt x="62" y="145"/>
                    <a:pt x="46" y="145"/>
                  </a:cubicBezTo>
                  <a:close/>
                  <a:moveTo>
                    <a:pt x="486" y="17"/>
                  </a:moveTo>
                  <a:cubicBezTo>
                    <a:pt x="470" y="17"/>
                    <a:pt x="457" y="30"/>
                    <a:pt x="457" y="46"/>
                  </a:cubicBezTo>
                  <a:cubicBezTo>
                    <a:pt x="457" y="62"/>
                    <a:pt x="470" y="75"/>
                    <a:pt x="486" y="75"/>
                  </a:cubicBezTo>
                  <a:cubicBezTo>
                    <a:pt x="502" y="75"/>
                    <a:pt x="515" y="62"/>
                    <a:pt x="515" y="46"/>
                  </a:cubicBezTo>
                  <a:cubicBezTo>
                    <a:pt x="515" y="30"/>
                    <a:pt x="502" y="17"/>
                    <a:pt x="486" y="17"/>
                  </a:cubicBezTo>
                  <a:close/>
                  <a:moveTo>
                    <a:pt x="458" y="577"/>
                  </a:moveTo>
                  <a:cubicBezTo>
                    <a:pt x="442" y="577"/>
                    <a:pt x="429" y="590"/>
                    <a:pt x="429" y="606"/>
                  </a:cubicBezTo>
                  <a:cubicBezTo>
                    <a:pt x="429" y="622"/>
                    <a:pt x="442" y="635"/>
                    <a:pt x="458" y="635"/>
                  </a:cubicBezTo>
                  <a:cubicBezTo>
                    <a:pt x="474" y="635"/>
                    <a:pt x="487" y="622"/>
                    <a:pt x="487" y="606"/>
                  </a:cubicBezTo>
                  <a:cubicBezTo>
                    <a:pt x="487" y="590"/>
                    <a:pt x="474" y="577"/>
                    <a:pt x="458" y="577"/>
                  </a:cubicBezTo>
                  <a:close/>
                  <a:moveTo>
                    <a:pt x="417" y="510"/>
                  </a:moveTo>
                  <a:cubicBezTo>
                    <a:pt x="445" y="562"/>
                    <a:pt x="445" y="562"/>
                    <a:pt x="445" y="562"/>
                  </a:cubicBezTo>
                  <a:cubicBezTo>
                    <a:pt x="449" y="560"/>
                    <a:pt x="454" y="560"/>
                    <a:pt x="458" y="560"/>
                  </a:cubicBezTo>
                  <a:cubicBezTo>
                    <a:pt x="484" y="560"/>
                    <a:pt x="504" y="580"/>
                    <a:pt x="504" y="606"/>
                  </a:cubicBezTo>
                  <a:cubicBezTo>
                    <a:pt x="504" y="631"/>
                    <a:pt x="484" y="652"/>
                    <a:pt x="458" y="652"/>
                  </a:cubicBezTo>
                  <a:cubicBezTo>
                    <a:pt x="433" y="652"/>
                    <a:pt x="412" y="631"/>
                    <a:pt x="412" y="606"/>
                  </a:cubicBezTo>
                  <a:cubicBezTo>
                    <a:pt x="412" y="591"/>
                    <a:pt x="419" y="578"/>
                    <a:pt x="430" y="570"/>
                  </a:cubicBezTo>
                  <a:cubicBezTo>
                    <a:pt x="398" y="510"/>
                    <a:pt x="398" y="510"/>
                    <a:pt x="398" y="510"/>
                  </a:cubicBezTo>
                  <a:cubicBezTo>
                    <a:pt x="148" y="510"/>
                    <a:pt x="148" y="510"/>
                    <a:pt x="148" y="510"/>
                  </a:cubicBezTo>
                  <a:cubicBezTo>
                    <a:pt x="95" y="510"/>
                    <a:pt x="52" y="468"/>
                    <a:pt x="52" y="415"/>
                  </a:cubicBezTo>
                  <a:cubicBezTo>
                    <a:pt x="52" y="373"/>
                    <a:pt x="78" y="338"/>
                    <a:pt x="115" y="325"/>
                  </a:cubicBezTo>
                  <a:cubicBezTo>
                    <a:pt x="116" y="305"/>
                    <a:pt x="122" y="287"/>
                    <a:pt x="133" y="272"/>
                  </a:cubicBezTo>
                  <a:cubicBezTo>
                    <a:pt x="72" y="212"/>
                    <a:pt x="72" y="212"/>
                    <a:pt x="72" y="212"/>
                  </a:cubicBezTo>
                  <a:cubicBezTo>
                    <a:pt x="65" y="217"/>
                    <a:pt x="56" y="220"/>
                    <a:pt x="46" y="220"/>
                  </a:cubicBezTo>
                  <a:cubicBezTo>
                    <a:pt x="21" y="220"/>
                    <a:pt x="0" y="199"/>
                    <a:pt x="0" y="174"/>
                  </a:cubicBezTo>
                  <a:cubicBezTo>
                    <a:pt x="0" y="148"/>
                    <a:pt x="21" y="128"/>
                    <a:pt x="46" y="128"/>
                  </a:cubicBezTo>
                  <a:cubicBezTo>
                    <a:pt x="72" y="128"/>
                    <a:pt x="92" y="148"/>
                    <a:pt x="92" y="174"/>
                  </a:cubicBezTo>
                  <a:cubicBezTo>
                    <a:pt x="92" y="183"/>
                    <a:pt x="89" y="192"/>
                    <a:pt x="84" y="200"/>
                  </a:cubicBezTo>
                  <a:cubicBezTo>
                    <a:pt x="144" y="259"/>
                    <a:pt x="144" y="259"/>
                    <a:pt x="144" y="259"/>
                  </a:cubicBezTo>
                  <a:cubicBezTo>
                    <a:pt x="161" y="243"/>
                    <a:pt x="185" y="232"/>
                    <a:pt x="211" y="232"/>
                  </a:cubicBezTo>
                  <a:cubicBezTo>
                    <a:pt x="215" y="232"/>
                    <a:pt x="219" y="233"/>
                    <a:pt x="224" y="233"/>
                  </a:cubicBezTo>
                  <a:cubicBezTo>
                    <a:pt x="247" y="183"/>
                    <a:pt x="298" y="148"/>
                    <a:pt x="357" y="148"/>
                  </a:cubicBezTo>
                  <a:cubicBezTo>
                    <a:pt x="383" y="148"/>
                    <a:pt x="407" y="154"/>
                    <a:pt x="428" y="166"/>
                  </a:cubicBezTo>
                  <a:cubicBezTo>
                    <a:pt x="461" y="84"/>
                    <a:pt x="461" y="84"/>
                    <a:pt x="461" y="84"/>
                  </a:cubicBezTo>
                  <a:cubicBezTo>
                    <a:pt x="449" y="76"/>
                    <a:pt x="440" y="62"/>
                    <a:pt x="440" y="46"/>
                  </a:cubicBezTo>
                  <a:cubicBezTo>
                    <a:pt x="440" y="20"/>
                    <a:pt x="461" y="0"/>
                    <a:pt x="486" y="0"/>
                  </a:cubicBezTo>
                  <a:cubicBezTo>
                    <a:pt x="512" y="0"/>
                    <a:pt x="532" y="20"/>
                    <a:pt x="532" y="46"/>
                  </a:cubicBezTo>
                  <a:cubicBezTo>
                    <a:pt x="532" y="71"/>
                    <a:pt x="512" y="92"/>
                    <a:pt x="486" y="92"/>
                  </a:cubicBezTo>
                  <a:cubicBezTo>
                    <a:pt x="483" y="92"/>
                    <a:pt x="480" y="91"/>
                    <a:pt x="477" y="91"/>
                  </a:cubicBezTo>
                  <a:cubicBezTo>
                    <a:pt x="443" y="175"/>
                    <a:pt x="443" y="175"/>
                    <a:pt x="443" y="175"/>
                  </a:cubicBezTo>
                  <a:cubicBezTo>
                    <a:pt x="473" y="197"/>
                    <a:pt x="495" y="230"/>
                    <a:pt x="502" y="269"/>
                  </a:cubicBezTo>
                  <a:cubicBezTo>
                    <a:pt x="506" y="268"/>
                    <a:pt x="506" y="268"/>
                    <a:pt x="506" y="268"/>
                  </a:cubicBezTo>
                  <a:cubicBezTo>
                    <a:pt x="573" y="268"/>
                    <a:pt x="627" y="323"/>
                    <a:pt x="627" y="389"/>
                  </a:cubicBezTo>
                  <a:cubicBezTo>
                    <a:pt x="627" y="456"/>
                    <a:pt x="573" y="510"/>
                    <a:pt x="506" y="510"/>
                  </a:cubicBezTo>
                  <a:lnTo>
                    <a:pt x="417" y="510"/>
                  </a:lnTo>
                  <a:close/>
                </a:path>
              </a:pathLst>
            </a:custGeom>
            <a:solidFill>
              <a:srgbClr val="B9C7D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7" name="Group 26"/>
            <p:cNvGrpSpPr/>
            <p:nvPr/>
          </p:nvGrpSpPr>
          <p:grpSpPr>
            <a:xfrm>
              <a:off x="8555712" y="1687767"/>
              <a:ext cx="375203" cy="211268"/>
              <a:chOff x="8439764" y="2026733"/>
              <a:chExt cx="486495" cy="273934"/>
            </a:xfrm>
            <a:solidFill>
              <a:srgbClr val="B9C7D4"/>
            </a:solidFill>
          </p:grpSpPr>
          <p:sp>
            <p:nvSpPr>
              <p:cNvPr id="54" name="Freeform 5"/>
              <p:cNvSpPr>
                <a:spLocks noEditPoints="1"/>
              </p:cNvSpPr>
              <p:nvPr/>
            </p:nvSpPr>
            <p:spPr bwMode="auto">
              <a:xfrm rot="3356753">
                <a:off x="8546045" y="1920452"/>
                <a:ext cx="273934" cy="486495"/>
              </a:xfrm>
              <a:custGeom>
                <a:avLst/>
                <a:gdLst>
                  <a:gd name="T0" fmla="*/ 238 w 279"/>
                  <a:gd name="T1" fmla="*/ 25 h 498"/>
                  <a:gd name="T2" fmla="*/ 206 w 279"/>
                  <a:gd name="T3" fmla="*/ 1 h 498"/>
                  <a:gd name="T4" fmla="*/ 202 w 279"/>
                  <a:gd name="T5" fmla="*/ 1 h 498"/>
                  <a:gd name="T6" fmla="*/ 200 w 279"/>
                  <a:gd name="T7" fmla="*/ 5 h 498"/>
                  <a:gd name="T8" fmla="*/ 199 w 279"/>
                  <a:gd name="T9" fmla="*/ 107 h 498"/>
                  <a:gd name="T10" fmla="*/ 139 w 279"/>
                  <a:gd name="T11" fmla="*/ 138 h 498"/>
                  <a:gd name="T12" fmla="*/ 79 w 279"/>
                  <a:gd name="T13" fmla="*/ 107 h 498"/>
                  <a:gd name="T14" fmla="*/ 79 w 279"/>
                  <a:gd name="T15" fmla="*/ 5 h 498"/>
                  <a:gd name="T16" fmla="*/ 77 w 279"/>
                  <a:gd name="T17" fmla="*/ 1 h 498"/>
                  <a:gd name="T18" fmla="*/ 73 w 279"/>
                  <a:gd name="T19" fmla="*/ 1 h 498"/>
                  <a:gd name="T20" fmla="*/ 40 w 279"/>
                  <a:gd name="T21" fmla="*/ 25 h 498"/>
                  <a:gd name="T22" fmla="*/ 0 w 279"/>
                  <a:gd name="T23" fmla="*/ 123 h 498"/>
                  <a:gd name="T24" fmla="*/ 75 w 279"/>
                  <a:gd name="T25" fmla="*/ 238 h 498"/>
                  <a:gd name="T26" fmla="*/ 75 w 279"/>
                  <a:gd name="T27" fmla="*/ 424 h 498"/>
                  <a:gd name="T28" fmla="*/ 139 w 279"/>
                  <a:gd name="T29" fmla="*/ 498 h 498"/>
                  <a:gd name="T30" fmla="*/ 139 w 279"/>
                  <a:gd name="T31" fmla="*/ 498 h 498"/>
                  <a:gd name="T32" fmla="*/ 139 w 279"/>
                  <a:gd name="T33" fmla="*/ 498 h 498"/>
                  <a:gd name="T34" fmla="*/ 203 w 279"/>
                  <a:gd name="T35" fmla="*/ 424 h 498"/>
                  <a:gd name="T36" fmla="*/ 203 w 279"/>
                  <a:gd name="T37" fmla="*/ 238 h 498"/>
                  <a:gd name="T38" fmla="*/ 278 w 279"/>
                  <a:gd name="T39" fmla="*/ 123 h 498"/>
                  <a:gd name="T40" fmla="*/ 238 w 279"/>
                  <a:gd name="T41" fmla="*/ 25 h 498"/>
                  <a:gd name="T42" fmla="*/ 197 w 279"/>
                  <a:gd name="T43" fmla="*/ 232 h 498"/>
                  <a:gd name="T44" fmla="*/ 195 w 279"/>
                  <a:gd name="T45" fmla="*/ 236 h 498"/>
                  <a:gd name="T46" fmla="*/ 195 w 279"/>
                  <a:gd name="T47" fmla="*/ 424 h 498"/>
                  <a:gd name="T48" fmla="*/ 139 w 279"/>
                  <a:gd name="T49" fmla="*/ 489 h 498"/>
                  <a:gd name="T50" fmla="*/ 139 w 279"/>
                  <a:gd name="T51" fmla="*/ 489 h 498"/>
                  <a:gd name="T52" fmla="*/ 139 w 279"/>
                  <a:gd name="T53" fmla="*/ 489 h 498"/>
                  <a:gd name="T54" fmla="*/ 84 w 279"/>
                  <a:gd name="T55" fmla="*/ 424 h 498"/>
                  <a:gd name="T56" fmla="*/ 84 w 279"/>
                  <a:gd name="T57" fmla="*/ 236 h 498"/>
                  <a:gd name="T58" fmla="*/ 82 w 279"/>
                  <a:gd name="T59" fmla="*/ 232 h 498"/>
                  <a:gd name="T60" fmla="*/ 8 w 279"/>
                  <a:gd name="T61" fmla="*/ 123 h 498"/>
                  <a:gd name="T62" fmla="*/ 46 w 279"/>
                  <a:gd name="T63" fmla="*/ 31 h 498"/>
                  <a:gd name="T64" fmla="*/ 70 w 279"/>
                  <a:gd name="T65" fmla="*/ 12 h 498"/>
                  <a:gd name="T66" fmla="*/ 71 w 279"/>
                  <a:gd name="T67" fmla="*/ 110 h 498"/>
                  <a:gd name="T68" fmla="*/ 73 w 279"/>
                  <a:gd name="T69" fmla="*/ 113 h 498"/>
                  <a:gd name="T70" fmla="*/ 137 w 279"/>
                  <a:gd name="T71" fmla="*/ 147 h 498"/>
                  <a:gd name="T72" fmla="*/ 139 w 279"/>
                  <a:gd name="T73" fmla="*/ 147 h 498"/>
                  <a:gd name="T74" fmla="*/ 141 w 279"/>
                  <a:gd name="T75" fmla="*/ 147 h 498"/>
                  <a:gd name="T76" fmla="*/ 206 w 279"/>
                  <a:gd name="T77" fmla="*/ 113 h 498"/>
                  <a:gd name="T78" fmla="*/ 208 w 279"/>
                  <a:gd name="T79" fmla="*/ 110 h 498"/>
                  <a:gd name="T80" fmla="*/ 208 w 279"/>
                  <a:gd name="T81" fmla="*/ 12 h 498"/>
                  <a:gd name="T82" fmla="*/ 232 w 279"/>
                  <a:gd name="T83" fmla="*/ 31 h 498"/>
                  <a:gd name="T84" fmla="*/ 270 w 279"/>
                  <a:gd name="T85" fmla="*/ 123 h 498"/>
                  <a:gd name="T86" fmla="*/ 197 w 279"/>
                  <a:gd name="T87" fmla="*/ 23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9" h="498">
                    <a:moveTo>
                      <a:pt x="238" y="25"/>
                    </a:moveTo>
                    <a:cubicBezTo>
                      <a:pt x="229" y="15"/>
                      <a:pt x="218" y="7"/>
                      <a:pt x="206" y="1"/>
                    </a:cubicBezTo>
                    <a:cubicBezTo>
                      <a:pt x="205" y="0"/>
                      <a:pt x="203" y="0"/>
                      <a:pt x="202" y="1"/>
                    </a:cubicBezTo>
                    <a:cubicBezTo>
                      <a:pt x="200" y="2"/>
                      <a:pt x="200" y="3"/>
                      <a:pt x="200" y="5"/>
                    </a:cubicBezTo>
                    <a:cubicBezTo>
                      <a:pt x="199" y="107"/>
                      <a:pt x="199" y="107"/>
                      <a:pt x="199" y="107"/>
                    </a:cubicBezTo>
                    <a:cubicBezTo>
                      <a:pt x="139" y="138"/>
                      <a:pt x="139" y="138"/>
                      <a:pt x="139" y="138"/>
                    </a:cubicBezTo>
                    <a:cubicBezTo>
                      <a:pt x="79" y="107"/>
                      <a:pt x="79" y="107"/>
                      <a:pt x="79" y="107"/>
                    </a:cubicBezTo>
                    <a:cubicBezTo>
                      <a:pt x="79" y="5"/>
                      <a:pt x="79" y="5"/>
                      <a:pt x="79" y="5"/>
                    </a:cubicBezTo>
                    <a:cubicBezTo>
                      <a:pt x="79" y="3"/>
                      <a:pt x="78" y="2"/>
                      <a:pt x="77" y="1"/>
                    </a:cubicBezTo>
                    <a:cubicBezTo>
                      <a:pt x="75" y="0"/>
                      <a:pt x="74" y="0"/>
                      <a:pt x="73" y="1"/>
                    </a:cubicBezTo>
                    <a:cubicBezTo>
                      <a:pt x="61" y="7"/>
                      <a:pt x="50" y="15"/>
                      <a:pt x="40" y="25"/>
                    </a:cubicBezTo>
                    <a:cubicBezTo>
                      <a:pt x="14" y="51"/>
                      <a:pt x="0" y="86"/>
                      <a:pt x="0" y="123"/>
                    </a:cubicBezTo>
                    <a:cubicBezTo>
                      <a:pt x="0" y="171"/>
                      <a:pt x="38" y="213"/>
                      <a:pt x="75" y="238"/>
                    </a:cubicBezTo>
                    <a:cubicBezTo>
                      <a:pt x="75" y="424"/>
                      <a:pt x="75" y="424"/>
                      <a:pt x="75" y="424"/>
                    </a:cubicBezTo>
                    <a:cubicBezTo>
                      <a:pt x="75" y="468"/>
                      <a:pt x="101" y="498"/>
                      <a:pt x="139" y="498"/>
                    </a:cubicBezTo>
                    <a:cubicBezTo>
                      <a:pt x="139" y="498"/>
                      <a:pt x="139" y="498"/>
                      <a:pt x="139" y="498"/>
                    </a:cubicBezTo>
                    <a:cubicBezTo>
                      <a:pt x="139" y="498"/>
                      <a:pt x="139" y="498"/>
                      <a:pt x="139" y="498"/>
                    </a:cubicBezTo>
                    <a:cubicBezTo>
                      <a:pt x="177" y="498"/>
                      <a:pt x="203" y="468"/>
                      <a:pt x="203" y="424"/>
                    </a:cubicBezTo>
                    <a:cubicBezTo>
                      <a:pt x="203" y="238"/>
                      <a:pt x="203" y="238"/>
                      <a:pt x="203" y="238"/>
                    </a:cubicBezTo>
                    <a:cubicBezTo>
                      <a:pt x="240" y="213"/>
                      <a:pt x="278" y="171"/>
                      <a:pt x="278" y="123"/>
                    </a:cubicBezTo>
                    <a:cubicBezTo>
                      <a:pt x="279" y="86"/>
                      <a:pt x="264" y="51"/>
                      <a:pt x="238" y="25"/>
                    </a:cubicBezTo>
                    <a:close/>
                    <a:moveTo>
                      <a:pt x="197" y="232"/>
                    </a:moveTo>
                    <a:cubicBezTo>
                      <a:pt x="196" y="233"/>
                      <a:pt x="195" y="234"/>
                      <a:pt x="195" y="236"/>
                    </a:cubicBezTo>
                    <a:cubicBezTo>
                      <a:pt x="195" y="424"/>
                      <a:pt x="195" y="424"/>
                      <a:pt x="195" y="424"/>
                    </a:cubicBezTo>
                    <a:cubicBezTo>
                      <a:pt x="195" y="464"/>
                      <a:pt x="173" y="489"/>
                      <a:pt x="139" y="489"/>
                    </a:cubicBezTo>
                    <a:cubicBezTo>
                      <a:pt x="139" y="489"/>
                      <a:pt x="139" y="489"/>
                      <a:pt x="139" y="489"/>
                    </a:cubicBezTo>
                    <a:cubicBezTo>
                      <a:pt x="139" y="489"/>
                      <a:pt x="139" y="489"/>
                      <a:pt x="139" y="489"/>
                    </a:cubicBezTo>
                    <a:cubicBezTo>
                      <a:pt x="106" y="489"/>
                      <a:pt x="84" y="464"/>
                      <a:pt x="84" y="424"/>
                    </a:cubicBezTo>
                    <a:cubicBezTo>
                      <a:pt x="84" y="236"/>
                      <a:pt x="84" y="236"/>
                      <a:pt x="84" y="236"/>
                    </a:cubicBezTo>
                    <a:cubicBezTo>
                      <a:pt x="84" y="234"/>
                      <a:pt x="83" y="233"/>
                      <a:pt x="82" y="232"/>
                    </a:cubicBezTo>
                    <a:cubicBezTo>
                      <a:pt x="46" y="209"/>
                      <a:pt x="9" y="168"/>
                      <a:pt x="8" y="123"/>
                    </a:cubicBezTo>
                    <a:cubicBezTo>
                      <a:pt x="8" y="88"/>
                      <a:pt x="22" y="56"/>
                      <a:pt x="46" y="31"/>
                    </a:cubicBezTo>
                    <a:cubicBezTo>
                      <a:pt x="54" y="24"/>
                      <a:pt x="62" y="17"/>
                      <a:pt x="70" y="12"/>
                    </a:cubicBezTo>
                    <a:cubicBezTo>
                      <a:pt x="71" y="110"/>
                      <a:pt x="71" y="110"/>
                      <a:pt x="71" y="110"/>
                    </a:cubicBezTo>
                    <a:cubicBezTo>
                      <a:pt x="71" y="111"/>
                      <a:pt x="71" y="113"/>
                      <a:pt x="73" y="113"/>
                    </a:cubicBezTo>
                    <a:cubicBezTo>
                      <a:pt x="137" y="147"/>
                      <a:pt x="137" y="147"/>
                      <a:pt x="137" y="147"/>
                    </a:cubicBezTo>
                    <a:cubicBezTo>
                      <a:pt x="138" y="147"/>
                      <a:pt x="138" y="147"/>
                      <a:pt x="139" y="147"/>
                    </a:cubicBezTo>
                    <a:cubicBezTo>
                      <a:pt x="140" y="147"/>
                      <a:pt x="141" y="147"/>
                      <a:pt x="141" y="147"/>
                    </a:cubicBezTo>
                    <a:cubicBezTo>
                      <a:pt x="206" y="113"/>
                      <a:pt x="206" y="113"/>
                      <a:pt x="206" y="113"/>
                    </a:cubicBezTo>
                    <a:cubicBezTo>
                      <a:pt x="207" y="113"/>
                      <a:pt x="208" y="111"/>
                      <a:pt x="208" y="110"/>
                    </a:cubicBezTo>
                    <a:cubicBezTo>
                      <a:pt x="208" y="12"/>
                      <a:pt x="208" y="12"/>
                      <a:pt x="208" y="12"/>
                    </a:cubicBezTo>
                    <a:cubicBezTo>
                      <a:pt x="217" y="17"/>
                      <a:pt x="225" y="24"/>
                      <a:pt x="232" y="31"/>
                    </a:cubicBezTo>
                    <a:cubicBezTo>
                      <a:pt x="257" y="56"/>
                      <a:pt x="270" y="88"/>
                      <a:pt x="270" y="123"/>
                    </a:cubicBezTo>
                    <a:cubicBezTo>
                      <a:pt x="270" y="168"/>
                      <a:pt x="232" y="209"/>
                      <a:pt x="197" y="2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
              <p:cNvSpPr>
                <a:spLocks noEditPoints="1"/>
              </p:cNvSpPr>
              <p:nvPr/>
            </p:nvSpPr>
            <p:spPr bwMode="auto">
              <a:xfrm rot="3356753">
                <a:off x="8777239" y="2025420"/>
                <a:ext cx="100106" cy="113391"/>
              </a:xfrm>
              <a:custGeom>
                <a:avLst/>
                <a:gdLst>
                  <a:gd name="T0" fmla="*/ 2 w 102"/>
                  <a:gd name="T1" fmla="*/ 89 h 116"/>
                  <a:gd name="T2" fmla="*/ 49 w 102"/>
                  <a:gd name="T3" fmla="*/ 116 h 116"/>
                  <a:gd name="T4" fmla="*/ 51 w 102"/>
                  <a:gd name="T5" fmla="*/ 116 h 116"/>
                  <a:gd name="T6" fmla="*/ 53 w 102"/>
                  <a:gd name="T7" fmla="*/ 116 h 116"/>
                  <a:gd name="T8" fmla="*/ 100 w 102"/>
                  <a:gd name="T9" fmla="*/ 89 h 116"/>
                  <a:gd name="T10" fmla="*/ 102 w 102"/>
                  <a:gd name="T11" fmla="*/ 85 h 116"/>
                  <a:gd name="T12" fmla="*/ 102 w 102"/>
                  <a:gd name="T13" fmla="*/ 31 h 116"/>
                  <a:gd name="T14" fmla="*/ 100 w 102"/>
                  <a:gd name="T15" fmla="*/ 27 h 116"/>
                  <a:gd name="T16" fmla="*/ 53 w 102"/>
                  <a:gd name="T17" fmla="*/ 0 h 116"/>
                  <a:gd name="T18" fmla="*/ 49 w 102"/>
                  <a:gd name="T19" fmla="*/ 0 h 116"/>
                  <a:gd name="T20" fmla="*/ 2 w 102"/>
                  <a:gd name="T21" fmla="*/ 27 h 116"/>
                  <a:gd name="T22" fmla="*/ 0 w 102"/>
                  <a:gd name="T23" fmla="*/ 31 h 116"/>
                  <a:gd name="T24" fmla="*/ 0 w 102"/>
                  <a:gd name="T25" fmla="*/ 85 h 116"/>
                  <a:gd name="T26" fmla="*/ 2 w 102"/>
                  <a:gd name="T27" fmla="*/ 89 h 116"/>
                  <a:gd name="T28" fmla="*/ 9 w 102"/>
                  <a:gd name="T29" fmla="*/ 33 h 116"/>
                  <a:gd name="T30" fmla="*/ 51 w 102"/>
                  <a:gd name="T31" fmla="*/ 9 h 116"/>
                  <a:gd name="T32" fmla="*/ 93 w 102"/>
                  <a:gd name="T33" fmla="*/ 34 h 116"/>
                  <a:gd name="T34" fmla="*/ 93 w 102"/>
                  <a:gd name="T35" fmla="*/ 83 h 116"/>
                  <a:gd name="T36" fmla="*/ 51 w 102"/>
                  <a:gd name="T37" fmla="*/ 107 h 116"/>
                  <a:gd name="T38" fmla="*/ 9 w 102"/>
                  <a:gd name="T39" fmla="*/ 82 h 116"/>
                  <a:gd name="T40" fmla="*/ 9 w 102"/>
                  <a:gd name="T41"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6">
                    <a:moveTo>
                      <a:pt x="2" y="89"/>
                    </a:moveTo>
                    <a:cubicBezTo>
                      <a:pt x="49" y="116"/>
                      <a:pt x="49" y="116"/>
                      <a:pt x="49" y="116"/>
                    </a:cubicBezTo>
                    <a:cubicBezTo>
                      <a:pt x="49" y="116"/>
                      <a:pt x="50" y="116"/>
                      <a:pt x="51" y="116"/>
                    </a:cubicBezTo>
                    <a:cubicBezTo>
                      <a:pt x="52" y="116"/>
                      <a:pt x="52" y="116"/>
                      <a:pt x="53" y="116"/>
                    </a:cubicBezTo>
                    <a:cubicBezTo>
                      <a:pt x="100" y="89"/>
                      <a:pt x="100" y="89"/>
                      <a:pt x="100" y="89"/>
                    </a:cubicBezTo>
                    <a:cubicBezTo>
                      <a:pt x="101" y="88"/>
                      <a:pt x="102" y="87"/>
                      <a:pt x="102" y="85"/>
                    </a:cubicBezTo>
                    <a:cubicBezTo>
                      <a:pt x="102" y="31"/>
                      <a:pt x="102" y="31"/>
                      <a:pt x="102" y="31"/>
                    </a:cubicBezTo>
                    <a:cubicBezTo>
                      <a:pt x="102" y="30"/>
                      <a:pt x="101" y="28"/>
                      <a:pt x="100" y="27"/>
                    </a:cubicBezTo>
                    <a:cubicBezTo>
                      <a:pt x="53" y="0"/>
                      <a:pt x="53" y="0"/>
                      <a:pt x="53" y="0"/>
                    </a:cubicBezTo>
                    <a:cubicBezTo>
                      <a:pt x="52" y="0"/>
                      <a:pt x="50" y="0"/>
                      <a:pt x="49" y="0"/>
                    </a:cubicBezTo>
                    <a:cubicBezTo>
                      <a:pt x="2" y="27"/>
                      <a:pt x="2" y="27"/>
                      <a:pt x="2" y="27"/>
                    </a:cubicBezTo>
                    <a:cubicBezTo>
                      <a:pt x="1" y="28"/>
                      <a:pt x="0" y="29"/>
                      <a:pt x="0" y="31"/>
                    </a:cubicBezTo>
                    <a:cubicBezTo>
                      <a:pt x="0" y="85"/>
                      <a:pt x="0" y="85"/>
                      <a:pt x="0" y="85"/>
                    </a:cubicBezTo>
                    <a:cubicBezTo>
                      <a:pt x="0" y="86"/>
                      <a:pt x="1" y="88"/>
                      <a:pt x="2" y="89"/>
                    </a:cubicBezTo>
                    <a:close/>
                    <a:moveTo>
                      <a:pt x="9" y="33"/>
                    </a:moveTo>
                    <a:cubicBezTo>
                      <a:pt x="51" y="9"/>
                      <a:pt x="51" y="9"/>
                      <a:pt x="51" y="9"/>
                    </a:cubicBezTo>
                    <a:cubicBezTo>
                      <a:pt x="93" y="34"/>
                      <a:pt x="93" y="34"/>
                      <a:pt x="93" y="34"/>
                    </a:cubicBezTo>
                    <a:cubicBezTo>
                      <a:pt x="93" y="83"/>
                      <a:pt x="93" y="83"/>
                      <a:pt x="93" y="83"/>
                    </a:cubicBezTo>
                    <a:cubicBezTo>
                      <a:pt x="51" y="107"/>
                      <a:pt x="51" y="107"/>
                      <a:pt x="51" y="107"/>
                    </a:cubicBezTo>
                    <a:cubicBezTo>
                      <a:pt x="9" y="82"/>
                      <a:pt x="9" y="82"/>
                      <a:pt x="9" y="82"/>
                    </a:cubicBezTo>
                    <a:lnTo>
                      <a:pt x="9" y="3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7"/>
              <p:cNvSpPr>
                <a:spLocks noEditPoints="1"/>
              </p:cNvSpPr>
              <p:nvPr/>
            </p:nvSpPr>
            <p:spPr bwMode="auto">
              <a:xfrm rot="3356753">
                <a:off x="8802910" y="2057722"/>
                <a:ext cx="49024" cy="48837"/>
              </a:xfrm>
              <a:custGeom>
                <a:avLst/>
                <a:gdLst>
                  <a:gd name="T0" fmla="*/ 50 w 50"/>
                  <a:gd name="T1" fmla="*/ 25 h 50"/>
                  <a:gd name="T2" fmla="*/ 25 w 50"/>
                  <a:gd name="T3" fmla="*/ 0 h 50"/>
                  <a:gd name="T4" fmla="*/ 25 w 50"/>
                  <a:gd name="T5" fmla="*/ 0 h 50"/>
                  <a:gd name="T6" fmla="*/ 0 w 50"/>
                  <a:gd name="T7" fmla="*/ 25 h 50"/>
                  <a:gd name="T8" fmla="*/ 25 w 50"/>
                  <a:gd name="T9" fmla="*/ 50 h 50"/>
                  <a:gd name="T10" fmla="*/ 50 w 50"/>
                  <a:gd name="T11" fmla="*/ 25 h 50"/>
                  <a:gd name="T12" fmla="*/ 9 w 50"/>
                  <a:gd name="T13" fmla="*/ 25 h 50"/>
                  <a:gd name="T14" fmla="*/ 25 w 50"/>
                  <a:gd name="T15" fmla="*/ 9 h 50"/>
                  <a:gd name="T16" fmla="*/ 25 w 50"/>
                  <a:gd name="T17" fmla="*/ 9 h 50"/>
                  <a:gd name="T18" fmla="*/ 41 w 50"/>
                  <a:gd name="T19" fmla="*/ 25 h 50"/>
                  <a:gd name="T20" fmla="*/ 25 w 50"/>
                  <a:gd name="T21" fmla="*/ 41 h 50"/>
                  <a:gd name="T22" fmla="*/ 9 w 50"/>
                  <a:gd name="T23"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50">
                    <a:moveTo>
                      <a:pt x="50" y="25"/>
                    </a:moveTo>
                    <a:cubicBezTo>
                      <a:pt x="50" y="11"/>
                      <a:pt x="39" y="0"/>
                      <a:pt x="25" y="0"/>
                    </a:cubicBezTo>
                    <a:cubicBezTo>
                      <a:pt x="25" y="0"/>
                      <a:pt x="25" y="0"/>
                      <a:pt x="25" y="0"/>
                    </a:cubicBezTo>
                    <a:cubicBezTo>
                      <a:pt x="11" y="0"/>
                      <a:pt x="0" y="11"/>
                      <a:pt x="0" y="25"/>
                    </a:cubicBezTo>
                    <a:cubicBezTo>
                      <a:pt x="0" y="39"/>
                      <a:pt x="11" y="50"/>
                      <a:pt x="25" y="50"/>
                    </a:cubicBezTo>
                    <a:cubicBezTo>
                      <a:pt x="39" y="50"/>
                      <a:pt x="50" y="39"/>
                      <a:pt x="50" y="25"/>
                    </a:cubicBezTo>
                    <a:close/>
                    <a:moveTo>
                      <a:pt x="9" y="25"/>
                    </a:moveTo>
                    <a:cubicBezTo>
                      <a:pt x="9" y="16"/>
                      <a:pt x="16" y="9"/>
                      <a:pt x="25" y="9"/>
                    </a:cubicBezTo>
                    <a:cubicBezTo>
                      <a:pt x="25" y="9"/>
                      <a:pt x="25" y="9"/>
                      <a:pt x="25" y="9"/>
                    </a:cubicBezTo>
                    <a:cubicBezTo>
                      <a:pt x="34" y="9"/>
                      <a:pt x="41" y="16"/>
                      <a:pt x="41" y="25"/>
                    </a:cubicBezTo>
                    <a:cubicBezTo>
                      <a:pt x="41" y="34"/>
                      <a:pt x="34" y="41"/>
                      <a:pt x="25" y="41"/>
                    </a:cubicBezTo>
                    <a:cubicBezTo>
                      <a:pt x="16" y="41"/>
                      <a:pt x="9" y="34"/>
                      <a:pt x="9"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8"/>
              <p:cNvSpPr>
                <a:spLocks noEditPoints="1"/>
              </p:cNvSpPr>
              <p:nvPr/>
            </p:nvSpPr>
            <p:spPr bwMode="auto">
              <a:xfrm rot="3356753">
                <a:off x="8589495" y="2118392"/>
                <a:ext cx="50146" cy="213871"/>
              </a:xfrm>
              <a:custGeom>
                <a:avLst/>
                <a:gdLst>
                  <a:gd name="T0" fmla="*/ 43 w 51"/>
                  <a:gd name="T1" fmla="*/ 5 h 219"/>
                  <a:gd name="T2" fmla="*/ 26 w 51"/>
                  <a:gd name="T3" fmla="*/ 0 h 219"/>
                  <a:gd name="T4" fmla="*/ 0 w 51"/>
                  <a:gd name="T5" fmla="*/ 20 h 219"/>
                  <a:gd name="T6" fmla="*/ 0 w 51"/>
                  <a:gd name="T7" fmla="*/ 198 h 219"/>
                  <a:gd name="T8" fmla="*/ 25 w 51"/>
                  <a:gd name="T9" fmla="*/ 219 h 219"/>
                  <a:gd name="T10" fmla="*/ 25 w 51"/>
                  <a:gd name="T11" fmla="*/ 219 h 219"/>
                  <a:gd name="T12" fmla="*/ 51 w 51"/>
                  <a:gd name="T13" fmla="*/ 199 h 219"/>
                  <a:gd name="T14" fmla="*/ 51 w 51"/>
                  <a:gd name="T15" fmla="*/ 20 h 219"/>
                  <a:gd name="T16" fmla="*/ 43 w 51"/>
                  <a:gd name="T17" fmla="*/ 5 h 219"/>
                  <a:gd name="T18" fmla="*/ 42 w 51"/>
                  <a:gd name="T19" fmla="*/ 199 h 219"/>
                  <a:gd name="T20" fmla="*/ 25 w 51"/>
                  <a:gd name="T21" fmla="*/ 211 h 219"/>
                  <a:gd name="T22" fmla="*/ 25 w 51"/>
                  <a:gd name="T23" fmla="*/ 211 h 219"/>
                  <a:gd name="T24" fmla="*/ 8 w 51"/>
                  <a:gd name="T25" fmla="*/ 198 h 219"/>
                  <a:gd name="T26" fmla="*/ 9 w 51"/>
                  <a:gd name="T27" fmla="*/ 20 h 219"/>
                  <a:gd name="T28" fmla="*/ 26 w 51"/>
                  <a:gd name="T29" fmla="*/ 8 h 219"/>
                  <a:gd name="T30" fmla="*/ 38 w 51"/>
                  <a:gd name="T31" fmla="*/ 12 h 219"/>
                  <a:gd name="T32" fmla="*/ 43 w 51"/>
                  <a:gd name="T33" fmla="*/ 20 h 219"/>
                  <a:gd name="T34" fmla="*/ 42 w 51"/>
                  <a:gd name="T35" fmla="*/ 19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19">
                    <a:moveTo>
                      <a:pt x="43" y="5"/>
                    </a:moveTo>
                    <a:cubicBezTo>
                      <a:pt x="39" y="2"/>
                      <a:pt x="32" y="0"/>
                      <a:pt x="26" y="0"/>
                    </a:cubicBezTo>
                    <a:cubicBezTo>
                      <a:pt x="12" y="0"/>
                      <a:pt x="0" y="9"/>
                      <a:pt x="0" y="20"/>
                    </a:cubicBezTo>
                    <a:cubicBezTo>
                      <a:pt x="0" y="198"/>
                      <a:pt x="0" y="198"/>
                      <a:pt x="0" y="198"/>
                    </a:cubicBezTo>
                    <a:cubicBezTo>
                      <a:pt x="0" y="210"/>
                      <a:pt x="11" y="219"/>
                      <a:pt x="25" y="219"/>
                    </a:cubicBezTo>
                    <a:cubicBezTo>
                      <a:pt x="25" y="219"/>
                      <a:pt x="25" y="219"/>
                      <a:pt x="25" y="219"/>
                    </a:cubicBezTo>
                    <a:cubicBezTo>
                      <a:pt x="39" y="219"/>
                      <a:pt x="51" y="210"/>
                      <a:pt x="51" y="199"/>
                    </a:cubicBezTo>
                    <a:cubicBezTo>
                      <a:pt x="51" y="20"/>
                      <a:pt x="51" y="20"/>
                      <a:pt x="51" y="20"/>
                    </a:cubicBezTo>
                    <a:cubicBezTo>
                      <a:pt x="51" y="15"/>
                      <a:pt x="48" y="9"/>
                      <a:pt x="43" y="5"/>
                    </a:cubicBezTo>
                    <a:close/>
                    <a:moveTo>
                      <a:pt x="42" y="199"/>
                    </a:moveTo>
                    <a:cubicBezTo>
                      <a:pt x="42" y="205"/>
                      <a:pt x="35" y="211"/>
                      <a:pt x="25" y="211"/>
                    </a:cubicBezTo>
                    <a:cubicBezTo>
                      <a:pt x="25" y="211"/>
                      <a:pt x="25" y="211"/>
                      <a:pt x="25" y="211"/>
                    </a:cubicBezTo>
                    <a:cubicBezTo>
                      <a:pt x="16" y="211"/>
                      <a:pt x="8" y="205"/>
                      <a:pt x="8" y="198"/>
                    </a:cubicBezTo>
                    <a:cubicBezTo>
                      <a:pt x="9" y="20"/>
                      <a:pt x="9" y="20"/>
                      <a:pt x="9" y="20"/>
                    </a:cubicBezTo>
                    <a:cubicBezTo>
                      <a:pt x="9" y="14"/>
                      <a:pt x="16" y="8"/>
                      <a:pt x="26" y="8"/>
                    </a:cubicBezTo>
                    <a:cubicBezTo>
                      <a:pt x="30" y="8"/>
                      <a:pt x="35" y="10"/>
                      <a:pt x="38" y="12"/>
                    </a:cubicBezTo>
                    <a:cubicBezTo>
                      <a:pt x="41" y="14"/>
                      <a:pt x="43" y="17"/>
                      <a:pt x="43" y="20"/>
                    </a:cubicBezTo>
                    <a:lnTo>
                      <a:pt x="42" y="19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p:cNvGrpSpPr/>
            <p:nvPr/>
          </p:nvGrpSpPr>
          <p:grpSpPr>
            <a:xfrm rot="3163338">
              <a:off x="8645760" y="2172758"/>
              <a:ext cx="195107" cy="408581"/>
              <a:chOff x="8572891" y="2554687"/>
              <a:chExt cx="252979" cy="529774"/>
            </a:xfrm>
            <a:solidFill>
              <a:srgbClr val="B9C7D4"/>
            </a:solidFill>
          </p:grpSpPr>
          <p:sp>
            <p:nvSpPr>
              <p:cNvPr id="45" name="Freeform 131"/>
              <p:cNvSpPr>
                <a:spLocks/>
              </p:cNvSpPr>
              <p:nvPr/>
            </p:nvSpPr>
            <p:spPr bwMode="auto">
              <a:xfrm rot="21578699">
                <a:off x="8692519" y="2554687"/>
                <a:ext cx="9167" cy="82494"/>
              </a:xfrm>
              <a:custGeom>
                <a:avLst/>
                <a:gdLst>
                  <a:gd name="T0" fmla="*/ 4 w 8"/>
                  <a:gd name="T1" fmla="*/ 71 h 71"/>
                  <a:gd name="T2" fmla="*/ 8 w 8"/>
                  <a:gd name="T3" fmla="*/ 67 h 71"/>
                  <a:gd name="T4" fmla="*/ 8 w 8"/>
                  <a:gd name="T5" fmla="*/ 5 h 71"/>
                  <a:gd name="T6" fmla="*/ 4 w 8"/>
                  <a:gd name="T7" fmla="*/ 0 h 71"/>
                  <a:gd name="T8" fmla="*/ 0 w 8"/>
                  <a:gd name="T9" fmla="*/ 5 h 71"/>
                  <a:gd name="T10" fmla="*/ 0 w 8"/>
                  <a:gd name="T11" fmla="*/ 67 h 71"/>
                  <a:gd name="T12" fmla="*/ 4 w 8"/>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8" h="71">
                    <a:moveTo>
                      <a:pt x="4" y="71"/>
                    </a:moveTo>
                    <a:cubicBezTo>
                      <a:pt x="6" y="71"/>
                      <a:pt x="8" y="69"/>
                      <a:pt x="8" y="67"/>
                    </a:cubicBezTo>
                    <a:cubicBezTo>
                      <a:pt x="8" y="5"/>
                      <a:pt x="8" y="5"/>
                      <a:pt x="8" y="5"/>
                    </a:cubicBezTo>
                    <a:cubicBezTo>
                      <a:pt x="8" y="2"/>
                      <a:pt x="6" y="0"/>
                      <a:pt x="4" y="0"/>
                    </a:cubicBezTo>
                    <a:cubicBezTo>
                      <a:pt x="2" y="0"/>
                      <a:pt x="0" y="2"/>
                      <a:pt x="0" y="5"/>
                    </a:cubicBezTo>
                    <a:cubicBezTo>
                      <a:pt x="0" y="67"/>
                      <a:pt x="0" y="67"/>
                      <a:pt x="0" y="67"/>
                    </a:cubicBezTo>
                    <a:cubicBezTo>
                      <a:pt x="0" y="69"/>
                      <a:pt x="2" y="71"/>
                      <a:pt x="4" y="7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32"/>
              <p:cNvSpPr>
                <a:spLocks/>
              </p:cNvSpPr>
              <p:nvPr/>
            </p:nvSpPr>
            <p:spPr bwMode="auto">
              <a:xfrm rot="21578699">
                <a:off x="8593636" y="2575362"/>
                <a:ext cx="42164" cy="76994"/>
              </a:xfrm>
              <a:custGeom>
                <a:avLst/>
                <a:gdLst>
                  <a:gd name="T0" fmla="*/ 27 w 36"/>
                  <a:gd name="T1" fmla="*/ 63 h 66"/>
                  <a:gd name="T2" fmla="*/ 31 w 36"/>
                  <a:gd name="T3" fmla="*/ 66 h 66"/>
                  <a:gd name="T4" fmla="*/ 33 w 36"/>
                  <a:gd name="T5" fmla="*/ 66 h 66"/>
                  <a:gd name="T6" fmla="*/ 35 w 36"/>
                  <a:gd name="T7" fmla="*/ 60 h 66"/>
                  <a:gd name="T8" fmla="*/ 9 w 36"/>
                  <a:gd name="T9" fmla="*/ 3 h 66"/>
                  <a:gd name="T10" fmla="*/ 3 w 36"/>
                  <a:gd name="T11" fmla="*/ 1 h 66"/>
                  <a:gd name="T12" fmla="*/ 1 w 36"/>
                  <a:gd name="T13" fmla="*/ 7 h 66"/>
                  <a:gd name="T14" fmla="*/ 27 w 36"/>
                  <a:gd name="T15" fmla="*/ 63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66">
                    <a:moveTo>
                      <a:pt x="27" y="63"/>
                    </a:moveTo>
                    <a:cubicBezTo>
                      <a:pt x="28" y="65"/>
                      <a:pt x="30" y="66"/>
                      <a:pt x="31" y="66"/>
                    </a:cubicBezTo>
                    <a:cubicBezTo>
                      <a:pt x="32" y="66"/>
                      <a:pt x="32" y="66"/>
                      <a:pt x="33" y="66"/>
                    </a:cubicBezTo>
                    <a:cubicBezTo>
                      <a:pt x="35" y="65"/>
                      <a:pt x="36" y="62"/>
                      <a:pt x="35" y="60"/>
                    </a:cubicBezTo>
                    <a:cubicBezTo>
                      <a:pt x="9" y="3"/>
                      <a:pt x="9" y="3"/>
                      <a:pt x="9" y="3"/>
                    </a:cubicBezTo>
                    <a:cubicBezTo>
                      <a:pt x="8" y="1"/>
                      <a:pt x="5" y="0"/>
                      <a:pt x="3" y="1"/>
                    </a:cubicBezTo>
                    <a:cubicBezTo>
                      <a:pt x="1" y="2"/>
                      <a:pt x="0" y="5"/>
                      <a:pt x="1" y="7"/>
                    </a:cubicBezTo>
                    <a:lnTo>
                      <a:pt x="27" y="6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33"/>
              <p:cNvSpPr>
                <a:spLocks/>
              </p:cNvSpPr>
              <p:nvPr/>
            </p:nvSpPr>
            <p:spPr bwMode="auto">
              <a:xfrm rot="21578699">
                <a:off x="8758619" y="2574340"/>
                <a:ext cx="42164" cy="76994"/>
              </a:xfrm>
              <a:custGeom>
                <a:avLst/>
                <a:gdLst>
                  <a:gd name="T0" fmla="*/ 3 w 36"/>
                  <a:gd name="T1" fmla="*/ 66 h 66"/>
                  <a:gd name="T2" fmla="*/ 5 w 36"/>
                  <a:gd name="T3" fmla="*/ 66 h 66"/>
                  <a:gd name="T4" fmla="*/ 9 w 36"/>
                  <a:gd name="T5" fmla="*/ 63 h 66"/>
                  <a:gd name="T6" fmla="*/ 35 w 36"/>
                  <a:gd name="T7" fmla="*/ 7 h 66"/>
                  <a:gd name="T8" fmla="*/ 33 w 36"/>
                  <a:gd name="T9" fmla="*/ 1 h 66"/>
                  <a:gd name="T10" fmla="*/ 27 w 36"/>
                  <a:gd name="T11" fmla="*/ 3 h 66"/>
                  <a:gd name="T12" fmla="*/ 1 w 36"/>
                  <a:gd name="T13" fmla="*/ 60 h 66"/>
                  <a:gd name="T14" fmla="*/ 3 w 36"/>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66">
                    <a:moveTo>
                      <a:pt x="3" y="66"/>
                    </a:moveTo>
                    <a:cubicBezTo>
                      <a:pt x="4" y="66"/>
                      <a:pt x="4" y="66"/>
                      <a:pt x="5" y="66"/>
                    </a:cubicBezTo>
                    <a:cubicBezTo>
                      <a:pt x="7" y="66"/>
                      <a:pt x="8" y="65"/>
                      <a:pt x="9" y="63"/>
                    </a:cubicBezTo>
                    <a:cubicBezTo>
                      <a:pt x="35" y="7"/>
                      <a:pt x="35" y="7"/>
                      <a:pt x="35" y="7"/>
                    </a:cubicBezTo>
                    <a:cubicBezTo>
                      <a:pt x="36" y="5"/>
                      <a:pt x="35" y="2"/>
                      <a:pt x="33" y="1"/>
                    </a:cubicBezTo>
                    <a:cubicBezTo>
                      <a:pt x="31" y="0"/>
                      <a:pt x="28" y="1"/>
                      <a:pt x="27" y="3"/>
                    </a:cubicBezTo>
                    <a:cubicBezTo>
                      <a:pt x="1" y="60"/>
                      <a:pt x="1" y="60"/>
                      <a:pt x="1" y="60"/>
                    </a:cubicBezTo>
                    <a:cubicBezTo>
                      <a:pt x="0" y="62"/>
                      <a:pt x="1" y="65"/>
                      <a:pt x="3"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34"/>
              <p:cNvSpPr>
                <a:spLocks/>
              </p:cNvSpPr>
              <p:nvPr/>
            </p:nvSpPr>
            <p:spPr bwMode="auto">
              <a:xfrm rot="21578699">
                <a:off x="8645458" y="2979954"/>
                <a:ext cx="115491" cy="18332"/>
              </a:xfrm>
              <a:custGeom>
                <a:avLst/>
                <a:gdLst>
                  <a:gd name="T0" fmla="*/ 95 w 99"/>
                  <a:gd name="T1" fmla="*/ 1 h 16"/>
                  <a:gd name="T2" fmla="*/ 4 w 99"/>
                  <a:gd name="T3" fmla="*/ 8 h 16"/>
                  <a:gd name="T4" fmla="*/ 0 w 99"/>
                  <a:gd name="T5" fmla="*/ 12 h 16"/>
                  <a:gd name="T6" fmla="*/ 4 w 99"/>
                  <a:gd name="T7" fmla="*/ 16 h 16"/>
                  <a:gd name="T8" fmla="*/ 5 w 99"/>
                  <a:gd name="T9" fmla="*/ 16 h 16"/>
                  <a:gd name="T10" fmla="*/ 95 w 99"/>
                  <a:gd name="T11" fmla="*/ 9 h 16"/>
                  <a:gd name="T12" fmla="*/ 99 w 99"/>
                  <a:gd name="T13" fmla="*/ 5 h 16"/>
                  <a:gd name="T14" fmla="*/ 95 w 99"/>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6">
                    <a:moveTo>
                      <a:pt x="95" y="1"/>
                    </a:moveTo>
                    <a:cubicBezTo>
                      <a:pt x="4" y="8"/>
                      <a:pt x="4" y="8"/>
                      <a:pt x="4" y="8"/>
                    </a:cubicBezTo>
                    <a:cubicBezTo>
                      <a:pt x="2" y="8"/>
                      <a:pt x="0" y="10"/>
                      <a:pt x="0" y="12"/>
                    </a:cubicBezTo>
                    <a:cubicBezTo>
                      <a:pt x="0" y="14"/>
                      <a:pt x="2" y="16"/>
                      <a:pt x="4" y="16"/>
                    </a:cubicBezTo>
                    <a:cubicBezTo>
                      <a:pt x="4" y="16"/>
                      <a:pt x="4" y="16"/>
                      <a:pt x="5" y="16"/>
                    </a:cubicBezTo>
                    <a:cubicBezTo>
                      <a:pt x="95" y="9"/>
                      <a:pt x="95" y="9"/>
                      <a:pt x="95" y="9"/>
                    </a:cubicBezTo>
                    <a:cubicBezTo>
                      <a:pt x="98" y="9"/>
                      <a:pt x="99" y="7"/>
                      <a:pt x="99" y="5"/>
                    </a:cubicBezTo>
                    <a:cubicBezTo>
                      <a:pt x="99" y="2"/>
                      <a:pt x="97" y="0"/>
                      <a:pt x="9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35"/>
              <p:cNvSpPr>
                <a:spLocks/>
              </p:cNvSpPr>
              <p:nvPr/>
            </p:nvSpPr>
            <p:spPr bwMode="auto">
              <a:xfrm rot="21578699">
                <a:off x="8645560" y="2996452"/>
                <a:ext cx="115491" cy="18332"/>
              </a:xfrm>
              <a:custGeom>
                <a:avLst/>
                <a:gdLst>
                  <a:gd name="T0" fmla="*/ 95 w 99"/>
                  <a:gd name="T1" fmla="*/ 0 h 16"/>
                  <a:gd name="T2" fmla="*/ 4 w 99"/>
                  <a:gd name="T3" fmla="*/ 7 h 16"/>
                  <a:gd name="T4" fmla="*/ 0 w 99"/>
                  <a:gd name="T5" fmla="*/ 12 h 16"/>
                  <a:gd name="T6" fmla="*/ 4 w 99"/>
                  <a:gd name="T7" fmla="*/ 16 h 16"/>
                  <a:gd name="T8" fmla="*/ 5 w 99"/>
                  <a:gd name="T9" fmla="*/ 16 h 16"/>
                  <a:gd name="T10" fmla="*/ 95 w 99"/>
                  <a:gd name="T11" fmla="*/ 9 h 16"/>
                  <a:gd name="T12" fmla="*/ 99 w 99"/>
                  <a:gd name="T13" fmla="*/ 4 h 16"/>
                  <a:gd name="T14" fmla="*/ 95 w 99"/>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6">
                    <a:moveTo>
                      <a:pt x="95" y="0"/>
                    </a:moveTo>
                    <a:cubicBezTo>
                      <a:pt x="4" y="7"/>
                      <a:pt x="4" y="7"/>
                      <a:pt x="4" y="7"/>
                    </a:cubicBezTo>
                    <a:cubicBezTo>
                      <a:pt x="2" y="7"/>
                      <a:pt x="0" y="9"/>
                      <a:pt x="0" y="12"/>
                    </a:cubicBezTo>
                    <a:cubicBezTo>
                      <a:pt x="0" y="14"/>
                      <a:pt x="2" y="16"/>
                      <a:pt x="4" y="16"/>
                    </a:cubicBezTo>
                    <a:cubicBezTo>
                      <a:pt x="4" y="16"/>
                      <a:pt x="4" y="16"/>
                      <a:pt x="5" y="16"/>
                    </a:cubicBezTo>
                    <a:cubicBezTo>
                      <a:pt x="95" y="9"/>
                      <a:pt x="95" y="9"/>
                      <a:pt x="95" y="9"/>
                    </a:cubicBezTo>
                    <a:cubicBezTo>
                      <a:pt x="98" y="8"/>
                      <a:pt x="99" y="6"/>
                      <a:pt x="99" y="4"/>
                    </a:cubicBezTo>
                    <a:cubicBezTo>
                      <a:pt x="99" y="2"/>
                      <a:pt x="97" y="0"/>
                      <a:pt x="95" y="0"/>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a:p>
            </p:txBody>
          </p:sp>
          <p:sp>
            <p:nvSpPr>
              <p:cNvPr id="50" name="Freeform 136"/>
              <p:cNvSpPr>
                <a:spLocks/>
              </p:cNvSpPr>
              <p:nvPr/>
            </p:nvSpPr>
            <p:spPr bwMode="auto">
              <a:xfrm rot="21578699">
                <a:off x="8645651" y="3011117"/>
                <a:ext cx="115491" cy="18332"/>
              </a:xfrm>
              <a:custGeom>
                <a:avLst/>
                <a:gdLst>
                  <a:gd name="T0" fmla="*/ 95 w 99"/>
                  <a:gd name="T1" fmla="*/ 1 h 16"/>
                  <a:gd name="T2" fmla="*/ 4 w 99"/>
                  <a:gd name="T3" fmla="*/ 8 h 16"/>
                  <a:gd name="T4" fmla="*/ 0 w 99"/>
                  <a:gd name="T5" fmla="*/ 12 h 16"/>
                  <a:gd name="T6" fmla="*/ 4 w 99"/>
                  <a:gd name="T7" fmla="*/ 16 h 16"/>
                  <a:gd name="T8" fmla="*/ 5 w 99"/>
                  <a:gd name="T9" fmla="*/ 16 h 16"/>
                  <a:gd name="T10" fmla="*/ 95 w 99"/>
                  <a:gd name="T11" fmla="*/ 9 h 16"/>
                  <a:gd name="T12" fmla="*/ 99 w 99"/>
                  <a:gd name="T13" fmla="*/ 5 h 16"/>
                  <a:gd name="T14" fmla="*/ 95 w 99"/>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6">
                    <a:moveTo>
                      <a:pt x="95" y="1"/>
                    </a:moveTo>
                    <a:cubicBezTo>
                      <a:pt x="4" y="8"/>
                      <a:pt x="4" y="8"/>
                      <a:pt x="4" y="8"/>
                    </a:cubicBezTo>
                    <a:cubicBezTo>
                      <a:pt x="2" y="8"/>
                      <a:pt x="0" y="10"/>
                      <a:pt x="0" y="12"/>
                    </a:cubicBezTo>
                    <a:cubicBezTo>
                      <a:pt x="0" y="14"/>
                      <a:pt x="2" y="16"/>
                      <a:pt x="4" y="16"/>
                    </a:cubicBezTo>
                    <a:cubicBezTo>
                      <a:pt x="4" y="16"/>
                      <a:pt x="4" y="16"/>
                      <a:pt x="5" y="16"/>
                    </a:cubicBezTo>
                    <a:cubicBezTo>
                      <a:pt x="95" y="9"/>
                      <a:pt x="95" y="9"/>
                      <a:pt x="95" y="9"/>
                    </a:cubicBezTo>
                    <a:cubicBezTo>
                      <a:pt x="98" y="9"/>
                      <a:pt x="99" y="7"/>
                      <a:pt x="99" y="5"/>
                    </a:cubicBezTo>
                    <a:cubicBezTo>
                      <a:pt x="99" y="2"/>
                      <a:pt x="97" y="0"/>
                      <a:pt x="95" y="1"/>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a:p>
            </p:txBody>
          </p:sp>
          <p:sp>
            <p:nvSpPr>
              <p:cNvPr id="51" name="Freeform 137"/>
              <p:cNvSpPr>
                <a:spLocks/>
              </p:cNvSpPr>
              <p:nvPr/>
            </p:nvSpPr>
            <p:spPr bwMode="auto">
              <a:xfrm rot="21578699">
                <a:off x="8645753" y="3027616"/>
                <a:ext cx="115491" cy="18332"/>
              </a:xfrm>
              <a:custGeom>
                <a:avLst/>
                <a:gdLst>
                  <a:gd name="T0" fmla="*/ 95 w 99"/>
                  <a:gd name="T1" fmla="*/ 0 h 15"/>
                  <a:gd name="T2" fmla="*/ 4 w 99"/>
                  <a:gd name="T3" fmla="*/ 7 h 15"/>
                  <a:gd name="T4" fmla="*/ 0 w 99"/>
                  <a:gd name="T5" fmla="*/ 12 h 15"/>
                  <a:gd name="T6" fmla="*/ 4 w 99"/>
                  <a:gd name="T7" fmla="*/ 15 h 15"/>
                  <a:gd name="T8" fmla="*/ 5 w 99"/>
                  <a:gd name="T9" fmla="*/ 15 h 15"/>
                  <a:gd name="T10" fmla="*/ 95 w 99"/>
                  <a:gd name="T11" fmla="*/ 9 h 15"/>
                  <a:gd name="T12" fmla="*/ 99 w 99"/>
                  <a:gd name="T13" fmla="*/ 4 h 15"/>
                  <a:gd name="T14" fmla="*/ 95 w 9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5">
                    <a:moveTo>
                      <a:pt x="95" y="0"/>
                    </a:moveTo>
                    <a:cubicBezTo>
                      <a:pt x="4" y="7"/>
                      <a:pt x="4" y="7"/>
                      <a:pt x="4" y="7"/>
                    </a:cubicBezTo>
                    <a:cubicBezTo>
                      <a:pt x="2" y="7"/>
                      <a:pt x="0" y="9"/>
                      <a:pt x="0" y="12"/>
                    </a:cubicBezTo>
                    <a:cubicBezTo>
                      <a:pt x="0" y="14"/>
                      <a:pt x="2" y="15"/>
                      <a:pt x="4" y="15"/>
                    </a:cubicBezTo>
                    <a:cubicBezTo>
                      <a:pt x="4" y="15"/>
                      <a:pt x="4" y="15"/>
                      <a:pt x="5" y="15"/>
                    </a:cubicBezTo>
                    <a:cubicBezTo>
                      <a:pt x="95" y="9"/>
                      <a:pt x="95" y="9"/>
                      <a:pt x="95" y="9"/>
                    </a:cubicBezTo>
                    <a:cubicBezTo>
                      <a:pt x="98" y="8"/>
                      <a:pt x="99" y="6"/>
                      <a:pt x="99" y="4"/>
                    </a:cubicBezTo>
                    <a:cubicBezTo>
                      <a:pt x="99" y="2"/>
                      <a:pt x="97" y="0"/>
                      <a:pt x="95" y="0"/>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a:p>
            </p:txBody>
          </p:sp>
          <p:sp>
            <p:nvSpPr>
              <p:cNvPr id="52" name="Freeform 138"/>
              <p:cNvSpPr>
                <a:spLocks noEditPoints="1"/>
              </p:cNvSpPr>
              <p:nvPr/>
            </p:nvSpPr>
            <p:spPr bwMode="auto">
              <a:xfrm rot="21578699">
                <a:off x="8572891" y="2643800"/>
                <a:ext cx="252979" cy="313475"/>
              </a:xfrm>
              <a:custGeom>
                <a:avLst/>
                <a:gdLst>
                  <a:gd name="T0" fmla="*/ 109 w 219"/>
                  <a:gd name="T1" fmla="*/ 0 h 269"/>
                  <a:gd name="T2" fmla="*/ 0 w 219"/>
                  <a:gd name="T3" fmla="*/ 109 h 269"/>
                  <a:gd name="T4" fmla="*/ 16 w 219"/>
                  <a:gd name="T5" fmla="*/ 165 h 269"/>
                  <a:gd name="T6" fmla="*/ 48 w 219"/>
                  <a:gd name="T7" fmla="*/ 234 h 269"/>
                  <a:gd name="T8" fmla="*/ 63 w 219"/>
                  <a:gd name="T9" fmla="*/ 269 h 269"/>
                  <a:gd name="T10" fmla="*/ 155 w 219"/>
                  <a:gd name="T11" fmla="*/ 269 h 269"/>
                  <a:gd name="T12" fmla="*/ 171 w 219"/>
                  <a:gd name="T13" fmla="*/ 234 h 269"/>
                  <a:gd name="T14" fmla="*/ 203 w 219"/>
                  <a:gd name="T15" fmla="*/ 165 h 269"/>
                  <a:gd name="T16" fmla="*/ 219 w 219"/>
                  <a:gd name="T17" fmla="*/ 109 h 269"/>
                  <a:gd name="T18" fmla="*/ 109 w 219"/>
                  <a:gd name="T19" fmla="*/ 0 h 269"/>
                  <a:gd name="T20" fmla="*/ 196 w 219"/>
                  <a:gd name="T21" fmla="*/ 161 h 269"/>
                  <a:gd name="T22" fmla="*/ 162 w 219"/>
                  <a:gd name="T23" fmla="*/ 234 h 269"/>
                  <a:gd name="T24" fmla="*/ 155 w 219"/>
                  <a:gd name="T25" fmla="*/ 261 h 269"/>
                  <a:gd name="T26" fmla="*/ 63 w 219"/>
                  <a:gd name="T27" fmla="*/ 261 h 269"/>
                  <a:gd name="T28" fmla="*/ 57 w 219"/>
                  <a:gd name="T29" fmla="*/ 234 h 269"/>
                  <a:gd name="T30" fmla="*/ 23 w 219"/>
                  <a:gd name="T31" fmla="*/ 161 h 269"/>
                  <a:gd name="T32" fmla="*/ 9 w 219"/>
                  <a:gd name="T33" fmla="*/ 109 h 269"/>
                  <a:gd name="T34" fmla="*/ 109 w 219"/>
                  <a:gd name="T35" fmla="*/ 8 h 269"/>
                  <a:gd name="T36" fmla="*/ 210 w 219"/>
                  <a:gd name="T37" fmla="*/ 109 h 269"/>
                  <a:gd name="T38" fmla="*/ 196 w 219"/>
                  <a:gd name="T39" fmla="*/ 16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9" h="269">
                    <a:moveTo>
                      <a:pt x="109" y="0"/>
                    </a:moveTo>
                    <a:cubicBezTo>
                      <a:pt x="49" y="0"/>
                      <a:pt x="0" y="49"/>
                      <a:pt x="0" y="109"/>
                    </a:cubicBezTo>
                    <a:cubicBezTo>
                      <a:pt x="0" y="129"/>
                      <a:pt x="6" y="148"/>
                      <a:pt x="16" y="165"/>
                    </a:cubicBezTo>
                    <a:cubicBezTo>
                      <a:pt x="35" y="197"/>
                      <a:pt x="48" y="220"/>
                      <a:pt x="48" y="234"/>
                    </a:cubicBezTo>
                    <a:cubicBezTo>
                      <a:pt x="48" y="247"/>
                      <a:pt x="49" y="269"/>
                      <a:pt x="63" y="269"/>
                    </a:cubicBezTo>
                    <a:cubicBezTo>
                      <a:pt x="155" y="269"/>
                      <a:pt x="155" y="269"/>
                      <a:pt x="155" y="269"/>
                    </a:cubicBezTo>
                    <a:cubicBezTo>
                      <a:pt x="170" y="269"/>
                      <a:pt x="170" y="247"/>
                      <a:pt x="171" y="234"/>
                    </a:cubicBezTo>
                    <a:cubicBezTo>
                      <a:pt x="171" y="220"/>
                      <a:pt x="184" y="197"/>
                      <a:pt x="203" y="165"/>
                    </a:cubicBezTo>
                    <a:cubicBezTo>
                      <a:pt x="213" y="148"/>
                      <a:pt x="219" y="129"/>
                      <a:pt x="219" y="109"/>
                    </a:cubicBezTo>
                    <a:cubicBezTo>
                      <a:pt x="219" y="49"/>
                      <a:pt x="170" y="0"/>
                      <a:pt x="109" y="0"/>
                    </a:cubicBezTo>
                    <a:close/>
                    <a:moveTo>
                      <a:pt x="196" y="161"/>
                    </a:moveTo>
                    <a:cubicBezTo>
                      <a:pt x="175" y="194"/>
                      <a:pt x="162" y="218"/>
                      <a:pt x="162" y="234"/>
                    </a:cubicBezTo>
                    <a:cubicBezTo>
                      <a:pt x="162" y="242"/>
                      <a:pt x="162" y="261"/>
                      <a:pt x="155" y="261"/>
                    </a:cubicBezTo>
                    <a:cubicBezTo>
                      <a:pt x="63" y="261"/>
                      <a:pt x="63" y="261"/>
                      <a:pt x="63" y="261"/>
                    </a:cubicBezTo>
                    <a:cubicBezTo>
                      <a:pt x="57" y="261"/>
                      <a:pt x="57" y="242"/>
                      <a:pt x="57" y="234"/>
                    </a:cubicBezTo>
                    <a:cubicBezTo>
                      <a:pt x="57" y="218"/>
                      <a:pt x="44" y="194"/>
                      <a:pt x="23" y="161"/>
                    </a:cubicBezTo>
                    <a:cubicBezTo>
                      <a:pt x="14" y="145"/>
                      <a:pt x="9" y="127"/>
                      <a:pt x="9" y="109"/>
                    </a:cubicBezTo>
                    <a:cubicBezTo>
                      <a:pt x="9" y="53"/>
                      <a:pt x="54" y="8"/>
                      <a:pt x="109" y="8"/>
                    </a:cubicBezTo>
                    <a:cubicBezTo>
                      <a:pt x="165" y="8"/>
                      <a:pt x="210" y="53"/>
                      <a:pt x="210" y="109"/>
                    </a:cubicBezTo>
                    <a:cubicBezTo>
                      <a:pt x="210" y="127"/>
                      <a:pt x="205" y="145"/>
                      <a:pt x="196" y="1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39"/>
              <p:cNvSpPr>
                <a:spLocks/>
              </p:cNvSpPr>
              <p:nvPr/>
            </p:nvSpPr>
            <p:spPr bwMode="auto">
              <a:xfrm rot="21578699">
                <a:off x="8666135" y="3058796"/>
                <a:ext cx="69661" cy="25665"/>
              </a:xfrm>
              <a:custGeom>
                <a:avLst/>
                <a:gdLst>
                  <a:gd name="T0" fmla="*/ 56 w 59"/>
                  <a:gd name="T1" fmla="*/ 1 h 22"/>
                  <a:gd name="T2" fmla="*/ 50 w 59"/>
                  <a:gd name="T3" fmla="*/ 3 h 22"/>
                  <a:gd name="T4" fmla="*/ 29 w 59"/>
                  <a:gd name="T5" fmla="*/ 14 h 22"/>
                  <a:gd name="T6" fmla="*/ 9 w 59"/>
                  <a:gd name="T7" fmla="*/ 3 h 22"/>
                  <a:gd name="T8" fmla="*/ 3 w 59"/>
                  <a:gd name="T9" fmla="*/ 1 h 22"/>
                  <a:gd name="T10" fmla="*/ 1 w 59"/>
                  <a:gd name="T11" fmla="*/ 7 h 22"/>
                  <a:gd name="T12" fmla="*/ 29 w 59"/>
                  <a:gd name="T13" fmla="*/ 22 h 22"/>
                  <a:gd name="T14" fmla="*/ 58 w 59"/>
                  <a:gd name="T15" fmla="*/ 7 h 22"/>
                  <a:gd name="T16" fmla="*/ 56 w 59"/>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
                    <a:moveTo>
                      <a:pt x="56" y="1"/>
                    </a:moveTo>
                    <a:cubicBezTo>
                      <a:pt x="54" y="0"/>
                      <a:pt x="51" y="1"/>
                      <a:pt x="50" y="3"/>
                    </a:cubicBezTo>
                    <a:cubicBezTo>
                      <a:pt x="47" y="9"/>
                      <a:pt x="39" y="14"/>
                      <a:pt x="29" y="14"/>
                    </a:cubicBezTo>
                    <a:cubicBezTo>
                      <a:pt x="20" y="14"/>
                      <a:pt x="12" y="9"/>
                      <a:pt x="9" y="3"/>
                    </a:cubicBezTo>
                    <a:cubicBezTo>
                      <a:pt x="8" y="1"/>
                      <a:pt x="5" y="0"/>
                      <a:pt x="3" y="1"/>
                    </a:cubicBezTo>
                    <a:cubicBezTo>
                      <a:pt x="1" y="2"/>
                      <a:pt x="0" y="5"/>
                      <a:pt x="1" y="7"/>
                    </a:cubicBezTo>
                    <a:cubicBezTo>
                      <a:pt x="5" y="16"/>
                      <a:pt x="17" y="22"/>
                      <a:pt x="29" y="22"/>
                    </a:cubicBezTo>
                    <a:cubicBezTo>
                      <a:pt x="42" y="22"/>
                      <a:pt x="53" y="16"/>
                      <a:pt x="58" y="7"/>
                    </a:cubicBezTo>
                    <a:cubicBezTo>
                      <a:pt x="59" y="5"/>
                      <a:pt x="58" y="2"/>
                      <a:pt x="56" y="1"/>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a:p>
            </p:txBody>
          </p:sp>
        </p:grpSp>
        <p:grpSp>
          <p:nvGrpSpPr>
            <p:cNvPr id="29" name="Group 28"/>
            <p:cNvGrpSpPr/>
            <p:nvPr/>
          </p:nvGrpSpPr>
          <p:grpSpPr>
            <a:xfrm>
              <a:off x="8564571" y="2882401"/>
              <a:ext cx="302069" cy="309340"/>
              <a:chOff x="8477635" y="3398742"/>
              <a:chExt cx="391670" cy="401097"/>
            </a:xfrm>
            <a:solidFill>
              <a:srgbClr val="B9C7D4"/>
            </a:solidFill>
          </p:grpSpPr>
          <p:sp>
            <p:nvSpPr>
              <p:cNvPr id="42" name="Freeform 74"/>
              <p:cNvSpPr>
                <a:spLocks noEditPoints="1"/>
              </p:cNvSpPr>
              <p:nvPr/>
            </p:nvSpPr>
            <p:spPr bwMode="auto">
              <a:xfrm>
                <a:off x="8477635" y="3398742"/>
                <a:ext cx="391670" cy="313965"/>
              </a:xfrm>
              <a:custGeom>
                <a:avLst/>
                <a:gdLst>
                  <a:gd name="T0" fmla="*/ 319 w 320"/>
                  <a:gd name="T1" fmla="*/ 117 h 276"/>
                  <a:gd name="T2" fmla="*/ 315 w 320"/>
                  <a:gd name="T3" fmla="*/ 115 h 276"/>
                  <a:gd name="T4" fmla="*/ 294 w 320"/>
                  <a:gd name="T5" fmla="*/ 115 h 276"/>
                  <a:gd name="T6" fmla="*/ 218 w 320"/>
                  <a:gd name="T7" fmla="*/ 2 h 276"/>
                  <a:gd name="T8" fmla="*/ 215 w 320"/>
                  <a:gd name="T9" fmla="*/ 0 h 276"/>
                  <a:gd name="T10" fmla="*/ 212 w 320"/>
                  <a:gd name="T11" fmla="*/ 1 h 276"/>
                  <a:gd name="T12" fmla="*/ 161 w 320"/>
                  <a:gd name="T13" fmla="*/ 48 h 276"/>
                  <a:gd name="T14" fmla="*/ 137 w 320"/>
                  <a:gd name="T15" fmla="*/ 20 h 276"/>
                  <a:gd name="T16" fmla="*/ 133 w 320"/>
                  <a:gd name="T17" fmla="*/ 18 h 276"/>
                  <a:gd name="T18" fmla="*/ 130 w 320"/>
                  <a:gd name="T19" fmla="*/ 20 h 276"/>
                  <a:gd name="T20" fmla="*/ 58 w 320"/>
                  <a:gd name="T21" fmla="*/ 100 h 276"/>
                  <a:gd name="T22" fmla="*/ 52 w 320"/>
                  <a:gd name="T23" fmla="*/ 85 h 276"/>
                  <a:gd name="T24" fmla="*/ 48 w 320"/>
                  <a:gd name="T25" fmla="*/ 82 h 276"/>
                  <a:gd name="T26" fmla="*/ 5 w 320"/>
                  <a:gd name="T27" fmla="*/ 82 h 276"/>
                  <a:gd name="T28" fmla="*/ 0 w 320"/>
                  <a:gd name="T29" fmla="*/ 87 h 276"/>
                  <a:gd name="T30" fmla="*/ 5 w 320"/>
                  <a:gd name="T31" fmla="*/ 91 h 276"/>
                  <a:gd name="T32" fmla="*/ 45 w 320"/>
                  <a:gd name="T33" fmla="*/ 91 h 276"/>
                  <a:gd name="T34" fmla="*/ 115 w 320"/>
                  <a:gd name="T35" fmla="*/ 273 h 276"/>
                  <a:gd name="T36" fmla="*/ 119 w 320"/>
                  <a:gd name="T37" fmla="*/ 276 h 276"/>
                  <a:gd name="T38" fmla="*/ 254 w 320"/>
                  <a:gd name="T39" fmla="*/ 276 h 276"/>
                  <a:gd name="T40" fmla="*/ 258 w 320"/>
                  <a:gd name="T41" fmla="*/ 273 h 276"/>
                  <a:gd name="T42" fmla="*/ 319 w 320"/>
                  <a:gd name="T43" fmla="*/ 121 h 276"/>
                  <a:gd name="T44" fmla="*/ 319 w 320"/>
                  <a:gd name="T45" fmla="*/ 117 h 276"/>
                  <a:gd name="T46" fmla="*/ 214 w 320"/>
                  <a:gd name="T47" fmla="*/ 11 h 276"/>
                  <a:gd name="T48" fmla="*/ 284 w 320"/>
                  <a:gd name="T49" fmla="*/ 115 h 276"/>
                  <a:gd name="T50" fmla="*/ 102 w 320"/>
                  <a:gd name="T51" fmla="*/ 115 h 276"/>
                  <a:gd name="T52" fmla="*/ 214 w 320"/>
                  <a:gd name="T53" fmla="*/ 11 h 276"/>
                  <a:gd name="T54" fmla="*/ 155 w 320"/>
                  <a:gd name="T55" fmla="*/ 191 h 276"/>
                  <a:gd name="T56" fmla="*/ 142 w 320"/>
                  <a:gd name="T57" fmla="*/ 123 h 276"/>
                  <a:gd name="T58" fmla="*/ 232 w 320"/>
                  <a:gd name="T59" fmla="*/ 123 h 276"/>
                  <a:gd name="T60" fmla="*/ 220 w 320"/>
                  <a:gd name="T61" fmla="*/ 191 h 276"/>
                  <a:gd name="T62" fmla="*/ 155 w 320"/>
                  <a:gd name="T63" fmla="*/ 191 h 276"/>
                  <a:gd name="T64" fmla="*/ 219 w 320"/>
                  <a:gd name="T65" fmla="*/ 200 h 276"/>
                  <a:gd name="T66" fmla="*/ 207 w 320"/>
                  <a:gd name="T67" fmla="*/ 267 h 276"/>
                  <a:gd name="T68" fmla="*/ 170 w 320"/>
                  <a:gd name="T69" fmla="*/ 267 h 276"/>
                  <a:gd name="T70" fmla="*/ 157 w 320"/>
                  <a:gd name="T71" fmla="*/ 200 h 276"/>
                  <a:gd name="T72" fmla="*/ 219 w 320"/>
                  <a:gd name="T73" fmla="*/ 200 h 276"/>
                  <a:gd name="T74" fmla="*/ 61 w 320"/>
                  <a:gd name="T75" fmla="*/ 109 h 276"/>
                  <a:gd name="T76" fmla="*/ 133 w 320"/>
                  <a:gd name="T77" fmla="*/ 29 h 276"/>
                  <a:gd name="T78" fmla="*/ 155 w 320"/>
                  <a:gd name="T79" fmla="*/ 54 h 276"/>
                  <a:gd name="T80" fmla="*/ 90 w 320"/>
                  <a:gd name="T81" fmla="*/ 115 h 276"/>
                  <a:gd name="T82" fmla="*/ 63 w 320"/>
                  <a:gd name="T83" fmla="*/ 115 h 276"/>
                  <a:gd name="T84" fmla="*/ 61 w 320"/>
                  <a:gd name="T85" fmla="*/ 109 h 276"/>
                  <a:gd name="T86" fmla="*/ 133 w 320"/>
                  <a:gd name="T87" fmla="*/ 123 h 276"/>
                  <a:gd name="T88" fmla="*/ 146 w 320"/>
                  <a:gd name="T89" fmla="*/ 191 h 276"/>
                  <a:gd name="T90" fmla="*/ 93 w 320"/>
                  <a:gd name="T91" fmla="*/ 191 h 276"/>
                  <a:gd name="T92" fmla="*/ 67 w 320"/>
                  <a:gd name="T93" fmla="*/ 123 h 276"/>
                  <a:gd name="T94" fmla="*/ 133 w 320"/>
                  <a:gd name="T95" fmla="*/ 123 h 276"/>
                  <a:gd name="T96" fmla="*/ 96 w 320"/>
                  <a:gd name="T97" fmla="*/ 200 h 276"/>
                  <a:gd name="T98" fmla="*/ 148 w 320"/>
                  <a:gd name="T99" fmla="*/ 200 h 276"/>
                  <a:gd name="T100" fmla="*/ 161 w 320"/>
                  <a:gd name="T101" fmla="*/ 267 h 276"/>
                  <a:gd name="T102" fmla="*/ 122 w 320"/>
                  <a:gd name="T103" fmla="*/ 267 h 276"/>
                  <a:gd name="T104" fmla="*/ 96 w 320"/>
                  <a:gd name="T105" fmla="*/ 200 h 276"/>
                  <a:gd name="T106" fmla="*/ 252 w 320"/>
                  <a:gd name="T107" fmla="*/ 267 h 276"/>
                  <a:gd name="T108" fmla="*/ 216 w 320"/>
                  <a:gd name="T109" fmla="*/ 267 h 276"/>
                  <a:gd name="T110" fmla="*/ 227 w 320"/>
                  <a:gd name="T111" fmla="*/ 200 h 276"/>
                  <a:gd name="T112" fmla="*/ 278 w 320"/>
                  <a:gd name="T113" fmla="*/ 200 h 276"/>
                  <a:gd name="T114" fmla="*/ 252 w 320"/>
                  <a:gd name="T115" fmla="*/ 267 h 276"/>
                  <a:gd name="T116" fmla="*/ 282 w 320"/>
                  <a:gd name="T117" fmla="*/ 191 h 276"/>
                  <a:gd name="T118" fmla="*/ 229 w 320"/>
                  <a:gd name="T119" fmla="*/ 191 h 276"/>
                  <a:gd name="T120" fmla="*/ 241 w 320"/>
                  <a:gd name="T121" fmla="*/ 123 h 276"/>
                  <a:gd name="T122" fmla="*/ 309 w 320"/>
                  <a:gd name="T123" fmla="*/ 123 h 276"/>
                  <a:gd name="T124" fmla="*/ 282 w 320"/>
                  <a:gd name="T125" fmla="*/ 19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 h="276">
                    <a:moveTo>
                      <a:pt x="319" y="117"/>
                    </a:moveTo>
                    <a:cubicBezTo>
                      <a:pt x="318" y="116"/>
                      <a:pt x="317" y="115"/>
                      <a:pt x="315" y="115"/>
                    </a:cubicBezTo>
                    <a:cubicBezTo>
                      <a:pt x="294" y="115"/>
                      <a:pt x="294" y="115"/>
                      <a:pt x="294" y="115"/>
                    </a:cubicBezTo>
                    <a:cubicBezTo>
                      <a:pt x="218" y="2"/>
                      <a:pt x="218" y="2"/>
                      <a:pt x="218" y="2"/>
                    </a:cubicBezTo>
                    <a:cubicBezTo>
                      <a:pt x="217" y="1"/>
                      <a:pt x="216" y="0"/>
                      <a:pt x="215" y="0"/>
                    </a:cubicBezTo>
                    <a:cubicBezTo>
                      <a:pt x="214" y="0"/>
                      <a:pt x="213" y="0"/>
                      <a:pt x="212" y="1"/>
                    </a:cubicBezTo>
                    <a:cubicBezTo>
                      <a:pt x="161" y="48"/>
                      <a:pt x="161" y="48"/>
                      <a:pt x="161" y="48"/>
                    </a:cubicBezTo>
                    <a:cubicBezTo>
                      <a:pt x="137" y="20"/>
                      <a:pt x="137" y="20"/>
                      <a:pt x="137" y="20"/>
                    </a:cubicBezTo>
                    <a:cubicBezTo>
                      <a:pt x="136" y="19"/>
                      <a:pt x="135" y="18"/>
                      <a:pt x="133" y="18"/>
                    </a:cubicBezTo>
                    <a:cubicBezTo>
                      <a:pt x="132" y="18"/>
                      <a:pt x="131" y="19"/>
                      <a:pt x="130" y="20"/>
                    </a:cubicBezTo>
                    <a:cubicBezTo>
                      <a:pt x="58" y="100"/>
                      <a:pt x="58" y="100"/>
                      <a:pt x="58" y="100"/>
                    </a:cubicBezTo>
                    <a:cubicBezTo>
                      <a:pt x="52" y="85"/>
                      <a:pt x="52" y="85"/>
                      <a:pt x="52" y="85"/>
                    </a:cubicBezTo>
                    <a:cubicBezTo>
                      <a:pt x="51" y="83"/>
                      <a:pt x="50" y="82"/>
                      <a:pt x="48" y="82"/>
                    </a:cubicBezTo>
                    <a:cubicBezTo>
                      <a:pt x="5" y="82"/>
                      <a:pt x="5" y="82"/>
                      <a:pt x="5" y="82"/>
                    </a:cubicBezTo>
                    <a:cubicBezTo>
                      <a:pt x="2" y="82"/>
                      <a:pt x="0" y="84"/>
                      <a:pt x="0" y="87"/>
                    </a:cubicBezTo>
                    <a:cubicBezTo>
                      <a:pt x="0" y="89"/>
                      <a:pt x="2" y="91"/>
                      <a:pt x="5" y="91"/>
                    </a:cubicBezTo>
                    <a:cubicBezTo>
                      <a:pt x="45" y="91"/>
                      <a:pt x="45" y="91"/>
                      <a:pt x="45" y="91"/>
                    </a:cubicBezTo>
                    <a:cubicBezTo>
                      <a:pt x="115" y="273"/>
                      <a:pt x="115" y="273"/>
                      <a:pt x="115" y="273"/>
                    </a:cubicBezTo>
                    <a:cubicBezTo>
                      <a:pt x="116" y="275"/>
                      <a:pt x="118" y="276"/>
                      <a:pt x="119" y="276"/>
                    </a:cubicBezTo>
                    <a:cubicBezTo>
                      <a:pt x="254" y="276"/>
                      <a:pt x="254" y="276"/>
                      <a:pt x="254" y="276"/>
                    </a:cubicBezTo>
                    <a:cubicBezTo>
                      <a:pt x="256" y="276"/>
                      <a:pt x="258" y="275"/>
                      <a:pt x="258" y="273"/>
                    </a:cubicBezTo>
                    <a:cubicBezTo>
                      <a:pt x="319" y="121"/>
                      <a:pt x="319" y="121"/>
                      <a:pt x="319" y="121"/>
                    </a:cubicBezTo>
                    <a:cubicBezTo>
                      <a:pt x="320" y="119"/>
                      <a:pt x="320" y="118"/>
                      <a:pt x="319" y="117"/>
                    </a:cubicBezTo>
                    <a:close/>
                    <a:moveTo>
                      <a:pt x="214" y="11"/>
                    </a:moveTo>
                    <a:cubicBezTo>
                      <a:pt x="284" y="115"/>
                      <a:pt x="284" y="115"/>
                      <a:pt x="284" y="115"/>
                    </a:cubicBezTo>
                    <a:cubicBezTo>
                      <a:pt x="102" y="115"/>
                      <a:pt x="102" y="115"/>
                      <a:pt x="102" y="115"/>
                    </a:cubicBezTo>
                    <a:lnTo>
                      <a:pt x="214" y="11"/>
                    </a:lnTo>
                    <a:close/>
                    <a:moveTo>
                      <a:pt x="155" y="191"/>
                    </a:moveTo>
                    <a:cubicBezTo>
                      <a:pt x="142" y="123"/>
                      <a:pt x="142" y="123"/>
                      <a:pt x="142" y="123"/>
                    </a:cubicBezTo>
                    <a:cubicBezTo>
                      <a:pt x="232" y="123"/>
                      <a:pt x="232" y="123"/>
                      <a:pt x="232" y="123"/>
                    </a:cubicBezTo>
                    <a:cubicBezTo>
                      <a:pt x="220" y="191"/>
                      <a:pt x="220" y="191"/>
                      <a:pt x="220" y="191"/>
                    </a:cubicBezTo>
                    <a:lnTo>
                      <a:pt x="155" y="191"/>
                    </a:lnTo>
                    <a:close/>
                    <a:moveTo>
                      <a:pt x="219" y="200"/>
                    </a:moveTo>
                    <a:cubicBezTo>
                      <a:pt x="207" y="267"/>
                      <a:pt x="207" y="267"/>
                      <a:pt x="207" y="267"/>
                    </a:cubicBezTo>
                    <a:cubicBezTo>
                      <a:pt x="170" y="267"/>
                      <a:pt x="170" y="267"/>
                      <a:pt x="170" y="267"/>
                    </a:cubicBezTo>
                    <a:cubicBezTo>
                      <a:pt x="157" y="200"/>
                      <a:pt x="157" y="200"/>
                      <a:pt x="157" y="200"/>
                    </a:cubicBezTo>
                    <a:lnTo>
                      <a:pt x="219" y="200"/>
                    </a:lnTo>
                    <a:close/>
                    <a:moveTo>
                      <a:pt x="61" y="109"/>
                    </a:moveTo>
                    <a:cubicBezTo>
                      <a:pt x="133" y="29"/>
                      <a:pt x="133" y="29"/>
                      <a:pt x="133" y="29"/>
                    </a:cubicBezTo>
                    <a:cubicBezTo>
                      <a:pt x="155" y="54"/>
                      <a:pt x="155" y="54"/>
                      <a:pt x="155" y="54"/>
                    </a:cubicBezTo>
                    <a:cubicBezTo>
                      <a:pt x="90" y="115"/>
                      <a:pt x="90" y="115"/>
                      <a:pt x="90" y="115"/>
                    </a:cubicBezTo>
                    <a:cubicBezTo>
                      <a:pt x="63" y="115"/>
                      <a:pt x="63" y="115"/>
                      <a:pt x="63" y="115"/>
                    </a:cubicBezTo>
                    <a:lnTo>
                      <a:pt x="61" y="109"/>
                    </a:lnTo>
                    <a:close/>
                    <a:moveTo>
                      <a:pt x="133" y="123"/>
                    </a:moveTo>
                    <a:cubicBezTo>
                      <a:pt x="146" y="191"/>
                      <a:pt x="146" y="191"/>
                      <a:pt x="146" y="191"/>
                    </a:cubicBezTo>
                    <a:cubicBezTo>
                      <a:pt x="93" y="191"/>
                      <a:pt x="93" y="191"/>
                      <a:pt x="93" y="191"/>
                    </a:cubicBezTo>
                    <a:cubicBezTo>
                      <a:pt x="67" y="123"/>
                      <a:pt x="67" y="123"/>
                      <a:pt x="67" y="123"/>
                    </a:cubicBezTo>
                    <a:lnTo>
                      <a:pt x="133" y="123"/>
                    </a:lnTo>
                    <a:close/>
                    <a:moveTo>
                      <a:pt x="96" y="200"/>
                    </a:moveTo>
                    <a:cubicBezTo>
                      <a:pt x="148" y="200"/>
                      <a:pt x="148" y="200"/>
                      <a:pt x="148" y="200"/>
                    </a:cubicBezTo>
                    <a:cubicBezTo>
                      <a:pt x="161" y="267"/>
                      <a:pt x="161" y="267"/>
                      <a:pt x="161" y="267"/>
                    </a:cubicBezTo>
                    <a:cubicBezTo>
                      <a:pt x="122" y="267"/>
                      <a:pt x="122" y="267"/>
                      <a:pt x="122" y="267"/>
                    </a:cubicBezTo>
                    <a:lnTo>
                      <a:pt x="96" y="200"/>
                    </a:lnTo>
                    <a:close/>
                    <a:moveTo>
                      <a:pt x="252" y="267"/>
                    </a:moveTo>
                    <a:cubicBezTo>
                      <a:pt x="216" y="267"/>
                      <a:pt x="216" y="267"/>
                      <a:pt x="216" y="267"/>
                    </a:cubicBezTo>
                    <a:cubicBezTo>
                      <a:pt x="227" y="200"/>
                      <a:pt x="227" y="200"/>
                      <a:pt x="227" y="200"/>
                    </a:cubicBezTo>
                    <a:cubicBezTo>
                      <a:pt x="278" y="200"/>
                      <a:pt x="278" y="200"/>
                      <a:pt x="278" y="200"/>
                    </a:cubicBezTo>
                    <a:lnTo>
                      <a:pt x="252" y="267"/>
                    </a:lnTo>
                    <a:close/>
                    <a:moveTo>
                      <a:pt x="282" y="191"/>
                    </a:moveTo>
                    <a:cubicBezTo>
                      <a:pt x="229" y="191"/>
                      <a:pt x="229" y="191"/>
                      <a:pt x="229" y="191"/>
                    </a:cubicBezTo>
                    <a:cubicBezTo>
                      <a:pt x="241" y="123"/>
                      <a:pt x="241" y="123"/>
                      <a:pt x="241" y="123"/>
                    </a:cubicBezTo>
                    <a:cubicBezTo>
                      <a:pt x="309" y="123"/>
                      <a:pt x="309" y="123"/>
                      <a:pt x="309" y="123"/>
                    </a:cubicBezTo>
                    <a:lnTo>
                      <a:pt x="282" y="19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5"/>
              <p:cNvSpPr>
                <a:spLocks noEditPoints="1"/>
              </p:cNvSpPr>
              <p:nvPr/>
            </p:nvSpPr>
            <p:spPr bwMode="auto">
              <a:xfrm>
                <a:off x="8614623" y="3733457"/>
                <a:ext cx="69459" cy="66382"/>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9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9" y="40"/>
                      <a:pt x="9" y="29"/>
                    </a:cubicBezTo>
                    <a:cubicBezTo>
                      <a:pt x="9" y="18"/>
                      <a:pt x="18" y="8"/>
                      <a:pt x="29" y="8"/>
                    </a:cubicBezTo>
                    <a:cubicBezTo>
                      <a:pt x="41" y="8"/>
                      <a:pt x="50" y="18"/>
                      <a:pt x="50" y="29"/>
                    </a:cubicBezTo>
                    <a:cubicBezTo>
                      <a:pt x="50" y="40"/>
                      <a:pt x="41" y="50"/>
                      <a:pt x="29"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6"/>
              <p:cNvSpPr>
                <a:spLocks noEditPoints="1"/>
              </p:cNvSpPr>
              <p:nvPr/>
            </p:nvSpPr>
            <p:spPr bwMode="auto">
              <a:xfrm>
                <a:off x="8724599" y="3733457"/>
                <a:ext cx="73318" cy="66382"/>
              </a:xfrm>
              <a:custGeom>
                <a:avLst/>
                <a:gdLst>
                  <a:gd name="T0" fmla="*/ 29 w 59"/>
                  <a:gd name="T1" fmla="*/ 0 h 58"/>
                  <a:gd name="T2" fmla="*/ 0 w 59"/>
                  <a:gd name="T3" fmla="*/ 29 h 58"/>
                  <a:gd name="T4" fmla="*/ 29 w 59"/>
                  <a:gd name="T5" fmla="*/ 58 h 58"/>
                  <a:gd name="T6" fmla="*/ 59 w 59"/>
                  <a:gd name="T7" fmla="*/ 29 h 58"/>
                  <a:gd name="T8" fmla="*/ 29 w 59"/>
                  <a:gd name="T9" fmla="*/ 0 h 58"/>
                  <a:gd name="T10" fmla="*/ 29 w 59"/>
                  <a:gd name="T11" fmla="*/ 50 h 58"/>
                  <a:gd name="T12" fmla="*/ 9 w 59"/>
                  <a:gd name="T13" fmla="*/ 29 h 58"/>
                  <a:gd name="T14" fmla="*/ 29 w 59"/>
                  <a:gd name="T15" fmla="*/ 8 h 58"/>
                  <a:gd name="T16" fmla="*/ 50 w 59"/>
                  <a:gd name="T17" fmla="*/ 29 h 58"/>
                  <a:gd name="T18" fmla="*/ 29 w 59"/>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8">
                    <a:moveTo>
                      <a:pt x="29" y="0"/>
                    </a:moveTo>
                    <a:cubicBezTo>
                      <a:pt x="13" y="0"/>
                      <a:pt x="0" y="13"/>
                      <a:pt x="0" y="29"/>
                    </a:cubicBezTo>
                    <a:cubicBezTo>
                      <a:pt x="0" y="45"/>
                      <a:pt x="13" y="58"/>
                      <a:pt x="29" y="58"/>
                    </a:cubicBezTo>
                    <a:cubicBezTo>
                      <a:pt x="45" y="58"/>
                      <a:pt x="59" y="45"/>
                      <a:pt x="59" y="29"/>
                    </a:cubicBezTo>
                    <a:cubicBezTo>
                      <a:pt x="59" y="13"/>
                      <a:pt x="45" y="0"/>
                      <a:pt x="29" y="0"/>
                    </a:cubicBezTo>
                    <a:close/>
                    <a:moveTo>
                      <a:pt x="29" y="50"/>
                    </a:moveTo>
                    <a:cubicBezTo>
                      <a:pt x="18" y="50"/>
                      <a:pt x="9" y="40"/>
                      <a:pt x="9" y="29"/>
                    </a:cubicBezTo>
                    <a:cubicBezTo>
                      <a:pt x="9" y="18"/>
                      <a:pt x="18" y="8"/>
                      <a:pt x="29" y="8"/>
                    </a:cubicBezTo>
                    <a:cubicBezTo>
                      <a:pt x="41" y="8"/>
                      <a:pt x="50" y="18"/>
                      <a:pt x="50" y="29"/>
                    </a:cubicBezTo>
                    <a:cubicBezTo>
                      <a:pt x="50" y="40"/>
                      <a:pt x="41" y="50"/>
                      <a:pt x="29"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0" name="Freeform 5"/>
            <p:cNvSpPr>
              <a:spLocks noEditPoints="1"/>
            </p:cNvSpPr>
            <p:nvPr/>
          </p:nvSpPr>
          <p:spPr bwMode="auto">
            <a:xfrm>
              <a:off x="8588462" y="3579283"/>
              <a:ext cx="323557" cy="313841"/>
            </a:xfrm>
            <a:custGeom>
              <a:avLst/>
              <a:gdLst>
                <a:gd name="T0" fmla="*/ 238 w 340"/>
                <a:gd name="T1" fmla="*/ 221 h 330"/>
                <a:gd name="T2" fmla="*/ 236 w 340"/>
                <a:gd name="T3" fmla="*/ 221 h 330"/>
                <a:gd name="T4" fmla="*/ 231 w 340"/>
                <a:gd name="T5" fmla="*/ 225 h 330"/>
                <a:gd name="T6" fmla="*/ 233 w 340"/>
                <a:gd name="T7" fmla="*/ 228 h 330"/>
                <a:gd name="T8" fmla="*/ 323 w 340"/>
                <a:gd name="T9" fmla="*/ 319 h 330"/>
                <a:gd name="T10" fmla="*/ 329 w 340"/>
                <a:gd name="T11" fmla="*/ 313 h 330"/>
                <a:gd name="T12" fmla="*/ 238 w 340"/>
                <a:gd name="T13" fmla="*/ 221 h 330"/>
                <a:gd name="T14" fmla="*/ 237 w 340"/>
                <a:gd name="T15" fmla="*/ 50 h 330"/>
                <a:gd name="T16" fmla="*/ 270 w 340"/>
                <a:gd name="T17" fmla="*/ 5 h 330"/>
                <a:gd name="T18" fmla="*/ 277 w 340"/>
                <a:gd name="T19" fmla="*/ 10 h 330"/>
                <a:gd name="T20" fmla="*/ 242 w 340"/>
                <a:gd name="T21" fmla="*/ 57 h 330"/>
                <a:gd name="T22" fmla="*/ 267 w 340"/>
                <a:gd name="T23" fmla="*/ 135 h 330"/>
                <a:gd name="T24" fmla="*/ 242 w 340"/>
                <a:gd name="T25" fmla="*/ 213 h 330"/>
                <a:gd name="T26" fmla="*/ 254 w 340"/>
                <a:gd name="T27" fmla="*/ 225 h 330"/>
                <a:gd name="T28" fmla="*/ 257 w 340"/>
                <a:gd name="T29" fmla="*/ 222 h 330"/>
                <a:gd name="T30" fmla="*/ 263 w 340"/>
                <a:gd name="T31" fmla="*/ 228 h 330"/>
                <a:gd name="T32" fmla="*/ 260 w 340"/>
                <a:gd name="T33" fmla="*/ 231 h 330"/>
                <a:gd name="T34" fmla="*/ 335 w 340"/>
                <a:gd name="T35" fmla="*/ 306 h 330"/>
                <a:gd name="T36" fmla="*/ 336 w 340"/>
                <a:gd name="T37" fmla="*/ 307 h 330"/>
                <a:gd name="T38" fmla="*/ 337 w 340"/>
                <a:gd name="T39" fmla="*/ 308 h 330"/>
                <a:gd name="T40" fmla="*/ 335 w 340"/>
                <a:gd name="T41" fmla="*/ 325 h 330"/>
                <a:gd name="T42" fmla="*/ 319 w 340"/>
                <a:gd name="T43" fmla="*/ 326 h 330"/>
                <a:gd name="T44" fmla="*/ 318 w 340"/>
                <a:gd name="T45" fmla="*/ 325 h 330"/>
                <a:gd name="T46" fmla="*/ 242 w 340"/>
                <a:gd name="T47" fmla="*/ 250 h 330"/>
                <a:gd name="T48" fmla="*/ 239 w 340"/>
                <a:gd name="T49" fmla="*/ 253 h 330"/>
                <a:gd name="T50" fmla="*/ 233 w 340"/>
                <a:gd name="T51" fmla="*/ 247 h 330"/>
                <a:gd name="T52" fmla="*/ 236 w 340"/>
                <a:gd name="T53" fmla="*/ 244 h 330"/>
                <a:gd name="T54" fmla="*/ 225 w 340"/>
                <a:gd name="T55" fmla="*/ 232 h 330"/>
                <a:gd name="T56" fmla="*/ 134 w 340"/>
                <a:gd name="T57" fmla="*/ 268 h 330"/>
                <a:gd name="T58" fmla="*/ 0 w 340"/>
                <a:gd name="T59" fmla="*/ 135 h 330"/>
                <a:gd name="T60" fmla="*/ 134 w 340"/>
                <a:gd name="T61" fmla="*/ 1 h 330"/>
                <a:gd name="T62" fmla="*/ 237 w 340"/>
                <a:gd name="T63" fmla="*/ 50 h 330"/>
                <a:gd name="T64" fmla="*/ 74 w 340"/>
                <a:gd name="T65" fmla="*/ 118 h 330"/>
                <a:gd name="T66" fmla="*/ 141 w 340"/>
                <a:gd name="T67" fmla="*/ 183 h 330"/>
                <a:gd name="T68" fmla="*/ 232 w 340"/>
                <a:gd name="T69" fmla="*/ 58 h 330"/>
                <a:gd name="T70" fmla="*/ 134 w 340"/>
                <a:gd name="T71" fmla="*/ 10 h 330"/>
                <a:gd name="T72" fmla="*/ 9 w 340"/>
                <a:gd name="T73" fmla="*/ 135 h 330"/>
                <a:gd name="T74" fmla="*/ 134 w 340"/>
                <a:gd name="T75" fmla="*/ 260 h 330"/>
                <a:gd name="T76" fmla="*/ 259 w 340"/>
                <a:gd name="T77" fmla="*/ 135 h 330"/>
                <a:gd name="T78" fmla="*/ 237 w 340"/>
                <a:gd name="T79" fmla="*/ 65 h 330"/>
                <a:gd name="T80" fmla="*/ 142 w 340"/>
                <a:gd name="T81" fmla="*/ 196 h 330"/>
                <a:gd name="T82" fmla="*/ 68 w 340"/>
                <a:gd name="T83" fmla="*/ 124 h 330"/>
                <a:gd name="T84" fmla="*/ 74 w 340"/>
                <a:gd name="T85" fmla="*/ 118 h 330"/>
                <a:gd name="T86" fmla="*/ 32 w 340"/>
                <a:gd name="T87" fmla="*/ 100 h 330"/>
                <a:gd name="T88" fmla="*/ 102 w 340"/>
                <a:gd name="T89" fmla="*/ 32 h 330"/>
                <a:gd name="T90" fmla="*/ 105 w 340"/>
                <a:gd name="T91" fmla="*/ 40 h 330"/>
                <a:gd name="T92" fmla="*/ 40 w 340"/>
                <a:gd name="T93" fmla="*/ 102 h 330"/>
                <a:gd name="T94" fmla="*/ 32 w 340"/>
                <a:gd name="T95" fmla="*/ 10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0" h="330">
                  <a:moveTo>
                    <a:pt x="238" y="221"/>
                  </a:moveTo>
                  <a:cubicBezTo>
                    <a:pt x="237" y="221"/>
                    <a:pt x="236" y="221"/>
                    <a:pt x="236" y="221"/>
                  </a:cubicBezTo>
                  <a:cubicBezTo>
                    <a:pt x="233" y="221"/>
                    <a:pt x="231" y="223"/>
                    <a:pt x="231" y="225"/>
                  </a:cubicBezTo>
                  <a:cubicBezTo>
                    <a:pt x="231" y="226"/>
                    <a:pt x="232" y="227"/>
                    <a:pt x="233" y="228"/>
                  </a:cubicBezTo>
                  <a:cubicBezTo>
                    <a:pt x="323" y="319"/>
                    <a:pt x="323" y="319"/>
                    <a:pt x="323" y="319"/>
                  </a:cubicBezTo>
                  <a:cubicBezTo>
                    <a:pt x="327" y="322"/>
                    <a:pt x="332" y="317"/>
                    <a:pt x="329" y="313"/>
                  </a:cubicBezTo>
                  <a:lnTo>
                    <a:pt x="238" y="221"/>
                  </a:lnTo>
                  <a:close/>
                  <a:moveTo>
                    <a:pt x="237" y="50"/>
                  </a:moveTo>
                  <a:cubicBezTo>
                    <a:pt x="270" y="5"/>
                    <a:pt x="270" y="5"/>
                    <a:pt x="270" y="5"/>
                  </a:cubicBezTo>
                  <a:cubicBezTo>
                    <a:pt x="273" y="0"/>
                    <a:pt x="280" y="5"/>
                    <a:pt x="277" y="10"/>
                  </a:cubicBezTo>
                  <a:cubicBezTo>
                    <a:pt x="242" y="57"/>
                    <a:pt x="242" y="57"/>
                    <a:pt x="242" y="57"/>
                  </a:cubicBezTo>
                  <a:cubicBezTo>
                    <a:pt x="258" y="79"/>
                    <a:pt x="267" y="106"/>
                    <a:pt x="267" y="135"/>
                  </a:cubicBezTo>
                  <a:cubicBezTo>
                    <a:pt x="267" y="164"/>
                    <a:pt x="258" y="191"/>
                    <a:pt x="242" y="213"/>
                  </a:cubicBezTo>
                  <a:cubicBezTo>
                    <a:pt x="254" y="225"/>
                    <a:pt x="254" y="225"/>
                    <a:pt x="254" y="225"/>
                  </a:cubicBezTo>
                  <a:cubicBezTo>
                    <a:pt x="257" y="222"/>
                    <a:pt x="257" y="222"/>
                    <a:pt x="257" y="222"/>
                  </a:cubicBezTo>
                  <a:cubicBezTo>
                    <a:pt x="261" y="218"/>
                    <a:pt x="267" y="224"/>
                    <a:pt x="263" y="228"/>
                  </a:cubicBezTo>
                  <a:cubicBezTo>
                    <a:pt x="260" y="231"/>
                    <a:pt x="260" y="231"/>
                    <a:pt x="260" y="231"/>
                  </a:cubicBezTo>
                  <a:cubicBezTo>
                    <a:pt x="335" y="306"/>
                    <a:pt x="335" y="306"/>
                    <a:pt x="335" y="306"/>
                  </a:cubicBezTo>
                  <a:cubicBezTo>
                    <a:pt x="336" y="307"/>
                    <a:pt x="336" y="307"/>
                    <a:pt x="336" y="307"/>
                  </a:cubicBezTo>
                  <a:cubicBezTo>
                    <a:pt x="336" y="308"/>
                    <a:pt x="336" y="308"/>
                    <a:pt x="337" y="308"/>
                  </a:cubicBezTo>
                  <a:cubicBezTo>
                    <a:pt x="340" y="313"/>
                    <a:pt x="339" y="320"/>
                    <a:pt x="335" y="325"/>
                  </a:cubicBezTo>
                  <a:cubicBezTo>
                    <a:pt x="331" y="329"/>
                    <a:pt x="324" y="330"/>
                    <a:pt x="319" y="326"/>
                  </a:cubicBezTo>
                  <a:cubicBezTo>
                    <a:pt x="318" y="326"/>
                    <a:pt x="318" y="326"/>
                    <a:pt x="318" y="325"/>
                  </a:cubicBezTo>
                  <a:cubicBezTo>
                    <a:pt x="242" y="250"/>
                    <a:pt x="242" y="250"/>
                    <a:pt x="242" y="250"/>
                  </a:cubicBezTo>
                  <a:cubicBezTo>
                    <a:pt x="239" y="253"/>
                    <a:pt x="239" y="253"/>
                    <a:pt x="239" y="253"/>
                  </a:cubicBezTo>
                  <a:cubicBezTo>
                    <a:pt x="235" y="257"/>
                    <a:pt x="229" y="251"/>
                    <a:pt x="233" y="247"/>
                  </a:cubicBezTo>
                  <a:cubicBezTo>
                    <a:pt x="236" y="244"/>
                    <a:pt x="236" y="244"/>
                    <a:pt x="236" y="244"/>
                  </a:cubicBezTo>
                  <a:cubicBezTo>
                    <a:pt x="225" y="232"/>
                    <a:pt x="225" y="232"/>
                    <a:pt x="225" y="232"/>
                  </a:cubicBezTo>
                  <a:cubicBezTo>
                    <a:pt x="201" y="255"/>
                    <a:pt x="169" y="268"/>
                    <a:pt x="134" y="268"/>
                  </a:cubicBezTo>
                  <a:cubicBezTo>
                    <a:pt x="60" y="268"/>
                    <a:pt x="0" y="209"/>
                    <a:pt x="0" y="135"/>
                  </a:cubicBezTo>
                  <a:cubicBezTo>
                    <a:pt x="0" y="61"/>
                    <a:pt x="60" y="1"/>
                    <a:pt x="134" y="1"/>
                  </a:cubicBezTo>
                  <a:cubicBezTo>
                    <a:pt x="175" y="1"/>
                    <a:pt x="212" y="21"/>
                    <a:pt x="237" y="50"/>
                  </a:cubicBezTo>
                  <a:close/>
                  <a:moveTo>
                    <a:pt x="74" y="118"/>
                  </a:moveTo>
                  <a:cubicBezTo>
                    <a:pt x="141" y="183"/>
                    <a:pt x="141" y="183"/>
                    <a:pt x="141" y="183"/>
                  </a:cubicBezTo>
                  <a:cubicBezTo>
                    <a:pt x="232" y="58"/>
                    <a:pt x="232" y="58"/>
                    <a:pt x="232" y="58"/>
                  </a:cubicBezTo>
                  <a:cubicBezTo>
                    <a:pt x="209" y="29"/>
                    <a:pt x="173" y="10"/>
                    <a:pt x="134" y="10"/>
                  </a:cubicBezTo>
                  <a:cubicBezTo>
                    <a:pt x="65" y="10"/>
                    <a:pt x="9" y="66"/>
                    <a:pt x="9" y="135"/>
                  </a:cubicBezTo>
                  <a:cubicBezTo>
                    <a:pt x="9" y="204"/>
                    <a:pt x="65" y="260"/>
                    <a:pt x="134" y="260"/>
                  </a:cubicBezTo>
                  <a:cubicBezTo>
                    <a:pt x="203" y="260"/>
                    <a:pt x="259" y="204"/>
                    <a:pt x="259" y="135"/>
                  </a:cubicBezTo>
                  <a:cubicBezTo>
                    <a:pt x="259" y="109"/>
                    <a:pt x="251" y="85"/>
                    <a:pt x="237" y="65"/>
                  </a:cubicBezTo>
                  <a:cubicBezTo>
                    <a:pt x="142" y="196"/>
                    <a:pt x="142" y="196"/>
                    <a:pt x="142" y="196"/>
                  </a:cubicBezTo>
                  <a:cubicBezTo>
                    <a:pt x="68" y="124"/>
                    <a:pt x="68" y="124"/>
                    <a:pt x="68" y="124"/>
                  </a:cubicBezTo>
                  <a:cubicBezTo>
                    <a:pt x="64" y="120"/>
                    <a:pt x="70" y="114"/>
                    <a:pt x="74" y="118"/>
                  </a:cubicBezTo>
                  <a:close/>
                  <a:moveTo>
                    <a:pt x="32" y="100"/>
                  </a:moveTo>
                  <a:cubicBezTo>
                    <a:pt x="43" y="67"/>
                    <a:pt x="69" y="42"/>
                    <a:pt x="102" y="32"/>
                  </a:cubicBezTo>
                  <a:cubicBezTo>
                    <a:pt x="108" y="30"/>
                    <a:pt x="110" y="38"/>
                    <a:pt x="105" y="40"/>
                  </a:cubicBezTo>
                  <a:cubicBezTo>
                    <a:pt x="74" y="49"/>
                    <a:pt x="50" y="73"/>
                    <a:pt x="40" y="102"/>
                  </a:cubicBezTo>
                  <a:cubicBezTo>
                    <a:pt x="38" y="108"/>
                    <a:pt x="30" y="105"/>
                    <a:pt x="32" y="100"/>
                  </a:cubicBezTo>
                  <a:close/>
                </a:path>
              </a:pathLst>
            </a:custGeom>
            <a:solidFill>
              <a:srgbClr val="B9C7D4"/>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31" name="Straight Connector 30"/>
            <p:cNvCxnSpPr/>
            <p:nvPr/>
          </p:nvCxnSpPr>
          <p:spPr>
            <a:xfrm>
              <a:off x="8404781" y="1559860"/>
              <a:ext cx="931320"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400200" y="2134577"/>
              <a:ext cx="935901"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396787" y="2832645"/>
              <a:ext cx="939314"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404781" y="3476563"/>
              <a:ext cx="931320"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404781" y="4130854"/>
              <a:ext cx="931320"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404781" y="948498"/>
              <a:ext cx="931320"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sp>
          <p:nvSpPr>
            <p:cNvPr id="37" name="Content Placeholder 7"/>
            <p:cNvSpPr txBox="1">
              <a:spLocks/>
            </p:cNvSpPr>
            <p:nvPr/>
          </p:nvSpPr>
          <p:spPr>
            <a:xfrm>
              <a:off x="8441678" y="1339737"/>
              <a:ext cx="603270" cy="21669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700" dirty="0">
                  <a:solidFill>
                    <a:srgbClr val="B9C7D4"/>
                  </a:solidFill>
                  <a:latin typeface="Arial" charset="0"/>
                </a:rPr>
                <a:t>Modern</a:t>
              </a:r>
            </a:p>
          </p:txBody>
        </p:sp>
        <p:sp>
          <p:nvSpPr>
            <p:cNvPr id="38" name="TextBox 37"/>
            <p:cNvSpPr txBox="1"/>
            <p:nvPr/>
          </p:nvSpPr>
          <p:spPr>
            <a:xfrm>
              <a:off x="8279186" y="3187920"/>
              <a:ext cx="928255" cy="264688"/>
            </a:xfrm>
            <a:prstGeom prst="rect">
              <a:avLst/>
            </a:prstGeom>
            <a:noFill/>
          </p:spPr>
          <p:txBody>
            <a:bodyPr wrap="square" rtlCol="0">
              <a:spAutoFit/>
            </a:bodyPr>
            <a:lstStyle/>
            <a:p>
              <a:pPr algn="ctr" eaLnBrk="0" fontAlgn="base" hangingPunct="0">
                <a:lnSpc>
                  <a:spcPct val="80000"/>
                </a:lnSpc>
                <a:spcBef>
                  <a:spcPct val="20000"/>
                </a:spcBef>
                <a:spcAft>
                  <a:spcPct val="0"/>
                </a:spcAft>
              </a:pPr>
              <a:r>
                <a:rPr lang="en-US" sz="700" dirty="0">
                  <a:solidFill>
                    <a:srgbClr val="B9C7D4"/>
                  </a:solidFill>
                  <a:latin typeface="Arial" charset="0"/>
                  <a:ea typeface="ＭＳ Ｐゴシック" charset="0"/>
                  <a:cs typeface="ＭＳ Ｐゴシック" charset="0"/>
                </a:rPr>
                <a:t>Commerce-</a:t>
              </a:r>
              <a:br>
                <a:rPr lang="en-US" sz="700" dirty="0">
                  <a:solidFill>
                    <a:srgbClr val="B9C7D4"/>
                  </a:solidFill>
                  <a:latin typeface="Arial" charset="0"/>
                  <a:ea typeface="ＭＳ Ｐゴシック" charset="0"/>
                  <a:cs typeface="ＭＳ Ｐゴシック" charset="0"/>
                </a:rPr>
              </a:br>
              <a:r>
                <a:rPr lang="en-US" sz="700" dirty="0">
                  <a:solidFill>
                    <a:srgbClr val="B9C7D4"/>
                  </a:solidFill>
                  <a:latin typeface="Arial" charset="0"/>
                  <a:ea typeface="ＭＳ Ｐゴシック" charset="0"/>
                  <a:cs typeface="ＭＳ Ｐゴシック" charset="0"/>
                </a:rPr>
                <a:t>Ready</a:t>
              </a:r>
            </a:p>
          </p:txBody>
        </p:sp>
        <p:sp>
          <p:nvSpPr>
            <p:cNvPr id="39" name="TextBox 38"/>
            <p:cNvSpPr txBox="1"/>
            <p:nvPr/>
          </p:nvSpPr>
          <p:spPr>
            <a:xfrm>
              <a:off x="8382541" y="3887937"/>
              <a:ext cx="721545" cy="200055"/>
            </a:xfrm>
            <a:prstGeom prst="rect">
              <a:avLst/>
            </a:prstGeom>
            <a:noFill/>
          </p:spPr>
          <p:txBody>
            <a:bodyPr wrap="square" rtlCol="0">
              <a:spAutoFit/>
            </a:bodyPr>
            <a:lstStyle/>
            <a:p>
              <a:pPr algn="ctr"/>
              <a:r>
                <a:rPr lang="en-US" sz="700" dirty="0">
                  <a:solidFill>
                    <a:srgbClr val="B9C7D4"/>
                  </a:solidFill>
                  <a:latin typeface="Arial" panose="020B0604020202020204" pitchFamily="34" charset="0"/>
                  <a:cs typeface="Arial" panose="020B0604020202020204" pitchFamily="34" charset="0"/>
                </a:rPr>
                <a:t>It Just Works</a:t>
              </a:r>
            </a:p>
          </p:txBody>
        </p:sp>
        <p:sp>
          <p:nvSpPr>
            <p:cNvPr id="40" name="Content Placeholder 7"/>
            <p:cNvSpPr txBox="1">
              <a:spLocks/>
            </p:cNvSpPr>
            <p:nvPr/>
          </p:nvSpPr>
          <p:spPr>
            <a:xfrm>
              <a:off x="8441677" y="1905979"/>
              <a:ext cx="603272" cy="18778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700" dirty="0">
                  <a:solidFill>
                    <a:srgbClr val="B9C7D4"/>
                  </a:solidFill>
                  <a:latin typeface="Arial" charset="0"/>
                </a:rPr>
                <a:t>Flexibility</a:t>
              </a:r>
            </a:p>
          </p:txBody>
        </p:sp>
        <p:sp>
          <p:nvSpPr>
            <p:cNvPr id="41" name="Content Placeholder 7"/>
            <p:cNvSpPr txBox="1">
              <a:spLocks/>
            </p:cNvSpPr>
            <p:nvPr/>
          </p:nvSpPr>
          <p:spPr>
            <a:xfrm>
              <a:off x="8178741" y="2518160"/>
              <a:ext cx="1129145" cy="23196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r>
                <a:rPr lang="en-US" sz="700" dirty="0">
                  <a:solidFill>
                    <a:srgbClr val="B9C7D4"/>
                  </a:solidFill>
                  <a:latin typeface="Arial" charset="0"/>
                </a:rPr>
                <a:t>Business</a:t>
              </a:r>
            </a:p>
            <a:p>
              <a:pPr marL="0" indent="0" algn="ctr">
                <a:lnSpc>
                  <a:spcPct val="80000"/>
                </a:lnSpc>
                <a:buNone/>
              </a:pPr>
              <a:r>
                <a:rPr lang="en-US" sz="700" dirty="0">
                  <a:solidFill>
                    <a:srgbClr val="B9C7D4"/>
                  </a:solidFill>
                  <a:latin typeface="Arial" charset="0"/>
                </a:rPr>
                <a:t>Intelligence</a:t>
              </a:r>
            </a:p>
          </p:txBody>
        </p:sp>
      </p:grpSp>
      <p:grpSp>
        <p:nvGrpSpPr>
          <p:cNvPr id="58" name="Group 57"/>
          <p:cNvGrpSpPr/>
          <p:nvPr/>
        </p:nvGrpSpPr>
        <p:grpSpPr>
          <a:xfrm>
            <a:off x="8382541" y="3550024"/>
            <a:ext cx="721545" cy="537968"/>
            <a:chOff x="8382541" y="3550024"/>
            <a:chExt cx="721545" cy="537968"/>
          </a:xfrm>
        </p:grpSpPr>
        <p:sp>
          <p:nvSpPr>
            <p:cNvPr id="59" name="Rectangle 58"/>
            <p:cNvSpPr/>
            <p:nvPr/>
          </p:nvSpPr>
          <p:spPr>
            <a:xfrm>
              <a:off x="8444753" y="3550024"/>
              <a:ext cx="583986" cy="499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
            <p:cNvSpPr>
              <a:spLocks noEditPoints="1"/>
            </p:cNvSpPr>
            <p:nvPr/>
          </p:nvSpPr>
          <p:spPr bwMode="auto">
            <a:xfrm>
              <a:off x="8588462" y="3579283"/>
              <a:ext cx="323557" cy="313841"/>
            </a:xfrm>
            <a:custGeom>
              <a:avLst/>
              <a:gdLst>
                <a:gd name="T0" fmla="*/ 238 w 340"/>
                <a:gd name="T1" fmla="*/ 221 h 330"/>
                <a:gd name="T2" fmla="*/ 236 w 340"/>
                <a:gd name="T3" fmla="*/ 221 h 330"/>
                <a:gd name="T4" fmla="*/ 231 w 340"/>
                <a:gd name="T5" fmla="*/ 225 h 330"/>
                <a:gd name="T6" fmla="*/ 233 w 340"/>
                <a:gd name="T7" fmla="*/ 228 h 330"/>
                <a:gd name="T8" fmla="*/ 323 w 340"/>
                <a:gd name="T9" fmla="*/ 319 h 330"/>
                <a:gd name="T10" fmla="*/ 329 w 340"/>
                <a:gd name="T11" fmla="*/ 313 h 330"/>
                <a:gd name="T12" fmla="*/ 238 w 340"/>
                <a:gd name="T13" fmla="*/ 221 h 330"/>
                <a:gd name="T14" fmla="*/ 237 w 340"/>
                <a:gd name="T15" fmla="*/ 50 h 330"/>
                <a:gd name="T16" fmla="*/ 270 w 340"/>
                <a:gd name="T17" fmla="*/ 5 h 330"/>
                <a:gd name="T18" fmla="*/ 277 w 340"/>
                <a:gd name="T19" fmla="*/ 10 h 330"/>
                <a:gd name="T20" fmla="*/ 242 w 340"/>
                <a:gd name="T21" fmla="*/ 57 h 330"/>
                <a:gd name="T22" fmla="*/ 267 w 340"/>
                <a:gd name="T23" fmla="*/ 135 h 330"/>
                <a:gd name="T24" fmla="*/ 242 w 340"/>
                <a:gd name="T25" fmla="*/ 213 h 330"/>
                <a:gd name="T26" fmla="*/ 254 w 340"/>
                <a:gd name="T27" fmla="*/ 225 h 330"/>
                <a:gd name="T28" fmla="*/ 257 w 340"/>
                <a:gd name="T29" fmla="*/ 222 h 330"/>
                <a:gd name="T30" fmla="*/ 263 w 340"/>
                <a:gd name="T31" fmla="*/ 228 h 330"/>
                <a:gd name="T32" fmla="*/ 260 w 340"/>
                <a:gd name="T33" fmla="*/ 231 h 330"/>
                <a:gd name="T34" fmla="*/ 335 w 340"/>
                <a:gd name="T35" fmla="*/ 306 h 330"/>
                <a:gd name="T36" fmla="*/ 336 w 340"/>
                <a:gd name="T37" fmla="*/ 307 h 330"/>
                <a:gd name="T38" fmla="*/ 337 w 340"/>
                <a:gd name="T39" fmla="*/ 308 h 330"/>
                <a:gd name="T40" fmla="*/ 335 w 340"/>
                <a:gd name="T41" fmla="*/ 325 h 330"/>
                <a:gd name="T42" fmla="*/ 319 w 340"/>
                <a:gd name="T43" fmla="*/ 326 h 330"/>
                <a:gd name="T44" fmla="*/ 318 w 340"/>
                <a:gd name="T45" fmla="*/ 325 h 330"/>
                <a:gd name="T46" fmla="*/ 242 w 340"/>
                <a:gd name="T47" fmla="*/ 250 h 330"/>
                <a:gd name="T48" fmla="*/ 239 w 340"/>
                <a:gd name="T49" fmla="*/ 253 h 330"/>
                <a:gd name="T50" fmla="*/ 233 w 340"/>
                <a:gd name="T51" fmla="*/ 247 h 330"/>
                <a:gd name="T52" fmla="*/ 236 w 340"/>
                <a:gd name="T53" fmla="*/ 244 h 330"/>
                <a:gd name="T54" fmla="*/ 225 w 340"/>
                <a:gd name="T55" fmla="*/ 232 h 330"/>
                <a:gd name="T56" fmla="*/ 134 w 340"/>
                <a:gd name="T57" fmla="*/ 268 h 330"/>
                <a:gd name="T58" fmla="*/ 0 w 340"/>
                <a:gd name="T59" fmla="*/ 135 h 330"/>
                <a:gd name="T60" fmla="*/ 134 w 340"/>
                <a:gd name="T61" fmla="*/ 1 h 330"/>
                <a:gd name="T62" fmla="*/ 237 w 340"/>
                <a:gd name="T63" fmla="*/ 50 h 330"/>
                <a:gd name="T64" fmla="*/ 74 w 340"/>
                <a:gd name="T65" fmla="*/ 118 h 330"/>
                <a:gd name="T66" fmla="*/ 141 w 340"/>
                <a:gd name="T67" fmla="*/ 183 h 330"/>
                <a:gd name="T68" fmla="*/ 232 w 340"/>
                <a:gd name="T69" fmla="*/ 58 h 330"/>
                <a:gd name="T70" fmla="*/ 134 w 340"/>
                <a:gd name="T71" fmla="*/ 10 h 330"/>
                <a:gd name="T72" fmla="*/ 9 w 340"/>
                <a:gd name="T73" fmla="*/ 135 h 330"/>
                <a:gd name="T74" fmla="*/ 134 w 340"/>
                <a:gd name="T75" fmla="*/ 260 h 330"/>
                <a:gd name="T76" fmla="*/ 259 w 340"/>
                <a:gd name="T77" fmla="*/ 135 h 330"/>
                <a:gd name="T78" fmla="*/ 237 w 340"/>
                <a:gd name="T79" fmla="*/ 65 h 330"/>
                <a:gd name="T80" fmla="*/ 142 w 340"/>
                <a:gd name="T81" fmla="*/ 196 h 330"/>
                <a:gd name="T82" fmla="*/ 68 w 340"/>
                <a:gd name="T83" fmla="*/ 124 h 330"/>
                <a:gd name="T84" fmla="*/ 74 w 340"/>
                <a:gd name="T85" fmla="*/ 118 h 330"/>
                <a:gd name="T86" fmla="*/ 32 w 340"/>
                <a:gd name="T87" fmla="*/ 100 h 330"/>
                <a:gd name="T88" fmla="*/ 102 w 340"/>
                <a:gd name="T89" fmla="*/ 32 h 330"/>
                <a:gd name="T90" fmla="*/ 105 w 340"/>
                <a:gd name="T91" fmla="*/ 40 h 330"/>
                <a:gd name="T92" fmla="*/ 40 w 340"/>
                <a:gd name="T93" fmla="*/ 102 h 330"/>
                <a:gd name="T94" fmla="*/ 32 w 340"/>
                <a:gd name="T95" fmla="*/ 10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0" h="330">
                  <a:moveTo>
                    <a:pt x="238" y="221"/>
                  </a:moveTo>
                  <a:cubicBezTo>
                    <a:pt x="237" y="221"/>
                    <a:pt x="236" y="221"/>
                    <a:pt x="236" y="221"/>
                  </a:cubicBezTo>
                  <a:cubicBezTo>
                    <a:pt x="233" y="221"/>
                    <a:pt x="231" y="223"/>
                    <a:pt x="231" y="225"/>
                  </a:cubicBezTo>
                  <a:cubicBezTo>
                    <a:pt x="231" y="226"/>
                    <a:pt x="232" y="227"/>
                    <a:pt x="233" y="228"/>
                  </a:cubicBezTo>
                  <a:cubicBezTo>
                    <a:pt x="323" y="319"/>
                    <a:pt x="323" y="319"/>
                    <a:pt x="323" y="319"/>
                  </a:cubicBezTo>
                  <a:cubicBezTo>
                    <a:pt x="327" y="322"/>
                    <a:pt x="332" y="317"/>
                    <a:pt x="329" y="313"/>
                  </a:cubicBezTo>
                  <a:lnTo>
                    <a:pt x="238" y="221"/>
                  </a:lnTo>
                  <a:close/>
                  <a:moveTo>
                    <a:pt x="237" y="50"/>
                  </a:moveTo>
                  <a:cubicBezTo>
                    <a:pt x="270" y="5"/>
                    <a:pt x="270" y="5"/>
                    <a:pt x="270" y="5"/>
                  </a:cubicBezTo>
                  <a:cubicBezTo>
                    <a:pt x="273" y="0"/>
                    <a:pt x="280" y="5"/>
                    <a:pt x="277" y="10"/>
                  </a:cubicBezTo>
                  <a:cubicBezTo>
                    <a:pt x="242" y="57"/>
                    <a:pt x="242" y="57"/>
                    <a:pt x="242" y="57"/>
                  </a:cubicBezTo>
                  <a:cubicBezTo>
                    <a:pt x="258" y="79"/>
                    <a:pt x="267" y="106"/>
                    <a:pt x="267" y="135"/>
                  </a:cubicBezTo>
                  <a:cubicBezTo>
                    <a:pt x="267" y="164"/>
                    <a:pt x="258" y="191"/>
                    <a:pt x="242" y="213"/>
                  </a:cubicBezTo>
                  <a:cubicBezTo>
                    <a:pt x="254" y="225"/>
                    <a:pt x="254" y="225"/>
                    <a:pt x="254" y="225"/>
                  </a:cubicBezTo>
                  <a:cubicBezTo>
                    <a:pt x="257" y="222"/>
                    <a:pt x="257" y="222"/>
                    <a:pt x="257" y="222"/>
                  </a:cubicBezTo>
                  <a:cubicBezTo>
                    <a:pt x="261" y="218"/>
                    <a:pt x="267" y="224"/>
                    <a:pt x="263" y="228"/>
                  </a:cubicBezTo>
                  <a:cubicBezTo>
                    <a:pt x="260" y="231"/>
                    <a:pt x="260" y="231"/>
                    <a:pt x="260" y="231"/>
                  </a:cubicBezTo>
                  <a:cubicBezTo>
                    <a:pt x="335" y="306"/>
                    <a:pt x="335" y="306"/>
                    <a:pt x="335" y="306"/>
                  </a:cubicBezTo>
                  <a:cubicBezTo>
                    <a:pt x="336" y="307"/>
                    <a:pt x="336" y="307"/>
                    <a:pt x="336" y="307"/>
                  </a:cubicBezTo>
                  <a:cubicBezTo>
                    <a:pt x="336" y="308"/>
                    <a:pt x="336" y="308"/>
                    <a:pt x="337" y="308"/>
                  </a:cubicBezTo>
                  <a:cubicBezTo>
                    <a:pt x="340" y="313"/>
                    <a:pt x="339" y="320"/>
                    <a:pt x="335" y="325"/>
                  </a:cubicBezTo>
                  <a:cubicBezTo>
                    <a:pt x="331" y="329"/>
                    <a:pt x="324" y="330"/>
                    <a:pt x="319" y="326"/>
                  </a:cubicBezTo>
                  <a:cubicBezTo>
                    <a:pt x="318" y="326"/>
                    <a:pt x="318" y="326"/>
                    <a:pt x="318" y="325"/>
                  </a:cubicBezTo>
                  <a:cubicBezTo>
                    <a:pt x="242" y="250"/>
                    <a:pt x="242" y="250"/>
                    <a:pt x="242" y="250"/>
                  </a:cubicBezTo>
                  <a:cubicBezTo>
                    <a:pt x="239" y="253"/>
                    <a:pt x="239" y="253"/>
                    <a:pt x="239" y="253"/>
                  </a:cubicBezTo>
                  <a:cubicBezTo>
                    <a:pt x="235" y="257"/>
                    <a:pt x="229" y="251"/>
                    <a:pt x="233" y="247"/>
                  </a:cubicBezTo>
                  <a:cubicBezTo>
                    <a:pt x="236" y="244"/>
                    <a:pt x="236" y="244"/>
                    <a:pt x="236" y="244"/>
                  </a:cubicBezTo>
                  <a:cubicBezTo>
                    <a:pt x="225" y="232"/>
                    <a:pt x="225" y="232"/>
                    <a:pt x="225" y="232"/>
                  </a:cubicBezTo>
                  <a:cubicBezTo>
                    <a:pt x="201" y="255"/>
                    <a:pt x="169" y="268"/>
                    <a:pt x="134" y="268"/>
                  </a:cubicBezTo>
                  <a:cubicBezTo>
                    <a:pt x="60" y="268"/>
                    <a:pt x="0" y="209"/>
                    <a:pt x="0" y="135"/>
                  </a:cubicBezTo>
                  <a:cubicBezTo>
                    <a:pt x="0" y="61"/>
                    <a:pt x="60" y="1"/>
                    <a:pt x="134" y="1"/>
                  </a:cubicBezTo>
                  <a:cubicBezTo>
                    <a:pt x="175" y="1"/>
                    <a:pt x="212" y="21"/>
                    <a:pt x="237" y="50"/>
                  </a:cubicBezTo>
                  <a:close/>
                  <a:moveTo>
                    <a:pt x="74" y="118"/>
                  </a:moveTo>
                  <a:cubicBezTo>
                    <a:pt x="141" y="183"/>
                    <a:pt x="141" y="183"/>
                    <a:pt x="141" y="183"/>
                  </a:cubicBezTo>
                  <a:cubicBezTo>
                    <a:pt x="232" y="58"/>
                    <a:pt x="232" y="58"/>
                    <a:pt x="232" y="58"/>
                  </a:cubicBezTo>
                  <a:cubicBezTo>
                    <a:pt x="209" y="29"/>
                    <a:pt x="173" y="10"/>
                    <a:pt x="134" y="10"/>
                  </a:cubicBezTo>
                  <a:cubicBezTo>
                    <a:pt x="65" y="10"/>
                    <a:pt x="9" y="66"/>
                    <a:pt x="9" y="135"/>
                  </a:cubicBezTo>
                  <a:cubicBezTo>
                    <a:pt x="9" y="204"/>
                    <a:pt x="65" y="260"/>
                    <a:pt x="134" y="260"/>
                  </a:cubicBezTo>
                  <a:cubicBezTo>
                    <a:pt x="203" y="260"/>
                    <a:pt x="259" y="204"/>
                    <a:pt x="259" y="135"/>
                  </a:cubicBezTo>
                  <a:cubicBezTo>
                    <a:pt x="259" y="109"/>
                    <a:pt x="251" y="85"/>
                    <a:pt x="237" y="65"/>
                  </a:cubicBezTo>
                  <a:cubicBezTo>
                    <a:pt x="142" y="196"/>
                    <a:pt x="142" y="196"/>
                    <a:pt x="142" y="196"/>
                  </a:cubicBezTo>
                  <a:cubicBezTo>
                    <a:pt x="68" y="124"/>
                    <a:pt x="68" y="124"/>
                    <a:pt x="68" y="124"/>
                  </a:cubicBezTo>
                  <a:cubicBezTo>
                    <a:pt x="64" y="120"/>
                    <a:pt x="70" y="114"/>
                    <a:pt x="74" y="118"/>
                  </a:cubicBezTo>
                  <a:close/>
                  <a:moveTo>
                    <a:pt x="32" y="100"/>
                  </a:moveTo>
                  <a:cubicBezTo>
                    <a:pt x="43" y="67"/>
                    <a:pt x="69" y="42"/>
                    <a:pt x="102" y="32"/>
                  </a:cubicBezTo>
                  <a:cubicBezTo>
                    <a:pt x="108" y="30"/>
                    <a:pt x="110" y="38"/>
                    <a:pt x="105" y="40"/>
                  </a:cubicBezTo>
                  <a:cubicBezTo>
                    <a:pt x="74" y="49"/>
                    <a:pt x="50" y="73"/>
                    <a:pt x="40" y="102"/>
                  </a:cubicBezTo>
                  <a:cubicBezTo>
                    <a:pt x="38" y="108"/>
                    <a:pt x="30" y="105"/>
                    <a:pt x="32" y="1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TextBox 60"/>
            <p:cNvSpPr txBox="1"/>
            <p:nvPr/>
          </p:nvSpPr>
          <p:spPr>
            <a:xfrm>
              <a:off x="8382541" y="3887937"/>
              <a:ext cx="721545" cy="200055"/>
            </a:xfrm>
            <a:prstGeom prst="rect">
              <a:avLst/>
            </a:prstGeom>
            <a:noFill/>
          </p:spPr>
          <p:txBody>
            <a:bodyPr wrap="square" rtlCol="0">
              <a:spAutoFit/>
            </a:bodyPr>
            <a:lstStyle/>
            <a:p>
              <a:pPr algn="ctr"/>
              <a:r>
                <a:rPr lang="en-US" sz="700" dirty="0">
                  <a:solidFill>
                    <a:schemeClr val="tx2"/>
                  </a:solidFill>
                  <a:latin typeface="Arial" panose="020B0604020202020204" pitchFamily="34" charset="0"/>
                  <a:cs typeface="Arial" panose="020B0604020202020204" pitchFamily="34" charset="0"/>
                </a:rPr>
                <a:t>It Just Works</a:t>
              </a:r>
            </a:p>
          </p:txBody>
        </p:sp>
      </p:grpSp>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2137253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8757" y="950976"/>
            <a:ext cx="845244" cy="3656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p:txBody>
          <a:bodyPr/>
          <a:lstStyle/>
          <a:p>
            <a:r>
              <a:rPr lang="en-US" dirty="0"/>
              <a:t>Largest Deployments</a:t>
            </a:r>
          </a:p>
        </p:txBody>
      </p:sp>
      <p:sp>
        <p:nvSpPr>
          <p:cNvPr id="9" name="Slide Number Placeholder 8"/>
          <p:cNvSpPr>
            <a:spLocks noGrp="1"/>
          </p:cNvSpPr>
          <p:nvPr>
            <p:ph type="sldNum" sz="quarter" idx="4"/>
          </p:nvPr>
        </p:nvSpPr>
        <p:spPr/>
        <p:txBody>
          <a:bodyPr/>
          <a:lstStyle/>
          <a:p>
            <a:fld id="{B7E5E1B3-3BDA-4B05-B503-CC396E8CF31B}" type="slidenum">
              <a:rPr lang="en-US" smtClean="0"/>
              <a:t>33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810179276"/>
              </p:ext>
            </p:extLst>
          </p:nvPr>
        </p:nvGraphicFramePr>
        <p:xfrm>
          <a:off x="490889" y="1228788"/>
          <a:ext cx="7687852" cy="3068769"/>
        </p:xfrm>
        <a:graphic>
          <a:graphicData uri="http://schemas.openxmlformats.org/drawingml/2006/table">
            <a:tbl>
              <a:tblPr firstRow="1" bandRow="1">
                <a:tableStyleId>{00A15C55-8517-42AA-B614-E9B94910E393}</a:tableStyleId>
              </a:tblPr>
              <a:tblGrid>
                <a:gridCol w="1457109">
                  <a:extLst>
                    <a:ext uri="{9D8B030D-6E8A-4147-A177-3AD203B41FA5}">
                      <a16:colId xmlns:a16="http://schemas.microsoft.com/office/drawing/2014/main" val="20000"/>
                    </a:ext>
                  </a:extLst>
                </a:gridCol>
                <a:gridCol w="3069038">
                  <a:extLst>
                    <a:ext uri="{9D8B030D-6E8A-4147-A177-3AD203B41FA5}">
                      <a16:colId xmlns:a16="http://schemas.microsoft.com/office/drawing/2014/main" val="20001"/>
                    </a:ext>
                  </a:extLst>
                </a:gridCol>
                <a:gridCol w="3161705">
                  <a:extLst>
                    <a:ext uri="{9D8B030D-6E8A-4147-A177-3AD203B41FA5}">
                      <a16:colId xmlns:a16="http://schemas.microsoft.com/office/drawing/2014/main" val="20002"/>
                    </a:ext>
                  </a:extLst>
                </a:gridCol>
              </a:tblGrid>
              <a:tr h="274812">
                <a:tc>
                  <a:txBody>
                    <a:bodyPr/>
                    <a:lstStyle/>
                    <a:p>
                      <a: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lang="en-US" sz="1400" b="0" dirty="0">
                        <a:solidFill>
                          <a:schemeClr val="bg1"/>
                        </a:solidFill>
                      </a:endParaRPr>
                    </a:p>
                  </a:txBody>
                  <a:tcPr anchor="ctr">
                    <a:lnR w="38100" cap="flat" cmpd="sng" algn="ctr">
                      <a:no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sz="1400" b="0" dirty="0">
                          <a:solidFill>
                            <a:schemeClr val="bg1"/>
                          </a:solidFill>
                        </a:rPr>
                        <a:t>Transactions/Users</a:t>
                      </a:r>
                    </a:p>
                  </a:txBody>
                  <a:tcPr anchor="ctr">
                    <a:lnL w="38100" cap="flat" cmpd="sng" algn="ctr">
                      <a:noFill/>
                      <a:prstDash val="solid"/>
                      <a:round/>
                      <a:headEnd type="none" w="med" len="med"/>
                      <a:tailEnd type="none" w="med" len="med"/>
                    </a:lnL>
                  </a:tcPr>
                </a:tc>
                <a:tc>
                  <a:txBody>
                    <a:bodyPr/>
                    <a:lstStyle/>
                    <a:p>
                      <a:pPr marL="0" indent="0">
                        <a:buFont typeface="Arial" panose="020B0604020202020204" pitchFamily="34" charset="0"/>
                        <a:buNone/>
                      </a:pPr>
                      <a:r>
                        <a:rPr lang="en-US" sz="1400" b="0" dirty="0">
                          <a:solidFill>
                            <a:schemeClr val="bg1"/>
                          </a:solidFill>
                        </a:rPr>
                        <a:t>Platform</a:t>
                      </a:r>
                      <a:endParaRPr lang="en-PH" sz="1400" b="0" dirty="0"/>
                    </a:p>
                  </a:txBody>
                  <a:tcPr anchor="ctr"/>
                </a:tc>
                <a:extLst>
                  <a:ext uri="{0D108BD9-81ED-4DB2-BD59-A6C34878D82A}">
                    <a16:rowId xmlns:a16="http://schemas.microsoft.com/office/drawing/2014/main" val="10000"/>
                  </a:ext>
                </a:extLst>
              </a:tr>
              <a:tr h="274812">
                <a:tc>
                  <a:txBody>
                    <a:bodyPr/>
                    <a:lstStyle/>
                    <a:p>
                      <a:pPr marL="115888" indent="-115888">
                        <a:buClr>
                          <a:schemeClr val="tx1"/>
                        </a:buClr>
                        <a:buFont typeface="Arial" panose="020B0604020202020204" pitchFamily="34" charset="0"/>
                        <a:buChar char="•"/>
                      </a:pPr>
                      <a:endParaRPr lang="en-PH" sz="1200" b="0" dirty="0"/>
                    </a:p>
                  </a:txBody>
                  <a:tcPr>
                    <a:lnT w="38100" cap="flat" cmpd="sng" algn="ctr">
                      <a:solidFill>
                        <a:schemeClr val="bg1"/>
                      </a:solidFill>
                      <a:prstDash val="solid"/>
                      <a:round/>
                      <a:headEnd type="none" w="med" len="med"/>
                      <a:tailEnd type="none" w="med" len="med"/>
                    </a:lnT>
                    <a:solidFill>
                      <a:schemeClr val="bg1"/>
                    </a:solidFill>
                  </a:tcPr>
                </a:tc>
                <a:tc>
                  <a:txBody>
                    <a:bodyPr/>
                    <a:lstStyle/>
                    <a:p>
                      <a:pPr marL="115888" indent="-115888">
                        <a:buClr>
                          <a:schemeClr val="tx1"/>
                        </a:buClr>
                        <a:buFont typeface="Arial" panose="020B0604020202020204" pitchFamily="34" charset="0"/>
                        <a:buChar char="•"/>
                      </a:pPr>
                      <a:r>
                        <a:rPr lang="en-PH" sz="1200" b="0" dirty="0">
                          <a:solidFill>
                            <a:schemeClr val="tx2"/>
                          </a:solidFill>
                        </a:rPr>
                        <a:t>1M+ </a:t>
                      </a:r>
                      <a:r>
                        <a:rPr lang="en-PH" sz="1200" b="0" dirty="0"/>
                        <a:t>Items/SKUs</a:t>
                      </a:r>
                    </a:p>
                  </a:txBody>
                  <a:tcPr>
                    <a:solidFill>
                      <a:schemeClr val="bg1">
                        <a:lumMod val="85000"/>
                      </a:schemeClr>
                    </a:solidFill>
                  </a:tcPr>
                </a:tc>
                <a:tc>
                  <a:txBody>
                    <a:bodyPr/>
                    <a:lstStyle/>
                    <a:p>
                      <a:pPr marL="115888" marR="0" indent="-115888"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PH" sz="1200" b="0" dirty="0">
                          <a:solidFill>
                            <a:schemeClr val="tx2"/>
                          </a:solidFill>
                        </a:rPr>
                        <a:t>400 </a:t>
                      </a:r>
                      <a:r>
                        <a:rPr lang="en-PH" sz="1200" b="0" dirty="0">
                          <a:solidFill>
                            <a:schemeClr val="tx1"/>
                          </a:solidFill>
                        </a:rPr>
                        <a:t>Custom Record Types</a:t>
                      </a:r>
                    </a:p>
                  </a:txBody>
                  <a:tcPr>
                    <a:solidFill>
                      <a:schemeClr val="bg1">
                        <a:lumMod val="85000"/>
                      </a:schemeClr>
                    </a:solidFill>
                  </a:tcPr>
                </a:tc>
                <a:extLst>
                  <a:ext uri="{0D108BD9-81ED-4DB2-BD59-A6C34878D82A}">
                    <a16:rowId xmlns:a16="http://schemas.microsoft.com/office/drawing/2014/main" val="10001"/>
                  </a:ext>
                </a:extLst>
              </a:tr>
              <a:tr h="274812">
                <a:tc>
                  <a:txBody>
                    <a:bodyPr/>
                    <a:lstStyle/>
                    <a:p>
                      <a:pPr marL="115888" indent="-115888">
                        <a:buClr>
                          <a:schemeClr val="tx1"/>
                        </a:buClr>
                        <a:buFont typeface="Arial" panose="020B0604020202020204" pitchFamily="34" charset="0"/>
                        <a:buChar char="•"/>
                      </a:pPr>
                      <a:endParaRPr lang="en-PH" sz="1200" b="0" dirty="0"/>
                    </a:p>
                  </a:txBody>
                  <a:tcPr>
                    <a:solidFill>
                      <a:schemeClr val="bg1"/>
                    </a:solidFill>
                  </a:tcPr>
                </a:tc>
                <a:tc>
                  <a:txBody>
                    <a:bodyPr/>
                    <a:lstStyle/>
                    <a:p>
                      <a:pPr marL="115888" indent="-115888">
                        <a:buClr>
                          <a:schemeClr val="tx1"/>
                        </a:buClr>
                        <a:buFont typeface="Arial" panose="020B0604020202020204" pitchFamily="34" charset="0"/>
                        <a:buChar char="•"/>
                      </a:pPr>
                      <a:r>
                        <a:rPr lang="en-PH" sz="1200" b="0" dirty="0">
                          <a:solidFill>
                            <a:schemeClr val="tx2"/>
                          </a:solidFill>
                        </a:rPr>
                        <a:t>100M+</a:t>
                      </a:r>
                      <a:r>
                        <a:rPr lang="en-PH" sz="1200" b="0" dirty="0"/>
                        <a:t> Transaction Lines</a:t>
                      </a:r>
                    </a:p>
                  </a:txBody>
                  <a:tcPr/>
                </a:tc>
                <a:tc>
                  <a:txBody>
                    <a:bodyPr/>
                    <a:lstStyle/>
                    <a:p>
                      <a:pPr marL="115888" marR="0" indent="-115888"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PH" sz="1200" b="0" dirty="0">
                          <a:solidFill>
                            <a:schemeClr val="tx2"/>
                          </a:solidFill>
                        </a:rPr>
                        <a:t>1000 </a:t>
                      </a:r>
                      <a:r>
                        <a:rPr lang="en-PH" sz="1200" b="0" dirty="0">
                          <a:solidFill>
                            <a:schemeClr val="tx1"/>
                          </a:solidFill>
                        </a:rPr>
                        <a:t>Server Side Scripts (</a:t>
                      </a:r>
                      <a:r>
                        <a:rPr lang="en-PH" sz="1200" b="0" dirty="0" err="1">
                          <a:solidFill>
                            <a:schemeClr val="tx1"/>
                          </a:solidFill>
                        </a:rPr>
                        <a:t>SuiteScripts</a:t>
                      </a:r>
                      <a:r>
                        <a:rPr lang="en-PH" sz="1200" b="0" dirty="0">
                          <a:solidFill>
                            <a:schemeClr val="tx1"/>
                          </a:solidFill>
                        </a:rPr>
                        <a:t>)</a:t>
                      </a:r>
                    </a:p>
                  </a:txBody>
                  <a:tcPr/>
                </a:tc>
                <a:extLst>
                  <a:ext uri="{0D108BD9-81ED-4DB2-BD59-A6C34878D82A}">
                    <a16:rowId xmlns:a16="http://schemas.microsoft.com/office/drawing/2014/main" val="10002"/>
                  </a:ext>
                </a:extLst>
              </a:tr>
              <a:tr h="446569">
                <a:tc>
                  <a:txBody>
                    <a:bodyPr/>
                    <a:lstStyle/>
                    <a:p>
                      <a:pPr marL="115888" indent="-115888">
                        <a:buClr>
                          <a:schemeClr val="tx1"/>
                        </a:buClr>
                        <a:buFont typeface="Arial" panose="020B0604020202020204" pitchFamily="34" charset="0"/>
                        <a:buChar char="•"/>
                      </a:pPr>
                      <a:endParaRPr lang="en-PH" sz="1200" b="0" dirty="0"/>
                    </a:p>
                  </a:txBody>
                  <a:tcPr>
                    <a:solidFill>
                      <a:schemeClr val="bg1"/>
                    </a:solidFill>
                  </a:tcPr>
                </a:tc>
                <a:tc>
                  <a:txBody>
                    <a:bodyPr/>
                    <a:lstStyle/>
                    <a:p>
                      <a:pPr marL="115888" indent="-115888">
                        <a:buClr>
                          <a:schemeClr val="tx1"/>
                        </a:buClr>
                        <a:buFont typeface="Arial" panose="020B0604020202020204" pitchFamily="34" charset="0"/>
                        <a:buChar char="•"/>
                      </a:pPr>
                      <a:r>
                        <a:rPr lang="en-PH" sz="1200" b="0" dirty="0">
                          <a:solidFill>
                            <a:schemeClr val="tx2"/>
                          </a:solidFill>
                        </a:rPr>
                        <a:t>14M</a:t>
                      </a:r>
                      <a:r>
                        <a:rPr lang="en-PH" sz="1200" b="0" dirty="0"/>
                        <a:t> Records in Customer Account includes: Leads,</a:t>
                      </a:r>
                      <a:r>
                        <a:rPr lang="en-PH" sz="1200" b="0" baseline="0" dirty="0"/>
                        <a:t> Pr</a:t>
                      </a:r>
                      <a:r>
                        <a:rPr lang="en-PH" sz="1200" b="0" dirty="0"/>
                        <a:t>ospects, Customers</a:t>
                      </a:r>
                    </a:p>
                  </a:txBody>
                  <a:tcPr>
                    <a:solidFill>
                      <a:schemeClr val="bg1">
                        <a:lumMod val="85000"/>
                      </a:schemeClr>
                    </a:solidFill>
                  </a:tcPr>
                </a:tc>
                <a:tc>
                  <a:txBody>
                    <a:bodyPr/>
                    <a:lstStyle/>
                    <a:p>
                      <a:pPr marL="115888" marR="0" indent="-115888"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PH" sz="1200" b="0" dirty="0">
                          <a:solidFill>
                            <a:schemeClr val="tx2"/>
                          </a:solidFill>
                        </a:rPr>
                        <a:t>10M/month </a:t>
                      </a:r>
                      <a:r>
                        <a:rPr lang="en-PH" sz="1200" b="0" dirty="0">
                          <a:solidFill>
                            <a:schemeClr val="tx1"/>
                          </a:solidFill>
                        </a:rPr>
                        <a:t>Volume of Data In/Out via Integration (</a:t>
                      </a:r>
                      <a:r>
                        <a:rPr lang="en-PH" sz="1200" b="0" dirty="0" err="1">
                          <a:solidFill>
                            <a:schemeClr val="tx1"/>
                          </a:solidFill>
                        </a:rPr>
                        <a:t>SuiteTalk</a:t>
                      </a:r>
                      <a:r>
                        <a:rPr lang="en-PH" sz="1200" b="0" dirty="0">
                          <a:solidFill>
                            <a:schemeClr val="tx1"/>
                          </a:solidFill>
                        </a:rPr>
                        <a:t>)</a:t>
                      </a:r>
                    </a:p>
                  </a:txBody>
                  <a:tcPr>
                    <a:solidFill>
                      <a:schemeClr val="bg1">
                        <a:lumMod val="85000"/>
                      </a:schemeClr>
                    </a:solidFill>
                  </a:tcPr>
                </a:tc>
                <a:extLst>
                  <a:ext uri="{0D108BD9-81ED-4DB2-BD59-A6C34878D82A}">
                    <a16:rowId xmlns:a16="http://schemas.microsoft.com/office/drawing/2014/main" val="10003"/>
                  </a:ext>
                </a:extLst>
              </a:tr>
              <a:tr h="0">
                <a:tc>
                  <a:txBody>
                    <a:bodyPr/>
                    <a:lstStyle/>
                    <a:p>
                      <a:pPr marL="115888" indent="-115888">
                        <a:buClr>
                          <a:schemeClr val="tx1"/>
                        </a:buClr>
                        <a:buFont typeface="Arial" panose="020B0604020202020204" pitchFamily="34" charset="0"/>
                        <a:buChar char="•"/>
                      </a:pPr>
                      <a:endParaRPr lang="en-PH" sz="1200" b="0" dirty="0"/>
                    </a:p>
                  </a:txBody>
                  <a:tcPr>
                    <a:solidFill>
                      <a:schemeClr val="bg1"/>
                    </a:solidFill>
                  </a:tcPr>
                </a:tc>
                <a:tc>
                  <a:txBody>
                    <a:bodyPr/>
                    <a:lstStyle/>
                    <a:p>
                      <a:pPr marL="115888" indent="-115888">
                        <a:buClr>
                          <a:schemeClr val="tx1"/>
                        </a:buClr>
                        <a:buFont typeface="Arial" panose="020B0604020202020204" pitchFamily="34" charset="0"/>
                        <a:buChar char="•"/>
                      </a:pPr>
                      <a:r>
                        <a:rPr lang="en-PH" sz="1200" b="0" dirty="0">
                          <a:solidFill>
                            <a:schemeClr val="tx2"/>
                          </a:solidFill>
                        </a:rPr>
                        <a:t>130</a:t>
                      </a:r>
                      <a:r>
                        <a:rPr lang="en-PH" sz="1200" b="0" dirty="0"/>
                        <a:t> Subsidiaries Deployed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PH" sz="1200" b="0" dirty="0"/>
                    </a:p>
                  </a:txBody>
                  <a:tcPr/>
                </a:tc>
                <a:extLst>
                  <a:ext uri="{0D108BD9-81ED-4DB2-BD59-A6C34878D82A}">
                    <a16:rowId xmlns:a16="http://schemas.microsoft.com/office/drawing/2014/main" val="10004"/>
                  </a:ext>
                </a:extLst>
              </a:tr>
              <a:tr h="296565">
                <a:tc>
                  <a:txBody>
                    <a:bodyPr/>
                    <a:lstStyle/>
                    <a:p>
                      <a:pPr marL="115888" indent="-115888">
                        <a:buClr>
                          <a:schemeClr val="tx1"/>
                        </a:buClr>
                        <a:buFont typeface="Arial" panose="020B0604020202020204" pitchFamily="34" charset="0"/>
                        <a:buChar char="•"/>
                      </a:pPr>
                      <a:endParaRPr lang="en-PH" sz="1200" b="0" dirty="0"/>
                    </a:p>
                  </a:txBody>
                  <a:tcPr>
                    <a:solidFill>
                      <a:schemeClr val="bg1"/>
                    </a:solidFill>
                  </a:tcPr>
                </a:tc>
                <a:tc>
                  <a:txBody>
                    <a:bodyPr/>
                    <a:lstStyle/>
                    <a:p>
                      <a:pPr marL="115888" indent="-115888">
                        <a:buClr>
                          <a:schemeClr val="tx1"/>
                        </a:buClr>
                        <a:buFont typeface="Arial" panose="020B0604020202020204" pitchFamily="34" charset="0"/>
                        <a:buChar char="•"/>
                      </a:pPr>
                      <a:r>
                        <a:rPr lang="en-PH" sz="1200" b="0" dirty="0">
                          <a:solidFill>
                            <a:schemeClr val="tx2"/>
                          </a:solidFill>
                        </a:rPr>
                        <a:t>1,000 </a:t>
                      </a:r>
                      <a:r>
                        <a:rPr lang="en-PH" sz="1200" b="0" dirty="0"/>
                        <a:t> Inventory Locations</a:t>
                      </a:r>
                    </a:p>
                  </a:txBody>
                  <a:tcPr>
                    <a:solidFill>
                      <a:schemeClr val="bg1">
                        <a:lumMod val="85000"/>
                      </a:schemeClr>
                    </a:solidFill>
                  </a:tcPr>
                </a:tc>
                <a:tc>
                  <a:txBody>
                    <a:bodyPr/>
                    <a:lstStyle/>
                    <a:p>
                      <a:endParaRPr lang="en-PH" sz="1200" b="0" dirty="0"/>
                    </a:p>
                  </a:txBody>
                  <a:tcPr>
                    <a:solidFill>
                      <a:schemeClr val="bg1">
                        <a:lumMod val="85000"/>
                      </a:schemeClr>
                    </a:solidFill>
                  </a:tcPr>
                </a:tc>
                <a:extLst>
                  <a:ext uri="{0D108BD9-81ED-4DB2-BD59-A6C34878D82A}">
                    <a16:rowId xmlns:a16="http://schemas.microsoft.com/office/drawing/2014/main" val="10005"/>
                  </a:ext>
                </a:extLst>
              </a:tr>
              <a:tr h="296565">
                <a:tc>
                  <a:txBody>
                    <a:bodyPr/>
                    <a:lstStyle/>
                    <a:p>
                      <a:pPr marL="115888" indent="-115888">
                        <a:buClr>
                          <a:schemeClr val="tx1"/>
                        </a:buClr>
                        <a:buFont typeface="Arial" panose="020B0604020202020204" pitchFamily="34" charset="0"/>
                        <a:buChar char="•"/>
                      </a:pPr>
                      <a:endParaRPr lang="en-PH" sz="1200" b="0" dirty="0"/>
                    </a:p>
                  </a:txBody>
                  <a:tcPr>
                    <a:solidFill>
                      <a:schemeClr val="bg1"/>
                    </a:solidFill>
                  </a:tcPr>
                </a:tc>
                <a:tc>
                  <a:txBody>
                    <a:bodyPr/>
                    <a:lstStyle/>
                    <a:p>
                      <a:pPr marL="115888" indent="-115888">
                        <a:buClr>
                          <a:schemeClr val="tx1"/>
                        </a:buClr>
                        <a:buFont typeface="Arial" panose="020B0604020202020204" pitchFamily="34" charset="0"/>
                        <a:buChar char="•"/>
                      </a:pPr>
                      <a:r>
                        <a:rPr lang="en-PH" sz="1200" b="0" dirty="0">
                          <a:solidFill>
                            <a:schemeClr val="tx2"/>
                          </a:solidFill>
                        </a:rPr>
                        <a:t>11,500</a:t>
                      </a:r>
                      <a:r>
                        <a:rPr lang="en-PH" sz="1200" b="0" dirty="0"/>
                        <a:t> Users</a:t>
                      </a:r>
                    </a:p>
                  </a:txBody>
                  <a:tcPr/>
                </a:tc>
                <a:tc>
                  <a:txBody>
                    <a:bodyPr/>
                    <a:lstStyle/>
                    <a:p>
                      <a:endParaRPr lang="en-PH" sz="1200" b="0" dirty="0"/>
                    </a:p>
                  </a:txBody>
                  <a:tcPr/>
                </a:tc>
                <a:extLst>
                  <a:ext uri="{0D108BD9-81ED-4DB2-BD59-A6C34878D82A}">
                    <a16:rowId xmlns:a16="http://schemas.microsoft.com/office/drawing/2014/main" val="10006"/>
                  </a:ext>
                </a:extLst>
              </a:tr>
              <a:tr h="296565">
                <a:tc>
                  <a:txBody>
                    <a:bodyPr/>
                    <a:lstStyle/>
                    <a:p>
                      <a:pPr marL="115888" indent="-115888">
                        <a:buClr>
                          <a:schemeClr val="tx1"/>
                        </a:buClr>
                        <a:buFont typeface="Arial" panose="020B0604020202020204" pitchFamily="34" charset="0"/>
                        <a:buChar char="•"/>
                      </a:pPr>
                      <a:endParaRPr lang="en-PH" sz="1200" b="0" dirty="0"/>
                    </a:p>
                  </a:txBody>
                  <a:tcPr>
                    <a:solidFill>
                      <a:schemeClr val="bg1"/>
                    </a:solidFill>
                  </a:tcPr>
                </a:tc>
                <a:tc>
                  <a:txBody>
                    <a:bodyPr/>
                    <a:lstStyle/>
                    <a:p>
                      <a:pPr marL="115888" indent="-115888">
                        <a:buClr>
                          <a:schemeClr val="tx1"/>
                        </a:buClr>
                        <a:buFont typeface="Arial" panose="020B0604020202020204" pitchFamily="34" charset="0"/>
                        <a:buChar char="•"/>
                      </a:pPr>
                      <a:r>
                        <a:rPr lang="en-PH" sz="1200" b="0" dirty="0">
                          <a:solidFill>
                            <a:schemeClr val="tx2"/>
                          </a:solidFill>
                        </a:rPr>
                        <a:t>500K</a:t>
                      </a:r>
                      <a:r>
                        <a:rPr lang="en-PH" sz="1200" b="0" dirty="0"/>
                        <a:t> Invoices</a:t>
                      </a:r>
                    </a:p>
                  </a:txBody>
                  <a:tcPr>
                    <a:solidFill>
                      <a:schemeClr val="bg1">
                        <a:lumMod val="85000"/>
                      </a:schemeClr>
                    </a:solidFill>
                  </a:tcPr>
                </a:tc>
                <a:tc>
                  <a:txBody>
                    <a:bodyPr/>
                    <a:lstStyle/>
                    <a:p>
                      <a:endParaRPr lang="en-PH" sz="1200" b="0" dirty="0"/>
                    </a:p>
                  </a:txBody>
                  <a:tcPr>
                    <a:solidFill>
                      <a:schemeClr val="bg1">
                        <a:lumMod val="85000"/>
                      </a:schemeClr>
                    </a:solidFill>
                  </a:tcPr>
                </a:tc>
                <a:extLst>
                  <a:ext uri="{0D108BD9-81ED-4DB2-BD59-A6C34878D82A}">
                    <a16:rowId xmlns:a16="http://schemas.microsoft.com/office/drawing/2014/main" val="10007"/>
                  </a:ext>
                </a:extLst>
              </a:tr>
              <a:tr h="296565">
                <a:tc>
                  <a:txBody>
                    <a:bodyPr/>
                    <a:lstStyle/>
                    <a:p>
                      <a:pPr marL="115888" indent="-115888">
                        <a:buClr>
                          <a:schemeClr val="tx1"/>
                        </a:buClr>
                        <a:buFont typeface="Arial" panose="020B0604020202020204" pitchFamily="34" charset="0"/>
                        <a:buChar char="•"/>
                      </a:pPr>
                      <a:endParaRPr lang="en-PH" sz="1200" b="0" dirty="0"/>
                    </a:p>
                  </a:txBody>
                  <a:tcPr>
                    <a:solidFill>
                      <a:schemeClr val="bg1"/>
                    </a:solidFill>
                  </a:tcPr>
                </a:tc>
                <a:tc>
                  <a:txBody>
                    <a:bodyPr/>
                    <a:lstStyle/>
                    <a:p>
                      <a:pPr marL="115888" indent="-115888">
                        <a:buClr>
                          <a:schemeClr val="tx1"/>
                        </a:buClr>
                        <a:buFont typeface="Arial" panose="020B0604020202020204" pitchFamily="34" charset="0"/>
                        <a:buChar char="•"/>
                      </a:pPr>
                      <a:r>
                        <a:rPr lang="en-PH" sz="1200" b="0" dirty="0">
                          <a:solidFill>
                            <a:schemeClr val="tx2"/>
                          </a:solidFill>
                        </a:rPr>
                        <a:t>500K</a:t>
                      </a:r>
                      <a:r>
                        <a:rPr lang="en-PH" sz="1200" b="0" dirty="0"/>
                        <a:t> Financial Transactions per Day</a:t>
                      </a:r>
                    </a:p>
                  </a:txBody>
                  <a:tcPr/>
                </a:tc>
                <a:tc>
                  <a:txBody>
                    <a:bodyPr/>
                    <a:lstStyle/>
                    <a:p>
                      <a:endParaRPr lang="en-PH" sz="1200" b="0" dirty="0"/>
                    </a:p>
                  </a:txBody>
                  <a:tcPr/>
                </a:tc>
                <a:extLst>
                  <a:ext uri="{0D108BD9-81ED-4DB2-BD59-A6C34878D82A}">
                    <a16:rowId xmlns:a16="http://schemas.microsoft.com/office/drawing/2014/main" val="10008"/>
                  </a:ext>
                </a:extLst>
              </a:tr>
              <a:tr h="296565">
                <a:tc>
                  <a:txBody>
                    <a:bodyPr/>
                    <a:lstStyle/>
                    <a:p>
                      <a:pPr marL="115888" indent="-115888">
                        <a:buClr>
                          <a:schemeClr val="tx1"/>
                        </a:buClr>
                        <a:buFont typeface="Arial" panose="020B0604020202020204" pitchFamily="34" charset="0"/>
                        <a:buChar char="•"/>
                      </a:pPr>
                      <a:endParaRPr lang="en-PH" sz="1200" b="0" dirty="0"/>
                    </a:p>
                  </a:txBody>
                  <a:tcPr>
                    <a:solidFill>
                      <a:schemeClr val="bg1"/>
                    </a:solidFill>
                  </a:tcPr>
                </a:tc>
                <a:tc>
                  <a:txBody>
                    <a:bodyPr/>
                    <a:lstStyle/>
                    <a:p>
                      <a:pPr marL="115888" indent="-115888">
                        <a:buClr>
                          <a:schemeClr val="tx1"/>
                        </a:buClr>
                        <a:buFont typeface="Arial" panose="020B0604020202020204" pitchFamily="34" charset="0"/>
                        <a:buChar char="•"/>
                      </a:pPr>
                      <a:r>
                        <a:rPr lang="en-PH" sz="1200" b="0" dirty="0">
                          <a:solidFill>
                            <a:schemeClr val="tx2"/>
                          </a:solidFill>
                        </a:rPr>
                        <a:t>20K</a:t>
                      </a:r>
                      <a:r>
                        <a:rPr lang="en-PH" sz="1200" b="0" dirty="0"/>
                        <a:t> Transactions per Hour</a:t>
                      </a:r>
                    </a:p>
                  </a:txBody>
                  <a:tcPr>
                    <a:solidFill>
                      <a:schemeClr val="bg1">
                        <a:lumMod val="85000"/>
                      </a:schemeClr>
                    </a:solidFill>
                  </a:tcPr>
                </a:tc>
                <a:tc>
                  <a:txBody>
                    <a:bodyPr/>
                    <a:lstStyle/>
                    <a:p>
                      <a:endParaRPr lang="en-PH" sz="1200" b="0" dirty="0"/>
                    </a:p>
                  </a:txBody>
                  <a:tcPr>
                    <a:solidFill>
                      <a:schemeClr val="bg1">
                        <a:lumMod val="85000"/>
                      </a:schemeClr>
                    </a:solidFill>
                  </a:tcPr>
                </a:tc>
                <a:extLst>
                  <a:ext uri="{0D108BD9-81ED-4DB2-BD59-A6C34878D82A}">
                    <a16:rowId xmlns:a16="http://schemas.microsoft.com/office/drawing/2014/main" val="10009"/>
                  </a:ext>
                </a:extLst>
              </a:tr>
            </a:tbl>
          </a:graphicData>
        </a:graphic>
      </p:graphicFrame>
      <p:grpSp>
        <p:nvGrpSpPr>
          <p:cNvPr id="204" name="Group 203"/>
          <p:cNvGrpSpPr>
            <a:grpSpLocks noChangeAspect="1"/>
          </p:cNvGrpSpPr>
          <p:nvPr/>
        </p:nvGrpSpPr>
        <p:grpSpPr>
          <a:xfrm>
            <a:off x="879504" y="2354141"/>
            <a:ext cx="839220" cy="688627"/>
            <a:chOff x="4225650" y="-288066"/>
            <a:chExt cx="1037310" cy="1001376"/>
          </a:xfrm>
        </p:grpSpPr>
        <p:sp>
          <p:nvSpPr>
            <p:cNvPr id="205" name="Freeform 14"/>
            <p:cNvSpPr>
              <a:spLocks noEditPoints="1"/>
            </p:cNvSpPr>
            <p:nvPr/>
          </p:nvSpPr>
          <p:spPr bwMode="auto">
            <a:xfrm>
              <a:off x="4225650" y="271202"/>
              <a:ext cx="444881" cy="442108"/>
            </a:xfrm>
            <a:custGeom>
              <a:avLst/>
              <a:gdLst>
                <a:gd name="T0" fmla="*/ 552 w 598"/>
                <a:gd name="T1" fmla="*/ 22 h 601"/>
                <a:gd name="T2" fmla="*/ 535 w 598"/>
                <a:gd name="T3" fmla="*/ 9 h 601"/>
                <a:gd name="T4" fmla="*/ 471 w 598"/>
                <a:gd name="T5" fmla="*/ 1 h 601"/>
                <a:gd name="T6" fmla="*/ 411 w 598"/>
                <a:gd name="T7" fmla="*/ 2 h 601"/>
                <a:gd name="T8" fmla="*/ 358 w 598"/>
                <a:gd name="T9" fmla="*/ 13 h 601"/>
                <a:gd name="T10" fmla="*/ 351 w 598"/>
                <a:gd name="T11" fmla="*/ 22 h 601"/>
                <a:gd name="T12" fmla="*/ 154 w 598"/>
                <a:gd name="T13" fmla="*/ 202 h 601"/>
                <a:gd name="T14" fmla="*/ 598 w 598"/>
                <a:gd name="T15" fmla="*/ 601 h 601"/>
                <a:gd name="T16" fmla="*/ 598 w 598"/>
                <a:gd name="T17" fmla="*/ 515 h 601"/>
                <a:gd name="T18" fmla="*/ 598 w 598"/>
                <a:gd name="T19" fmla="*/ 474 h 601"/>
                <a:gd name="T20" fmla="*/ 598 w 598"/>
                <a:gd name="T21" fmla="*/ 434 h 601"/>
                <a:gd name="T22" fmla="*/ 484 w 598"/>
                <a:gd name="T23" fmla="*/ 87 h 601"/>
                <a:gd name="T24" fmla="*/ 484 w 598"/>
                <a:gd name="T25" fmla="*/ 87 h 601"/>
                <a:gd name="T26" fmla="*/ 484 w 598"/>
                <a:gd name="T27" fmla="*/ 188 h 601"/>
                <a:gd name="T28" fmla="*/ 461 w 598"/>
                <a:gd name="T29" fmla="*/ 127 h 601"/>
                <a:gd name="T30" fmla="*/ 461 w 598"/>
                <a:gd name="T31" fmla="*/ 148 h 601"/>
                <a:gd name="T32" fmla="*/ 393 w 598"/>
                <a:gd name="T33" fmla="*/ 87 h 601"/>
                <a:gd name="T34" fmla="*/ 393 w 598"/>
                <a:gd name="T35" fmla="*/ 87 h 601"/>
                <a:gd name="T36" fmla="*/ 393 w 598"/>
                <a:gd name="T37" fmla="*/ 188 h 601"/>
                <a:gd name="T38" fmla="*/ 372 w 598"/>
                <a:gd name="T39" fmla="*/ 127 h 601"/>
                <a:gd name="T40" fmla="*/ 372 w 598"/>
                <a:gd name="T41" fmla="*/ 148 h 601"/>
                <a:gd name="T42" fmla="*/ 304 w 598"/>
                <a:gd name="T43" fmla="*/ 87 h 601"/>
                <a:gd name="T44" fmla="*/ 304 w 598"/>
                <a:gd name="T45" fmla="*/ 87 h 601"/>
                <a:gd name="T46" fmla="*/ 304 w 598"/>
                <a:gd name="T47" fmla="*/ 188 h 601"/>
                <a:gd name="T48" fmla="*/ 281 w 598"/>
                <a:gd name="T49" fmla="*/ 127 h 601"/>
                <a:gd name="T50" fmla="*/ 281 w 598"/>
                <a:gd name="T51" fmla="*/ 148 h 601"/>
                <a:gd name="T52" fmla="*/ 213 w 598"/>
                <a:gd name="T53" fmla="*/ 87 h 601"/>
                <a:gd name="T54" fmla="*/ 213 w 598"/>
                <a:gd name="T55" fmla="*/ 87 h 601"/>
                <a:gd name="T56" fmla="*/ 213 w 598"/>
                <a:gd name="T57" fmla="*/ 188 h 601"/>
                <a:gd name="T58" fmla="*/ 541 w 598"/>
                <a:gd name="T59" fmla="*/ 271 h 601"/>
                <a:gd name="T60" fmla="*/ 541 w 598"/>
                <a:gd name="T61" fmla="*/ 292 h 601"/>
                <a:gd name="T62" fmla="*/ 100 w 598"/>
                <a:gd name="T63" fmla="*/ 332 h 601"/>
                <a:gd name="T64" fmla="*/ 100 w 598"/>
                <a:gd name="T65" fmla="*/ 332 h 601"/>
                <a:gd name="T66" fmla="*/ 100 w 598"/>
                <a:gd name="T67" fmla="*/ 392 h 601"/>
                <a:gd name="T68" fmla="*/ 180 w 598"/>
                <a:gd name="T69" fmla="*/ 454 h 601"/>
                <a:gd name="T70" fmla="*/ 270 w 598"/>
                <a:gd name="T71" fmla="*/ 434 h 601"/>
                <a:gd name="T72" fmla="*/ 327 w 598"/>
                <a:gd name="T73" fmla="*/ 474 h 601"/>
                <a:gd name="T74" fmla="*/ 327 w 598"/>
                <a:gd name="T75" fmla="*/ 474 h 601"/>
                <a:gd name="T76" fmla="*/ 180 w 598"/>
                <a:gd name="T77" fmla="*/ 474 h 601"/>
                <a:gd name="T78" fmla="*/ 180 w 598"/>
                <a:gd name="T79" fmla="*/ 536 h 601"/>
                <a:gd name="T80" fmla="*/ 327 w 598"/>
                <a:gd name="T81" fmla="*/ 515 h 601"/>
                <a:gd name="T82" fmla="*/ 361 w 598"/>
                <a:gd name="T83" fmla="*/ 515 h 601"/>
                <a:gd name="T84" fmla="*/ 361 w 598"/>
                <a:gd name="T85" fmla="*/ 515 h 601"/>
                <a:gd name="T86" fmla="*/ 418 w 598"/>
                <a:gd name="T87" fmla="*/ 494 h 601"/>
                <a:gd name="T88" fmla="*/ 418 w 598"/>
                <a:gd name="T89" fmla="*/ 434 h 601"/>
                <a:gd name="T90" fmla="*/ 146 w 598"/>
                <a:gd name="T91" fmla="*/ 434 h 601"/>
                <a:gd name="T92" fmla="*/ 100 w 598"/>
                <a:gd name="T93" fmla="*/ 474 h 601"/>
                <a:gd name="T94" fmla="*/ 100 w 598"/>
                <a:gd name="T95" fmla="*/ 474 h 601"/>
                <a:gd name="T96" fmla="*/ 100 w 598"/>
                <a:gd name="T97" fmla="*/ 536 h 601"/>
                <a:gd name="T98" fmla="*/ 451 w 598"/>
                <a:gd name="T99" fmla="*/ 515 h 601"/>
                <a:gd name="T100" fmla="*/ 451 w 598"/>
                <a:gd name="T101" fmla="*/ 494 h 601"/>
                <a:gd name="T102" fmla="*/ 507 w 598"/>
                <a:gd name="T103" fmla="*/ 454 h 601"/>
                <a:gd name="T104" fmla="*/ 507 w 598"/>
                <a:gd name="T105" fmla="*/ 454 h 601"/>
                <a:gd name="T106" fmla="*/ 552 w 598"/>
                <a:gd name="T107" fmla="*/ 148 h 601"/>
                <a:gd name="T108" fmla="*/ 529 w 598"/>
                <a:gd name="T109" fmla="*/ 87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8" h="601">
                  <a:moveTo>
                    <a:pt x="552" y="63"/>
                  </a:moveTo>
                  <a:lnTo>
                    <a:pt x="552" y="63"/>
                  </a:lnTo>
                  <a:lnTo>
                    <a:pt x="552" y="22"/>
                  </a:lnTo>
                  <a:lnTo>
                    <a:pt x="552" y="22"/>
                  </a:lnTo>
                  <a:lnTo>
                    <a:pt x="551" y="19"/>
                  </a:lnTo>
                  <a:lnTo>
                    <a:pt x="549" y="17"/>
                  </a:lnTo>
                  <a:lnTo>
                    <a:pt x="543" y="13"/>
                  </a:lnTo>
                  <a:lnTo>
                    <a:pt x="535" y="9"/>
                  </a:lnTo>
                  <a:lnTo>
                    <a:pt x="522" y="6"/>
                  </a:lnTo>
                  <a:lnTo>
                    <a:pt x="507" y="3"/>
                  </a:lnTo>
                  <a:lnTo>
                    <a:pt x="490" y="2"/>
                  </a:lnTo>
                  <a:lnTo>
                    <a:pt x="471" y="1"/>
                  </a:lnTo>
                  <a:lnTo>
                    <a:pt x="451" y="0"/>
                  </a:lnTo>
                  <a:lnTo>
                    <a:pt x="451" y="0"/>
                  </a:lnTo>
                  <a:lnTo>
                    <a:pt x="431" y="1"/>
                  </a:lnTo>
                  <a:lnTo>
                    <a:pt x="411" y="2"/>
                  </a:lnTo>
                  <a:lnTo>
                    <a:pt x="395" y="3"/>
                  </a:lnTo>
                  <a:lnTo>
                    <a:pt x="380" y="6"/>
                  </a:lnTo>
                  <a:lnTo>
                    <a:pt x="368" y="9"/>
                  </a:lnTo>
                  <a:lnTo>
                    <a:pt x="358" y="13"/>
                  </a:lnTo>
                  <a:lnTo>
                    <a:pt x="352" y="17"/>
                  </a:lnTo>
                  <a:lnTo>
                    <a:pt x="351" y="19"/>
                  </a:lnTo>
                  <a:lnTo>
                    <a:pt x="351" y="22"/>
                  </a:lnTo>
                  <a:lnTo>
                    <a:pt x="351" y="22"/>
                  </a:lnTo>
                  <a:lnTo>
                    <a:pt x="351" y="63"/>
                  </a:lnTo>
                  <a:lnTo>
                    <a:pt x="200" y="63"/>
                  </a:lnTo>
                  <a:lnTo>
                    <a:pt x="154" y="104"/>
                  </a:lnTo>
                  <a:lnTo>
                    <a:pt x="154" y="202"/>
                  </a:lnTo>
                  <a:lnTo>
                    <a:pt x="0" y="202"/>
                  </a:lnTo>
                  <a:lnTo>
                    <a:pt x="0" y="601"/>
                  </a:lnTo>
                  <a:lnTo>
                    <a:pt x="154" y="601"/>
                  </a:lnTo>
                  <a:lnTo>
                    <a:pt x="598" y="601"/>
                  </a:lnTo>
                  <a:lnTo>
                    <a:pt x="598" y="536"/>
                  </a:lnTo>
                  <a:lnTo>
                    <a:pt x="541" y="536"/>
                  </a:lnTo>
                  <a:lnTo>
                    <a:pt x="541" y="515"/>
                  </a:lnTo>
                  <a:lnTo>
                    <a:pt x="598" y="515"/>
                  </a:lnTo>
                  <a:lnTo>
                    <a:pt x="598" y="494"/>
                  </a:lnTo>
                  <a:lnTo>
                    <a:pt x="541" y="494"/>
                  </a:lnTo>
                  <a:lnTo>
                    <a:pt x="541" y="474"/>
                  </a:lnTo>
                  <a:lnTo>
                    <a:pt x="598" y="474"/>
                  </a:lnTo>
                  <a:lnTo>
                    <a:pt x="598" y="454"/>
                  </a:lnTo>
                  <a:lnTo>
                    <a:pt x="541" y="454"/>
                  </a:lnTo>
                  <a:lnTo>
                    <a:pt x="541" y="434"/>
                  </a:lnTo>
                  <a:lnTo>
                    <a:pt x="598" y="434"/>
                  </a:lnTo>
                  <a:lnTo>
                    <a:pt x="598" y="202"/>
                  </a:lnTo>
                  <a:lnTo>
                    <a:pt x="598" y="63"/>
                  </a:lnTo>
                  <a:lnTo>
                    <a:pt x="552" y="63"/>
                  </a:lnTo>
                  <a:close/>
                  <a:moveTo>
                    <a:pt x="484" y="87"/>
                  </a:moveTo>
                  <a:lnTo>
                    <a:pt x="506" y="87"/>
                  </a:lnTo>
                  <a:lnTo>
                    <a:pt x="506" y="127"/>
                  </a:lnTo>
                  <a:lnTo>
                    <a:pt x="484" y="127"/>
                  </a:lnTo>
                  <a:lnTo>
                    <a:pt x="484" y="87"/>
                  </a:lnTo>
                  <a:close/>
                  <a:moveTo>
                    <a:pt x="484" y="148"/>
                  </a:moveTo>
                  <a:lnTo>
                    <a:pt x="506" y="148"/>
                  </a:lnTo>
                  <a:lnTo>
                    <a:pt x="506" y="188"/>
                  </a:lnTo>
                  <a:lnTo>
                    <a:pt x="484" y="188"/>
                  </a:lnTo>
                  <a:lnTo>
                    <a:pt x="484" y="148"/>
                  </a:lnTo>
                  <a:close/>
                  <a:moveTo>
                    <a:pt x="439" y="87"/>
                  </a:moveTo>
                  <a:lnTo>
                    <a:pt x="461" y="87"/>
                  </a:lnTo>
                  <a:lnTo>
                    <a:pt x="461" y="127"/>
                  </a:lnTo>
                  <a:lnTo>
                    <a:pt x="439" y="127"/>
                  </a:lnTo>
                  <a:lnTo>
                    <a:pt x="439" y="87"/>
                  </a:lnTo>
                  <a:close/>
                  <a:moveTo>
                    <a:pt x="439" y="148"/>
                  </a:moveTo>
                  <a:lnTo>
                    <a:pt x="461" y="148"/>
                  </a:lnTo>
                  <a:lnTo>
                    <a:pt x="461" y="188"/>
                  </a:lnTo>
                  <a:lnTo>
                    <a:pt x="439" y="188"/>
                  </a:lnTo>
                  <a:lnTo>
                    <a:pt x="439" y="148"/>
                  </a:lnTo>
                  <a:close/>
                  <a:moveTo>
                    <a:pt x="393" y="87"/>
                  </a:moveTo>
                  <a:lnTo>
                    <a:pt x="416" y="87"/>
                  </a:lnTo>
                  <a:lnTo>
                    <a:pt x="416" y="127"/>
                  </a:lnTo>
                  <a:lnTo>
                    <a:pt x="393" y="127"/>
                  </a:lnTo>
                  <a:lnTo>
                    <a:pt x="393" y="87"/>
                  </a:lnTo>
                  <a:close/>
                  <a:moveTo>
                    <a:pt x="393" y="148"/>
                  </a:moveTo>
                  <a:lnTo>
                    <a:pt x="416" y="148"/>
                  </a:lnTo>
                  <a:lnTo>
                    <a:pt x="416" y="188"/>
                  </a:lnTo>
                  <a:lnTo>
                    <a:pt x="393" y="188"/>
                  </a:lnTo>
                  <a:lnTo>
                    <a:pt x="393" y="148"/>
                  </a:lnTo>
                  <a:close/>
                  <a:moveTo>
                    <a:pt x="349" y="87"/>
                  </a:moveTo>
                  <a:lnTo>
                    <a:pt x="372" y="87"/>
                  </a:lnTo>
                  <a:lnTo>
                    <a:pt x="372" y="127"/>
                  </a:lnTo>
                  <a:lnTo>
                    <a:pt x="349" y="127"/>
                  </a:lnTo>
                  <a:lnTo>
                    <a:pt x="349" y="87"/>
                  </a:lnTo>
                  <a:close/>
                  <a:moveTo>
                    <a:pt x="349" y="148"/>
                  </a:moveTo>
                  <a:lnTo>
                    <a:pt x="372" y="148"/>
                  </a:lnTo>
                  <a:lnTo>
                    <a:pt x="372" y="188"/>
                  </a:lnTo>
                  <a:lnTo>
                    <a:pt x="349" y="188"/>
                  </a:lnTo>
                  <a:lnTo>
                    <a:pt x="349" y="148"/>
                  </a:lnTo>
                  <a:close/>
                  <a:moveTo>
                    <a:pt x="304" y="87"/>
                  </a:moveTo>
                  <a:lnTo>
                    <a:pt x="326" y="87"/>
                  </a:lnTo>
                  <a:lnTo>
                    <a:pt x="326" y="127"/>
                  </a:lnTo>
                  <a:lnTo>
                    <a:pt x="304" y="127"/>
                  </a:lnTo>
                  <a:lnTo>
                    <a:pt x="304" y="87"/>
                  </a:lnTo>
                  <a:close/>
                  <a:moveTo>
                    <a:pt x="304" y="148"/>
                  </a:moveTo>
                  <a:lnTo>
                    <a:pt x="326" y="148"/>
                  </a:lnTo>
                  <a:lnTo>
                    <a:pt x="326" y="188"/>
                  </a:lnTo>
                  <a:lnTo>
                    <a:pt x="304" y="188"/>
                  </a:lnTo>
                  <a:lnTo>
                    <a:pt x="304" y="148"/>
                  </a:lnTo>
                  <a:close/>
                  <a:moveTo>
                    <a:pt x="258" y="87"/>
                  </a:moveTo>
                  <a:lnTo>
                    <a:pt x="281" y="87"/>
                  </a:lnTo>
                  <a:lnTo>
                    <a:pt x="281" y="127"/>
                  </a:lnTo>
                  <a:lnTo>
                    <a:pt x="258" y="127"/>
                  </a:lnTo>
                  <a:lnTo>
                    <a:pt x="258" y="87"/>
                  </a:lnTo>
                  <a:close/>
                  <a:moveTo>
                    <a:pt x="258" y="148"/>
                  </a:moveTo>
                  <a:lnTo>
                    <a:pt x="281" y="148"/>
                  </a:lnTo>
                  <a:lnTo>
                    <a:pt x="281" y="188"/>
                  </a:lnTo>
                  <a:lnTo>
                    <a:pt x="258" y="188"/>
                  </a:lnTo>
                  <a:lnTo>
                    <a:pt x="258" y="148"/>
                  </a:lnTo>
                  <a:close/>
                  <a:moveTo>
                    <a:pt x="213" y="87"/>
                  </a:moveTo>
                  <a:lnTo>
                    <a:pt x="236" y="87"/>
                  </a:lnTo>
                  <a:lnTo>
                    <a:pt x="236" y="127"/>
                  </a:lnTo>
                  <a:lnTo>
                    <a:pt x="213" y="127"/>
                  </a:lnTo>
                  <a:lnTo>
                    <a:pt x="213" y="87"/>
                  </a:lnTo>
                  <a:close/>
                  <a:moveTo>
                    <a:pt x="213" y="148"/>
                  </a:moveTo>
                  <a:lnTo>
                    <a:pt x="236" y="148"/>
                  </a:lnTo>
                  <a:lnTo>
                    <a:pt x="236" y="188"/>
                  </a:lnTo>
                  <a:lnTo>
                    <a:pt x="213" y="188"/>
                  </a:lnTo>
                  <a:lnTo>
                    <a:pt x="213" y="148"/>
                  </a:lnTo>
                  <a:close/>
                  <a:moveTo>
                    <a:pt x="100" y="251"/>
                  </a:moveTo>
                  <a:lnTo>
                    <a:pt x="541" y="251"/>
                  </a:lnTo>
                  <a:lnTo>
                    <a:pt x="541" y="271"/>
                  </a:lnTo>
                  <a:lnTo>
                    <a:pt x="100" y="271"/>
                  </a:lnTo>
                  <a:lnTo>
                    <a:pt x="100" y="251"/>
                  </a:lnTo>
                  <a:close/>
                  <a:moveTo>
                    <a:pt x="100" y="292"/>
                  </a:moveTo>
                  <a:lnTo>
                    <a:pt x="541" y="292"/>
                  </a:lnTo>
                  <a:lnTo>
                    <a:pt x="541" y="311"/>
                  </a:lnTo>
                  <a:lnTo>
                    <a:pt x="100" y="311"/>
                  </a:lnTo>
                  <a:lnTo>
                    <a:pt x="100" y="292"/>
                  </a:lnTo>
                  <a:close/>
                  <a:moveTo>
                    <a:pt x="100" y="332"/>
                  </a:moveTo>
                  <a:lnTo>
                    <a:pt x="541" y="332"/>
                  </a:lnTo>
                  <a:lnTo>
                    <a:pt x="541" y="352"/>
                  </a:lnTo>
                  <a:lnTo>
                    <a:pt x="100" y="352"/>
                  </a:lnTo>
                  <a:lnTo>
                    <a:pt x="100" y="332"/>
                  </a:lnTo>
                  <a:close/>
                  <a:moveTo>
                    <a:pt x="100" y="373"/>
                  </a:moveTo>
                  <a:lnTo>
                    <a:pt x="541" y="373"/>
                  </a:lnTo>
                  <a:lnTo>
                    <a:pt x="541" y="392"/>
                  </a:lnTo>
                  <a:lnTo>
                    <a:pt x="100" y="392"/>
                  </a:lnTo>
                  <a:lnTo>
                    <a:pt x="100" y="373"/>
                  </a:lnTo>
                  <a:close/>
                  <a:moveTo>
                    <a:pt x="236" y="434"/>
                  </a:moveTo>
                  <a:lnTo>
                    <a:pt x="236" y="454"/>
                  </a:lnTo>
                  <a:lnTo>
                    <a:pt x="180" y="454"/>
                  </a:lnTo>
                  <a:lnTo>
                    <a:pt x="180" y="434"/>
                  </a:lnTo>
                  <a:lnTo>
                    <a:pt x="236" y="434"/>
                  </a:lnTo>
                  <a:close/>
                  <a:moveTo>
                    <a:pt x="270" y="454"/>
                  </a:moveTo>
                  <a:lnTo>
                    <a:pt x="270" y="434"/>
                  </a:lnTo>
                  <a:lnTo>
                    <a:pt x="327" y="434"/>
                  </a:lnTo>
                  <a:lnTo>
                    <a:pt x="327" y="454"/>
                  </a:lnTo>
                  <a:lnTo>
                    <a:pt x="270" y="454"/>
                  </a:lnTo>
                  <a:close/>
                  <a:moveTo>
                    <a:pt x="327" y="474"/>
                  </a:moveTo>
                  <a:lnTo>
                    <a:pt x="327" y="494"/>
                  </a:lnTo>
                  <a:lnTo>
                    <a:pt x="270" y="494"/>
                  </a:lnTo>
                  <a:lnTo>
                    <a:pt x="270" y="474"/>
                  </a:lnTo>
                  <a:lnTo>
                    <a:pt x="327" y="474"/>
                  </a:lnTo>
                  <a:close/>
                  <a:moveTo>
                    <a:pt x="236" y="474"/>
                  </a:moveTo>
                  <a:lnTo>
                    <a:pt x="236" y="494"/>
                  </a:lnTo>
                  <a:lnTo>
                    <a:pt x="180" y="494"/>
                  </a:lnTo>
                  <a:lnTo>
                    <a:pt x="180" y="474"/>
                  </a:lnTo>
                  <a:lnTo>
                    <a:pt x="236" y="474"/>
                  </a:lnTo>
                  <a:close/>
                  <a:moveTo>
                    <a:pt x="236" y="515"/>
                  </a:moveTo>
                  <a:lnTo>
                    <a:pt x="236" y="536"/>
                  </a:lnTo>
                  <a:lnTo>
                    <a:pt x="180" y="536"/>
                  </a:lnTo>
                  <a:lnTo>
                    <a:pt x="180" y="515"/>
                  </a:lnTo>
                  <a:lnTo>
                    <a:pt x="236" y="515"/>
                  </a:lnTo>
                  <a:close/>
                  <a:moveTo>
                    <a:pt x="270" y="515"/>
                  </a:moveTo>
                  <a:lnTo>
                    <a:pt x="327" y="515"/>
                  </a:lnTo>
                  <a:lnTo>
                    <a:pt x="327" y="536"/>
                  </a:lnTo>
                  <a:lnTo>
                    <a:pt x="270" y="536"/>
                  </a:lnTo>
                  <a:lnTo>
                    <a:pt x="270" y="515"/>
                  </a:lnTo>
                  <a:close/>
                  <a:moveTo>
                    <a:pt x="361" y="515"/>
                  </a:moveTo>
                  <a:lnTo>
                    <a:pt x="418" y="515"/>
                  </a:lnTo>
                  <a:lnTo>
                    <a:pt x="418" y="536"/>
                  </a:lnTo>
                  <a:lnTo>
                    <a:pt x="361" y="536"/>
                  </a:lnTo>
                  <a:lnTo>
                    <a:pt x="361" y="515"/>
                  </a:lnTo>
                  <a:close/>
                  <a:moveTo>
                    <a:pt x="361" y="494"/>
                  </a:moveTo>
                  <a:lnTo>
                    <a:pt x="361" y="474"/>
                  </a:lnTo>
                  <a:lnTo>
                    <a:pt x="418" y="474"/>
                  </a:lnTo>
                  <a:lnTo>
                    <a:pt x="418" y="494"/>
                  </a:lnTo>
                  <a:lnTo>
                    <a:pt x="361" y="494"/>
                  </a:lnTo>
                  <a:close/>
                  <a:moveTo>
                    <a:pt x="361" y="454"/>
                  </a:moveTo>
                  <a:lnTo>
                    <a:pt x="361" y="434"/>
                  </a:lnTo>
                  <a:lnTo>
                    <a:pt x="418" y="434"/>
                  </a:lnTo>
                  <a:lnTo>
                    <a:pt x="418" y="454"/>
                  </a:lnTo>
                  <a:lnTo>
                    <a:pt x="361" y="454"/>
                  </a:lnTo>
                  <a:close/>
                  <a:moveTo>
                    <a:pt x="100" y="434"/>
                  </a:moveTo>
                  <a:lnTo>
                    <a:pt x="146" y="434"/>
                  </a:lnTo>
                  <a:lnTo>
                    <a:pt x="146" y="454"/>
                  </a:lnTo>
                  <a:lnTo>
                    <a:pt x="100" y="454"/>
                  </a:lnTo>
                  <a:lnTo>
                    <a:pt x="100" y="434"/>
                  </a:lnTo>
                  <a:close/>
                  <a:moveTo>
                    <a:pt x="100" y="474"/>
                  </a:moveTo>
                  <a:lnTo>
                    <a:pt x="146" y="474"/>
                  </a:lnTo>
                  <a:lnTo>
                    <a:pt x="146" y="494"/>
                  </a:lnTo>
                  <a:lnTo>
                    <a:pt x="100" y="494"/>
                  </a:lnTo>
                  <a:lnTo>
                    <a:pt x="100" y="474"/>
                  </a:lnTo>
                  <a:close/>
                  <a:moveTo>
                    <a:pt x="100" y="515"/>
                  </a:moveTo>
                  <a:lnTo>
                    <a:pt x="146" y="515"/>
                  </a:lnTo>
                  <a:lnTo>
                    <a:pt x="146" y="536"/>
                  </a:lnTo>
                  <a:lnTo>
                    <a:pt x="100" y="536"/>
                  </a:lnTo>
                  <a:lnTo>
                    <a:pt x="100" y="515"/>
                  </a:lnTo>
                  <a:close/>
                  <a:moveTo>
                    <a:pt x="507" y="536"/>
                  </a:moveTo>
                  <a:lnTo>
                    <a:pt x="451" y="536"/>
                  </a:lnTo>
                  <a:lnTo>
                    <a:pt x="451" y="515"/>
                  </a:lnTo>
                  <a:lnTo>
                    <a:pt x="507" y="515"/>
                  </a:lnTo>
                  <a:lnTo>
                    <a:pt x="507" y="536"/>
                  </a:lnTo>
                  <a:close/>
                  <a:moveTo>
                    <a:pt x="507" y="494"/>
                  </a:moveTo>
                  <a:lnTo>
                    <a:pt x="451" y="494"/>
                  </a:lnTo>
                  <a:lnTo>
                    <a:pt x="451" y="474"/>
                  </a:lnTo>
                  <a:lnTo>
                    <a:pt x="507" y="474"/>
                  </a:lnTo>
                  <a:lnTo>
                    <a:pt x="507" y="494"/>
                  </a:lnTo>
                  <a:close/>
                  <a:moveTo>
                    <a:pt x="507" y="454"/>
                  </a:moveTo>
                  <a:lnTo>
                    <a:pt x="451" y="454"/>
                  </a:lnTo>
                  <a:lnTo>
                    <a:pt x="451" y="434"/>
                  </a:lnTo>
                  <a:lnTo>
                    <a:pt x="507" y="434"/>
                  </a:lnTo>
                  <a:lnTo>
                    <a:pt x="507" y="454"/>
                  </a:lnTo>
                  <a:close/>
                  <a:moveTo>
                    <a:pt x="552" y="188"/>
                  </a:moveTo>
                  <a:lnTo>
                    <a:pt x="529" y="188"/>
                  </a:lnTo>
                  <a:lnTo>
                    <a:pt x="529" y="148"/>
                  </a:lnTo>
                  <a:lnTo>
                    <a:pt x="552" y="148"/>
                  </a:lnTo>
                  <a:lnTo>
                    <a:pt x="552" y="188"/>
                  </a:lnTo>
                  <a:close/>
                  <a:moveTo>
                    <a:pt x="552" y="127"/>
                  </a:moveTo>
                  <a:lnTo>
                    <a:pt x="529" y="127"/>
                  </a:lnTo>
                  <a:lnTo>
                    <a:pt x="529" y="87"/>
                  </a:lnTo>
                  <a:lnTo>
                    <a:pt x="552" y="87"/>
                  </a:lnTo>
                  <a:lnTo>
                    <a:pt x="552" y="12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16"/>
            <p:cNvSpPr>
              <a:spLocks/>
            </p:cNvSpPr>
            <p:nvPr/>
          </p:nvSpPr>
          <p:spPr bwMode="auto">
            <a:xfrm>
              <a:off x="4918680" y="616046"/>
              <a:ext cx="91660" cy="97264"/>
            </a:xfrm>
            <a:custGeom>
              <a:avLst/>
              <a:gdLst>
                <a:gd name="T0" fmla="*/ 62 w 125"/>
                <a:gd name="T1" fmla="*/ 0 h 131"/>
                <a:gd name="T2" fmla="*/ 62 w 125"/>
                <a:gd name="T3" fmla="*/ 0 h 131"/>
                <a:gd name="T4" fmla="*/ 50 w 125"/>
                <a:gd name="T5" fmla="*/ 1 h 131"/>
                <a:gd name="T6" fmla="*/ 38 w 125"/>
                <a:gd name="T7" fmla="*/ 5 h 131"/>
                <a:gd name="T8" fmla="*/ 27 w 125"/>
                <a:gd name="T9" fmla="*/ 11 h 131"/>
                <a:gd name="T10" fmla="*/ 19 w 125"/>
                <a:gd name="T11" fmla="*/ 18 h 131"/>
                <a:gd name="T12" fmla="*/ 10 w 125"/>
                <a:gd name="T13" fmla="*/ 28 h 131"/>
                <a:gd name="T14" fmla="*/ 5 w 125"/>
                <a:gd name="T15" fmla="*/ 38 h 131"/>
                <a:gd name="T16" fmla="*/ 2 w 125"/>
                <a:gd name="T17" fmla="*/ 50 h 131"/>
                <a:gd name="T18" fmla="*/ 0 w 125"/>
                <a:gd name="T19" fmla="*/ 62 h 131"/>
                <a:gd name="T20" fmla="*/ 0 w 125"/>
                <a:gd name="T21" fmla="*/ 131 h 131"/>
                <a:gd name="T22" fmla="*/ 20 w 125"/>
                <a:gd name="T23" fmla="*/ 131 h 131"/>
                <a:gd name="T24" fmla="*/ 20 w 125"/>
                <a:gd name="T25" fmla="*/ 62 h 131"/>
                <a:gd name="T26" fmla="*/ 106 w 125"/>
                <a:gd name="T27" fmla="*/ 62 h 131"/>
                <a:gd name="T28" fmla="*/ 106 w 125"/>
                <a:gd name="T29" fmla="*/ 131 h 131"/>
                <a:gd name="T30" fmla="*/ 125 w 125"/>
                <a:gd name="T31" fmla="*/ 131 h 131"/>
                <a:gd name="T32" fmla="*/ 125 w 125"/>
                <a:gd name="T33" fmla="*/ 62 h 131"/>
                <a:gd name="T34" fmla="*/ 125 w 125"/>
                <a:gd name="T35" fmla="*/ 62 h 131"/>
                <a:gd name="T36" fmla="*/ 124 w 125"/>
                <a:gd name="T37" fmla="*/ 50 h 131"/>
                <a:gd name="T38" fmla="*/ 120 w 125"/>
                <a:gd name="T39" fmla="*/ 38 h 131"/>
                <a:gd name="T40" fmla="*/ 114 w 125"/>
                <a:gd name="T41" fmla="*/ 28 h 131"/>
                <a:gd name="T42" fmla="*/ 107 w 125"/>
                <a:gd name="T43" fmla="*/ 18 h 131"/>
                <a:gd name="T44" fmla="*/ 97 w 125"/>
                <a:gd name="T45" fmla="*/ 11 h 131"/>
                <a:gd name="T46" fmla="*/ 86 w 125"/>
                <a:gd name="T47" fmla="*/ 5 h 131"/>
                <a:gd name="T48" fmla="*/ 75 w 125"/>
                <a:gd name="T49" fmla="*/ 1 h 131"/>
                <a:gd name="T50" fmla="*/ 62 w 125"/>
                <a:gd name="T51" fmla="*/ 0 h 131"/>
                <a:gd name="T52" fmla="*/ 62 w 125"/>
                <a:gd name="T5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5" h="131">
                  <a:moveTo>
                    <a:pt x="62" y="0"/>
                  </a:moveTo>
                  <a:lnTo>
                    <a:pt x="62" y="0"/>
                  </a:lnTo>
                  <a:lnTo>
                    <a:pt x="50" y="1"/>
                  </a:lnTo>
                  <a:lnTo>
                    <a:pt x="38" y="5"/>
                  </a:lnTo>
                  <a:lnTo>
                    <a:pt x="27" y="11"/>
                  </a:lnTo>
                  <a:lnTo>
                    <a:pt x="19" y="18"/>
                  </a:lnTo>
                  <a:lnTo>
                    <a:pt x="10" y="28"/>
                  </a:lnTo>
                  <a:lnTo>
                    <a:pt x="5" y="38"/>
                  </a:lnTo>
                  <a:lnTo>
                    <a:pt x="2" y="50"/>
                  </a:lnTo>
                  <a:lnTo>
                    <a:pt x="0" y="62"/>
                  </a:lnTo>
                  <a:lnTo>
                    <a:pt x="0" y="131"/>
                  </a:lnTo>
                  <a:lnTo>
                    <a:pt x="20" y="131"/>
                  </a:lnTo>
                  <a:lnTo>
                    <a:pt x="20" y="62"/>
                  </a:lnTo>
                  <a:lnTo>
                    <a:pt x="106" y="62"/>
                  </a:lnTo>
                  <a:lnTo>
                    <a:pt x="106" y="131"/>
                  </a:lnTo>
                  <a:lnTo>
                    <a:pt x="125" y="131"/>
                  </a:lnTo>
                  <a:lnTo>
                    <a:pt x="125" y="62"/>
                  </a:lnTo>
                  <a:lnTo>
                    <a:pt x="125" y="62"/>
                  </a:lnTo>
                  <a:lnTo>
                    <a:pt x="124" y="50"/>
                  </a:lnTo>
                  <a:lnTo>
                    <a:pt x="120" y="38"/>
                  </a:lnTo>
                  <a:lnTo>
                    <a:pt x="114" y="28"/>
                  </a:lnTo>
                  <a:lnTo>
                    <a:pt x="107" y="18"/>
                  </a:lnTo>
                  <a:lnTo>
                    <a:pt x="97" y="11"/>
                  </a:lnTo>
                  <a:lnTo>
                    <a:pt x="86" y="5"/>
                  </a:lnTo>
                  <a:lnTo>
                    <a:pt x="75" y="1"/>
                  </a:lnTo>
                  <a:lnTo>
                    <a:pt x="62" y="0"/>
                  </a:lnTo>
                  <a:lnTo>
                    <a:pt x="6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17"/>
            <p:cNvSpPr>
              <a:spLocks noEditPoints="1"/>
            </p:cNvSpPr>
            <p:nvPr/>
          </p:nvSpPr>
          <p:spPr bwMode="auto">
            <a:xfrm>
              <a:off x="4668295" y="-288066"/>
              <a:ext cx="594665" cy="1001376"/>
            </a:xfrm>
            <a:custGeom>
              <a:avLst/>
              <a:gdLst>
                <a:gd name="T0" fmla="*/ 443 w 798"/>
                <a:gd name="T1" fmla="*/ 95 h 1359"/>
                <a:gd name="T2" fmla="*/ 367 w 798"/>
                <a:gd name="T3" fmla="*/ 13 h 1359"/>
                <a:gd name="T4" fmla="*/ 128 w 798"/>
                <a:gd name="T5" fmla="*/ 200 h 1359"/>
                <a:gd name="T6" fmla="*/ 327 w 798"/>
                <a:gd name="T7" fmla="*/ 1359 h 1359"/>
                <a:gd name="T8" fmla="*/ 426 w 798"/>
                <a:gd name="T9" fmla="*/ 1223 h 1359"/>
                <a:gd name="T10" fmla="*/ 796 w 798"/>
                <a:gd name="T11" fmla="*/ 514 h 1359"/>
                <a:gd name="T12" fmla="*/ 65 w 798"/>
                <a:gd name="T13" fmla="*/ 1096 h 1359"/>
                <a:gd name="T14" fmla="*/ 65 w 798"/>
                <a:gd name="T15" fmla="*/ 838 h 1359"/>
                <a:gd name="T16" fmla="*/ 138 w 798"/>
                <a:gd name="T17" fmla="*/ 1129 h 1359"/>
                <a:gd name="T18" fmla="*/ 138 w 798"/>
                <a:gd name="T19" fmla="*/ 950 h 1359"/>
                <a:gd name="T20" fmla="*/ 186 w 798"/>
                <a:gd name="T21" fmla="*/ 1169 h 1359"/>
                <a:gd name="T22" fmla="*/ 162 w 798"/>
                <a:gd name="T23" fmla="*/ 950 h 1359"/>
                <a:gd name="T24" fmla="*/ 162 w 798"/>
                <a:gd name="T25" fmla="*/ 692 h 1359"/>
                <a:gd name="T26" fmla="*/ 186 w 798"/>
                <a:gd name="T27" fmla="*/ 474 h 1359"/>
                <a:gd name="T28" fmla="*/ 186 w 798"/>
                <a:gd name="T29" fmla="*/ 296 h 1359"/>
                <a:gd name="T30" fmla="*/ 235 w 798"/>
                <a:gd name="T31" fmla="*/ 1023 h 1359"/>
                <a:gd name="T32" fmla="*/ 211 w 798"/>
                <a:gd name="T33" fmla="*/ 805 h 1359"/>
                <a:gd name="T34" fmla="*/ 211 w 798"/>
                <a:gd name="T35" fmla="*/ 547 h 1359"/>
                <a:gd name="T36" fmla="*/ 235 w 798"/>
                <a:gd name="T37" fmla="*/ 329 h 1359"/>
                <a:gd name="T38" fmla="*/ 283 w 798"/>
                <a:gd name="T39" fmla="*/ 1169 h 1359"/>
                <a:gd name="T40" fmla="*/ 283 w 798"/>
                <a:gd name="T41" fmla="*/ 878 h 1359"/>
                <a:gd name="T42" fmla="*/ 259 w 798"/>
                <a:gd name="T43" fmla="*/ 659 h 1359"/>
                <a:gd name="T44" fmla="*/ 259 w 798"/>
                <a:gd name="T45" fmla="*/ 401 h 1359"/>
                <a:gd name="T46" fmla="*/ 332 w 798"/>
                <a:gd name="T47" fmla="*/ 1129 h 1359"/>
                <a:gd name="T48" fmla="*/ 332 w 798"/>
                <a:gd name="T49" fmla="*/ 950 h 1359"/>
                <a:gd name="T50" fmla="*/ 332 w 798"/>
                <a:gd name="T51" fmla="*/ 659 h 1359"/>
                <a:gd name="T52" fmla="*/ 307 w 798"/>
                <a:gd name="T53" fmla="*/ 441 h 1359"/>
                <a:gd name="T54" fmla="*/ 356 w 798"/>
                <a:gd name="T55" fmla="*/ 1129 h 1359"/>
                <a:gd name="T56" fmla="*/ 380 w 798"/>
                <a:gd name="T57" fmla="*/ 910 h 1359"/>
                <a:gd name="T58" fmla="*/ 380 w 798"/>
                <a:gd name="T59" fmla="*/ 732 h 1359"/>
                <a:gd name="T60" fmla="*/ 380 w 798"/>
                <a:gd name="T61" fmla="*/ 441 h 1359"/>
                <a:gd name="T62" fmla="*/ 404 w 798"/>
                <a:gd name="T63" fmla="*/ 1169 h 1359"/>
                <a:gd name="T64" fmla="*/ 404 w 798"/>
                <a:gd name="T65" fmla="*/ 910 h 1359"/>
                <a:gd name="T66" fmla="*/ 428 w 798"/>
                <a:gd name="T67" fmla="*/ 692 h 1359"/>
                <a:gd name="T68" fmla="*/ 428 w 798"/>
                <a:gd name="T69" fmla="*/ 514 h 1359"/>
                <a:gd name="T70" fmla="*/ 477 w 798"/>
                <a:gd name="T71" fmla="*/ 1169 h 1359"/>
                <a:gd name="T72" fmla="*/ 453 w 798"/>
                <a:gd name="T73" fmla="*/ 950 h 1359"/>
                <a:gd name="T74" fmla="*/ 453 w 798"/>
                <a:gd name="T75" fmla="*/ 692 h 1359"/>
                <a:gd name="T76" fmla="*/ 477 w 798"/>
                <a:gd name="T77" fmla="*/ 474 h 1359"/>
                <a:gd name="T78" fmla="*/ 477 w 798"/>
                <a:gd name="T79" fmla="*/ 296 h 1359"/>
                <a:gd name="T80" fmla="*/ 525 w 798"/>
                <a:gd name="T81" fmla="*/ 1023 h 1359"/>
                <a:gd name="T82" fmla="*/ 501 w 798"/>
                <a:gd name="T83" fmla="*/ 805 h 1359"/>
                <a:gd name="T84" fmla="*/ 501 w 798"/>
                <a:gd name="T85" fmla="*/ 547 h 1359"/>
                <a:gd name="T86" fmla="*/ 525 w 798"/>
                <a:gd name="T87" fmla="*/ 329 h 1359"/>
                <a:gd name="T88" fmla="*/ 574 w 798"/>
                <a:gd name="T89" fmla="*/ 1169 h 1359"/>
                <a:gd name="T90" fmla="*/ 574 w 798"/>
                <a:gd name="T91" fmla="*/ 878 h 1359"/>
                <a:gd name="T92" fmla="*/ 549 w 798"/>
                <a:gd name="T93" fmla="*/ 659 h 1359"/>
                <a:gd name="T94" fmla="*/ 549 w 798"/>
                <a:gd name="T95" fmla="*/ 401 h 1359"/>
                <a:gd name="T96" fmla="*/ 622 w 798"/>
                <a:gd name="T97" fmla="*/ 1201 h 1359"/>
                <a:gd name="T98" fmla="*/ 622 w 798"/>
                <a:gd name="T99" fmla="*/ 1023 h 1359"/>
                <a:gd name="T100" fmla="*/ 622 w 798"/>
                <a:gd name="T101" fmla="*/ 732 h 1359"/>
                <a:gd name="T102" fmla="*/ 646 w 798"/>
                <a:gd name="T103" fmla="*/ 1169 h 1359"/>
                <a:gd name="T104" fmla="*/ 646 w 798"/>
                <a:gd name="T105" fmla="*/ 910 h 1359"/>
                <a:gd name="T106" fmla="*/ 670 w 798"/>
                <a:gd name="T107" fmla="*/ 692 h 1359"/>
                <a:gd name="T108" fmla="*/ 719 w 798"/>
                <a:gd name="T109" fmla="*/ 1169 h 1359"/>
                <a:gd name="T110" fmla="*/ 719 w 798"/>
                <a:gd name="T111" fmla="*/ 878 h 1359"/>
                <a:gd name="T112" fmla="*/ 695 w 798"/>
                <a:gd name="T113" fmla="*/ 659 h 1359"/>
                <a:gd name="T114" fmla="*/ 767 w 798"/>
                <a:gd name="T115" fmla="*/ 1056 h 1359"/>
                <a:gd name="T116" fmla="*/ 743 w 798"/>
                <a:gd name="T117" fmla="*/ 838 h 1359"/>
                <a:gd name="T118" fmla="*/ 767 w 798"/>
                <a:gd name="T119" fmla="*/ 619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8" h="1359">
                  <a:moveTo>
                    <a:pt x="785" y="507"/>
                  </a:moveTo>
                  <a:lnTo>
                    <a:pt x="611" y="507"/>
                  </a:lnTo>
                  <a:lnTo>
                    <a:pt x="611" y="211"/>
                  </a:lnTo>
                  <a:lnTo>
                    <a:pt x="611" y="211"/>
                  </a:lnTo>
                  <a:lnTo>
                    <a:pt x="610" y="206"/>
                  </a:lnTo>
                  <a:lnTo>
                    <a:pt x="608" y="202"/>
                  </a:lnTo>
                  <a:lnTo>
                    <a:pt x="604" y="200"/>
                  </a:lnTo>
                  <a:lnTo>
                    <a:pt x="599" y="199"/>
                  </a:lnTo>
                  <a:lnTo>
                    <a:pt x="526" y="199"/>
                  </a:lnTo>
                  <a:lnTo>
                    <a:pt x="526" y="107"/>
                  </a:lnTo>
                  <a:lnTo>
                    <a:pt x="526" y="107"/>
                  </a:lnTo>
                  <a:lnTo>
                    <a:pt x="525" y="102"/>
                  </a:lnTo>
                  <a:lnTo>
                    <a:pt x="523" y="98"/>
                  </a:lnTo>
                  <a:lnTo>
                    <a:pt x="519" y="96"/>
                  </a:lnTo>
                  <a:lnTo>
                    <a:pt x="514" y="95"/>
                  </a:lnTo>
                  <a:lnTo>
                    <a:pt x="443" y="95"/>
                  </a:lnTo>
                  <a:lnTo>
                    <a:pt x="443" y="95"/>
                  </a:lnTo>
                  <a:lnTo>
                    <a:pt x="443" y="45"/>
                  </a:lnTo>
                  <a:lnTo>
                    <a:pt x="443" y="45"/>
                  </a:lnTo>
                  <a:lnTo>
                    <a:pt x="442" y="35"/>
                  </a:lnTo>
                  <a:lnTo>
                    <a:pt x="439" y="27"/>
                  </a:lnTo>
                  <a:lnTo>
                    <a:pt x="436" y="19"/>
                  </a:lnTo>
                  <a:lnTo>
                    <a:pt x="430" y="13"/>
                  </a:lnTo>
                  <a:lnTo>
                    <a:pt x="424" y="7"/>
                  </a:lnTo>
                  <a:lnTo>
                    <a:pt x="416" y="4"/>
                  </a:lnTo>
                  <a:lnTo>
                    <a:pt x="408" y="1"/>
                  </a:lnTo>
                  <a:lnTo>
                    <a:pt x="398" y="0"/>
                  </a:lnTo>
                  <a:lnTo>
                    <a:pt x="398" y="0"/>
                  </a:lnTo>
                  <a:lnTo>
                    <a:pt x="390" y="1"/>
                  </a:lnTo>
                  <a:lnTo>
                    <a:pt x="381" y="4"/>
                  </a:lnTo>
                  <a:lnTo>
                    <a:pt x="374" y="7"/>
                  </a:lnTo>
                  <a:lnTo>
                    <a:pt x="367" y="13"/>
                  </a:lnTo>
                  <a:lnTo>
                    <a:pt x="362" y="19"/>
                  </a:lnTo>
                  <a:lnTo>
                    <a:pt x="357" y="27"/>
                  </a:lnTo>
                  <a:lnTo>
                    <a:pt x="355" y="35"/>
                  </a:lnTo>
                  <a:lnTo>
                    <a:pt x="355" y="45"/>
                  </a:lnTo>
                  <a:lnTo>
                    <a:pt x="355" y="45"/>
                  </a:lnTo>
                  <a:lnTo>
                    <a:pt x="355" y="95"/>
                  </a:lnTo>
                  <a:lnTo>
                    <a:pt x="264" y="95"/>
                  </a:lnTo>
                  <a:lnTo>
                    <a:pt x="264" y="95"/>
                  </a:lnTo>
                  <a:lnTo>
                    <a:pt x="259" y="96"/>
                  </a:lnTo>
                  <a:lnTo>
                    <a:pt x="255" y="98"/>
                  </a:lnTo>
                  <a:lnTo>
                    <a:pt x="253" y="102"/>
                  </a:lnTo>
                  <a:lnTo>
                    <a:pt x="252" y="107"/>
                  </a:lnTo>
                  <a:lnTo>
                    <a:pt x="252" y="199"/>
                  </a:lnTo>
                  <a:lnTo>
                    <a:pt x="133" y="199"/>
                  </a:lnTo>
                  <a:lnTo>
                    <a:pt x="133" y="199"/>
                  </a:lnTo>
                  <a:lnTo>
                    <a:pt x="128" y="200"/>
                  </a:lnTo>
                  <a:lnTo>
                    <a:pt x="125" y="202"/>
                  </a:lnTo>
                  <a:lnTo>
                    <a:pt x="122" y="206"/>
                  </a:lnTo>
                  <a:lnTo>
                    <a:pt x="121" y="211"/>
                  </a:lnTo>
                  <a:lnTo>
                    <a:pt x="121" y="296"/>
                  </a:lnTo>
                  <a:lnTo>
                    <a:pt x="12" y="296"/>
                  </a:lnTo>
                  <a:lnTo>
                    <a:pt x="12" y="296"/>
                  </a:lnTo>
                  <a:lnTo>
                    <a:pt x="7" y="297"/>
                  </a:lnTo>
                  <a:lnTo>
                    <a:pt x="4" y="299"/>
                  </a:lnTo>
                  <a:lnTo>
                    <a:pt x="1" y="303"/>
                  </a:lnTo>
                  <a:lnTo>
                    <a:pt x="0" y="308"/>
                  </a:lnTo>
                  <a:lnTo>
                    <a:pt x="0" y="1359"/>
                  </a:lnTo>
                  <a:lnTo>
                    <a:pt x="121" y="1359"/>
                  </a:lnTo>
                  <a:lnTo>
                    <a:pt x="126" y="1359"/>
                  </a:lnTo>
                  <a:lnTo>
                    <a:pt x="252" y="1359"/>
                  </a:lnTo>
                  <a:lnTo>
                    <a:pt x="260" y="1359"/>
                  </a:lnTo>
                  <a:lnTo>
                    <a:pt x="327" y="1359"/>
                  </a:lnTo>
                  <a:lnTo>
                    <a:pt x="327" y="1290"/>
                  </a:lnTo>
                  <a:lnTo>
                    <a:pt x="327" y="1290"/>
                  </a:lnTo>
                  <a:lnTo>
                    <a:pt x="327" y="1283"/>
                  </a:lnTo>
                  <a:lnTo>
                    <a:pt x="328" y="1275"/>
                  </a:lnTo>
                  <a:lnTo>
                    <a:pt x="332" y="1262"/>
                  </a:lnTo>
                  <a:lnTo>
                    <a:pt x="339" y="1250"/>
                  </a:lnTo>
                  <a:lnTo>
                    <a:pt x="347" y="1239"/>
                  </a:lnTo>
                  <a:lnTo>
                    <a:pt x="358" y="1230"/>
                  </a:lnTo>
                  <a:lnTo>
                    <a:pt x="370" y="1223"/>
                  </a:lnTo>
                  <a:lnTo>
                    <a:pt x="384" y="1220"/>
                  </a:lnTo>
                  <a:lnTo>
                    <a:pt x="391" y="1218"/>
                  </a:lnTo>
                  <a:lnTo>
                    <a:pt x="398" y="1218"/>
                  </a:lnTo>
                  <a:lnTo>
                    <a:pt x="398" y="1218"/>
                  </a:lnTo>
                  <a:lnTo>
                    <a:pt x="405" y="1218"/>
                  </a:lnTo>
                  <a:lnTo>
                    <a:pt x="413" y="1220"/>
                  </a:lnTo>
                  <a:lnTo>
                    <a:pt x="426" y="1223"/>
                  </a:lnTo>
                  <a:lnTo>
                    <a:pt x="439" y="1230"/>
                  </a:lnTo>
                  <a:lnTo>
                    <a:pt x="449" y="1239"/>
                  </a:lnTo>
                  <a:lnTo>
                    <a:pt x="459" y="1250"/>
                  </a:lnTo>
                  <a:lnTo>
                    <a:pt x="465" y="1262"/>
                  </a:lnTo>
                  <a:lnTo>
                    <a:pt x="470" y="1275"/>
                  </a:lnTo>
                  <a:lnTo>
                    <a:pt x="471" y="1283"/>
                  </a:lnTo>
                  <a:lnTo>
                    <a:pt x="471" y="1290"/>
                  </a:lnTo>
                  <a:lnTo>
                    <a:pt x="471" y="1359"/>
                  </a:lnTo>
                  <a:lnTo>
                    <a:pt x="520" y="1359"/>
                  </a:lnTo>
                  <a:lnTo>
                    <a:pt x="526" y="1359"/>
                  </a:lnTo>
                  <a:lnTo>
                    <a:pt x="566" y="1359"/>
                  </a:lnTo>
                  <a:lnTo>
                    <a:pt x="611" y="1359"/>
                  </a:lnTo>
                  <a:lnTo>
                    <a:pt x="798" y="1359"/>
                  </a:lnTo>
                  <a:lnTo>
                    <a:pt x="798" y="519"/>
                  </a:lnTo>
                  <a:lnTo>
                    <a:pt x="798" y="519"/>
                  </a:lnTo>
                  <a:lnTo>
                    <a:pt x="796" y="514"/>
                  </a:lnTo>
                  <a:lnTo>
                    <a:pt x="794" y="510"/>
                  </a:lnTo>
                  <a:lnTo>
                    <a:pt x="790" y="508"/>
                  </a:lnTo>
                  <a:lnTo>
                    <a:pt x="785" y="507"/>
                  </a:lnTo>
                  <a:lnTo>
                    <a:pt x="785" y="507"/>
                  </a:lnTo>
                  <a:close/>
                  <a:moveTo>
                    <a:pt x="90" y="1241"/>
                  </a:moveTo>
                  <a:lnTo>
                    <a:pt x="65" y="1241"/>
                  </a:lnTo>
                  <a:lnTo>
                    <a:pt x="65" y="1201"/>
                  </a:lnTo>
                  <a:lnTo>
                    <a:pt x="90" y="1201"/>
                  </a:lnTo>
                  <a:lnTo>
                    <a:pt x="90" y="1241"/>
                  </a:lnTo>
                  <a:close/>
                  <a:moveTo>
                    <a:pt x="90" y="1169"/>
                  </a:moveTo>
                  <a:lnTo>
                    <a:pt x="65" y="1169"/>
                  </a:lnTo>
                  <a:lnTo>
                    <a:pt x="65" y="1129"/>
                  </a:lnTo>
                  <a:lnTo>
                    <a:pt x="90" y="1129"/>
                  </a:lnTo>
                  <a:lnTo>
                    <a:pt x="90" y="1169"/>
                  </a:lnTo>
                  <a:close/>
                  <a:moveTo>
                    <a:pt x="90" y="1096"/>
                  </a:moveTo>
                  <a:lnTo>
                    <a:pt x="65" y="1096"/>
                  </a:lnTo>
                  <a:lnTo>
                    <a:pt x="65" y="1056"/>
                  </a:lnTo>
                  <a:lnTo>
                    <a:pt x="90" y="1056"/>
                  </a:lnTo>
                  <a:lnTo>
                    <a:pt x="90" y="1096"/>
                  </a:lnTo>
                  <a:close/>
                  <a:moveTo>
                    <a:pt x="90" y="1023"/>
                  </a:moveTo>
                  <a:lnTo>
                    <a:pt x="65" y="1023"/>
                  </a:lnTo>
                  <a:lnTo>
                    <a:pt x="65" y="983"/>
                  </a:lnTo>
                  <a:lnTo>
                    <a:pt x="90" y="983"/>
                  </a:lnTo>
                  <a:lnTo>
                    <a:pt x="90" y="1023"/>
                  </a:lnTo>
                  <a:close/>
                  <a:moveTo>
                    <a:pt x="90" y="950"/>
                  </a:moveTo>
                  <a:lnTo>
                    <a:pt x="65" y="950"/>
                  </a:lnTo>
                  <a:lnTo>
                    <a:pt x="65" y="910"/>
                  </a:lnTo>
                  <a:lnTo>
                    <a:pt x="90" y="910"/>
                  </a:lnTo>
                  <a:lnTo>
                    <a:pt x="90" y="950"/>
                  </a:lnTo>
                  <a:close/>
                  <a:moveTo>
                    <a:pt x="90" y="878"/>
                  </a:moveTo>
                  <a:lnTo>
                    <a:pt x="65" y="878"/>
                  </a:lnTo>
                  <a:lnTo>
                    <a:pt x="65" y="838"/>
                  </a:lnTo>
                  <a:lnTo>
                    <a:pt x="90" y="838"/>
                  </a:lnTo>
                  <a:lnTo>
                    <a:pt x="90" y="878"/>
                  </a:lnTo>
                  <a:close/>
                  <a:moveTo>
                    <a:pt x="90" y="805"/>
                  </a:moveTo>
                  <a:lnTo>
                    <a:pt x="65" y="805"/>
                  </a:lnTo>
                  <a:lnTo>
                    <a:pt x="65" y="765"/>
                  </a:lnTo>
                  <a:lnTo>
                    <a:pt x="90" y="765"/>
                  </a:lnTo>
                  <a:lnTo>
                    <a:pt x="90" y="805"/>
                  </a:lnTo>
                  <a:close/>
                  <a:moveTo>
                    <a:pt x="138" y="1241"/>
                  </a:moveTo>
                  <a:lnTo>
                    <a:pt x="114" y="1241"/>
                  </a:lnTo>
                  <a:lnTo>
                    <a:pt x="114" y="1201"/>
                  </a:lnTo>
                  <a:lnTo>
                    <a:pt x="138" y="1201"/>
                  </a:lnTo>
                  <a:lnTo>
                    <a:pt x="138" y="1241"/>
                  </a:lnTo>
                  <a:close/>
                  <a:moveTo>
                    <a:pt x="138" y="1169"/>
                  </a:moveTo>
                  <a:lnTo>
                    <a:pt x="114" y="1169"/>
                  </a:lnTo>
                  <a:lnTo>
                    <a:pt x="114" y="1129"/>
                  </a:lnTo>
                  <a:lnTo>
                    <a:pt x="138" y="1129"/>
                  </a:lnTo>
                  <a:lnTo>
                    <a:pt x="138" y="1169"/>
                  </a:lnTo>
                  <a:close/>
                  <a:moveTo>
                    <a:pt x="138" y="1096"/>
                  </a:moveTo>
                  <a:lnTo>
                    <a:pt x="114" y="1096"/>
                  </a:lnTo>
                  <a:lnTo>
                    <a:pt x="114" y="1056"/>
                  </a:lnTo>
                  <a:lnTo>
                    <a:pt x="138" y="1056"/>
                  </a:lnTo>
                  <a:lnTo>
                    <a:pt x="138" y="1096"/>
                  </a:lnTo>
                  <a:close/>
                  <a:moveTo>
                    <a:pt x="138" y="1023"/>
                  </a:moveTo>
                  <a:lnTo>
                    <a:pt x="114" y="1023"/>
                  </a:lnTo>
                  <a:lnTo>
                    <a:pt x="114" y="983"/>
                  </a:lnTo>
                  <a:lnTo>
                    <a:pt x="138" y="983"/>
                  </a:lnTo>
                  <a:lnTo>
                    <a:pt x="138" y="1023"/>
                  </a:lnTo>
                  <a:close/>
                  <a:moveTo>
                    <a:pt x="138" y="950"/>
                  </a:moveTo>
                  <a:lnTo>
                    <a:pt x="114" y="950"/>
                  </a:lnTo>
                  <a:lnTo>
                    <a:pt x="114" y="910"/>
                  </a:lnTo>
                  <a:lnTo>
                    <a:pt x="138" y="910"/>
                  </a:lnTo>
                  <a:lnTo>
                    <a:pt x="138" y="950"/>
                  </a:lnTo>
                  <a:close/>
                  <a:moveTo>
                    <a:pt x="138" y="878"/>
                  </a:moveTo>
                  <a:lnTo>
                    <a:pt x="114" y="878"/>
                  </a:lnTo>
                  <a:lnTo>
                    <a:pt x="114" y="838"/>
                  </a:lnTo>
                  <a:lnTo>
                    <a:pt x="138" y="838"/>
                  </a:lnTo>
                  <a:lnTo>
                    <a:pt x="138" y="878"/>
                  </a:lnTo>
                  <a:close/>
                  <a:moveTo>
                    <a:pt x="138" y="805"/>
                  </a:moveTo>
                  <a:lnTo>
                    <a:pt x="114" y="805"/>
                  </a:lnTo>
                  <a:lnTo>
                    <a:pt x="114" y="765"/>
                  </a:lnTo>
                  <a:lnTo>
                    <a:pt x="138" y="765"/>
                  </a:lnTo>
                  <a:lnTo>
                    <a:pt x="138" y="805"/>
                  </a:lnTo>
                  <a:close/>
                  <a:moveTo>
                    <a:pt x="186" y="1241"/>
                  </a:moveTo>
                  <a:lnTo>
                    <a:pt x="162" y="1241"/>
                  </a:lnTo>
                  <a:lnTo>
                    <a:pt x="162" y="1201"/>
                  </a:lnTo>
                  <a:lnTo>
                    <a:pt x="186" y="1201"/>
                  </a:lnTo>
                  <a:lnTo>
                    <a:pt x="186" y="1241"/>
                  </a:lnTo>
                  <a:close/>
                  <a:moveTo>
                    <a:pt x="186" y="1169"/>
                  </a:moveTo>
                  <a:lnTo>
                    <a:pt x="162" y="1169"/>
                  </a:lnTo>
                  <a:lnTo>
                    <a:pt x="162" y="1129"/>
                  </a:lnTo>
                  <a:lnTo>
                    <a:pt x="186" y="1129"/>
                  </a:lnTo>
                  <a:lnTo>
                    <a:pt x="186" y="1169"/>
                  </a:lnTo>
                  <a:close/>
                  <a:moveTo>
                    <a:pt x="186" y="1096"/>
                  </a:moveTo>
                  <a:lnTo>
                    <a:pt x="162" y="1096"/>
                  </a:lnTo>
                  <a:lnTo>
                    <a:pt x="162" y="1056"/>
                  </a:lnTo>
                  <a:lnTo>
                    <a:pt x="186" y="1056"/>
                  </a:lnTo>
                  <a:lnTo>
                    <a:pt x="186" y="1096"/>
                  </a:lnTo>
                  <a:close/>
                  <a:moveTo>
                    <a:pt x="186" y="1023"/>
                  </a:moveTo>
                  <a:lnTo>
                    <a:pt x="162" y="1023"/>
                  </a:lnTo>
                  <a:lnTo>
                    <a:pt x="162" y="983"/>
                  </a:lnTo>
                  <a:lnTo>
                    <a:pt x="186" y="983"/>
                  </a:lnTo>
                  <a:lnTo>
                    <a:pt x="186" y="1023"/>
                  </a:lnTo>
                  <a:close/>
                  <a:moveTo>
                    <a:pt x="186" y="950"/>
                  </a:moveTo>
                  <a:lnTo>
                    <a:pt x="162" y="950"/>
                  </a:lnTo>
                  <a:lnTo>
                    <a:pt x="162" y="910"/>
                  </a:lnTo>
                  <a:lnTo>
                    <a:pt x="186" y="910"/>
                  </a:lnTo>
                  <a:lnTo>
                    <a:pt x="186" y="950"/>
                  </a:lnTo>
                  <a:close/>
                  <a:moveTo>
                    <a:pt x="186" y="878"/>
                  </a:moveTo>
                  <a:lnTo>
                    <a:pt x="162" y="878"/>
                  </a:lnTo>
                  <a:lnTo>
                    <a:pt x="162" y="838"/>
                  </a:lnTo>
                  <a:lnTo>
                    <a:pt x="186" y="838"/>
                  </a:lnTo>
                  <a:lnTo>
                    <a:pt x="186" y="878"/>
                  </a:lnTo>
                  <a:close/>
                  <a:moveTo>
                    <a:pt x="186" y="805"/>
                  </a:moveTo>
                  <a:lnTo>
                    <a:pt x="162" y="805"/>
                  </a:lnTo>
                  <a:lnTo>
                    <a:pt x="162" y="765"/>
                  </a:lnTo>
                  <a:lnTo>
                    <a:pt x="186" y="765"/>
                  </a:lnTo>
                  <a:lnTo>
                    <a:pt x="186" y="805"/>
                  </a:lnTo>
                  <a:close/>
                  <a:moveTo>
                    <a:pt x="186" y="732"/>
                  </a:moveTo>
                  <a:lnTo>
                    <a:pt x="162" y="732"/>
                  </a:lnTo>
                  <a:lnTo>
                    <a:pt x="162" y="692"/>
                  </a:lnTo>
                  <a:lnTo>
                    <a:pt x="186" y="692"/>
                  </a:lnTo>
                  <a:lnTo>
                    <a:pt x="186" y="732"/>
                  </a:lnTo>
                  <a:close/>
                  <a:moveTo>
                    <a:pt x="186" y="659"/>
                  </a:moveTo>
                  <a:lnTo>
                    <a:pt x="162" y="659"/>
                  </a:lnTo>
                  <a:lnTo>
                    <a:pt x="162" y="619"/>
                  </a:lnTo>
                  <a:lnTo>
                    <a:pt x="186" y="619"/>
                  </a:lnTo>
                  <a:lnTo>
                    <a:pt x="186" y="659"/>
                  </a:lnTo>
                  <a:close/>
                  <a:moveTo>
                    <a:pt x="186" y="587"/>
                  </a:moveTo>
                  <a:lnTo>
                    <a:pt x="162" y="587"/>
                  </a:lnTo>
                  <a:lnTo>
                    <a:pt x="162" y="547"/>
                  </a:lnTo>
                  <a:lnTo>
                    <a:pt x="186" y="547"/>
                  </a:lnTo>
                  <a:lnTo>
                    <a:pt x="186" y="587"/>
                  </a:lnTo>
                  <a:close/>
                  <a:moveTo>
                    <a:pt x="186" y="514"/>
                  </a:moveTo>
                  <a:lnTo>
                    <a:pt x="162" y="514"/>
                  </a:lnTo>
                  <a:lnTo>
                    <a:pt x="162" y="474"/>
                  </a:lnTo>
                  <a:lnTo>
                    <a:pt x="186" y="474"/>
                  </a:lnTo>
                  <a:lnTo>
                    <a:pt x="186" y="514"/>
                  </a:lnTo>
                  <a:close/>
                  <a:moveTo>
                    <a:pt x="186" y="441"/>
                  </a:moveTo>
                  <a:lnTo>
                    <a:pt x="162" y="441"/>
                  </a:lnTo>
                  <a:lnTo>
                    <a:pt x="162" y="401"/>
                  </a:lnTo>
                  <a:lnTo>
                    <a:pt x="186" y="401"/>
                  </a:lnTo>
                  <a:lnTo>
                    <a:pt x="186" y="441"/>
                  </a:lnTo>
                  <a:close/>
                  <a:moveTo>
                    <a:pt x="186" y="369"/>
                  </a:moveTo>
                  <a:lnTo>
                    <a:pt x="162" y="369"/>
                  </a:lnTo>
                  <a:lnTo>
                    <a:pt x="162" y="329"/>
                  </a:lnTo>
                  <a:lnTo>
                    <a:pt x="186" y="329"/>
                  </a:lnTo>
                  <a:lnTo>
                    <a:pt x="186" y="369"/>
                  </a:lnTo>
                  <a:close/>
                  <a:moveTo>
                    <a:pt x="186" y="296"/>
                  </a:moveTo>
                  <a:lnTo>
                    <a:pt x="162" y="296"/>
                  </a:lnTo>
                  <a:lnTo>
                    <a:pt x="162" y="256"/>
                  </a:lnTo>
                  <a:lnTo>
                    <a:pt x="186" y="256"/>
                  </a:lnTo>
                  <a:lnTo>
                    <a:pt x="186" y="296"/>
                  </a:lnTo>
                  <a:close/>
                  <a:moveTo>
                    <a:pt x="235" y="1241"/>
                  </a:moveTo>
                  <a:lnTo>
                    <a:pt x="211" y="1241"/>
                  </a:lnTo>
                  <a:lnTo>
                    <a:pt x="211" y="1201"/>
                  </a:lnTo>
                  <a:lnTo>
                    <a:pt x="235" y="1201"/>
                  </a:lnTo>
                  <a:lnTo>
                    <a:pt x="235" y="1241"/>
                  </a:lnTo>
                  <a:close/>
                  <a:moveTo>
                    <a:pt x="235" y="1169"/>
                  </a:moveTo>
                  <a:lnTo>
                    <a:pt x="211" y="1169"/>
                  </a:lnTo>
                  <a:lnTo>
                    <a:pt x="211" y="1129"/>
                  </a:lnTo>
                  <a:lnTo>
                    <a:pt x="235" y="1129"/>
                  </a:lnTo>
                  <a:lnTo>
                    <a:pt x="235" y="1169"/>
                  </a:lnTo>
                  <a:close/>
                  <a:moveTo>
                    <a:pt x="235" y="1096"/>
                  </a:moveTo>
                  <a:lnTo>
                    <a:pt x="211" y="1096"/>
                  </a:lnTo>
                  <a:lnTo>
                    <a:pt x="211" y="1056"/>
                  </a:lnTo>
                  <a:lnTo>
                    <a:pt x="235" y="1056"/>
                  </a:lnTo>
                  <a:lnTo>
                    <a:pt x="235" y="1096"/>
                  </a:lnTo>
                  <a:close/>
                  <a:moveTo>
                    <a:pt x="235" y="1023"/>
                  </a:moveTo>
                  <a:lnTo>
                    <a:pt x="211" y="1023"/>
                  </a:lnTo>
                  <a:lnTo>
                    <a:pt x="211" y="983"/>
                  </a:lnTo>
                  <a:lnTo>
                    <a:pt x="235" y="983"/>
                  </a:lnTo>
                  <a:lnTo>
                    <a:pt x="235" y="1023"/>
                  </a:lnTo>
                  <a:close/>
                  <a:moveTo>
                    <a:pt x="235" y="950"/>
                  </a:moveTo>
                  <a:lnTo>
                    <a:pt x="211" y="950"/>
                  </a:lnTo>
                  <a:lnTo>
                    <a:pt x="211" y="910"/>
                  </a:lnTo>
                  <a:lnTo>
                    <a:pt x="235" y="910"/>
                  </a:lnTo>
                  <a:lnTo>
                    <a:pt x="235" y="950"/>
                  </a:lnTo>
                  <a:close/>
                  <a:moveTo>
                    <a:pt x="235" y="878"/>
                  </a:moveTo>
                  <a:lnTo>
                    <a:pt x="211" y="878"/>
                  </a:lnTo>
                  <a:lnTo>
                    <a:pt x="211" y="838"/>
                  </a:lnTo>
                  <a:lnTo>
                    <a:pt x="235" y="838"/>
                  </a:lnTo>
                  <a:lnTo>
                    <a:pt x="235" y="878"/>
                  </a:lnTo>
                  <a:close/>
                  <a:moveTo>
                    <a:pt x="235" y="805"/>
                  </a:moveTo>
                  <a:lnTo>
                    <a:pt x="211" y="805"/>
                  </a:lnTo>
                  <a:lnTo>
                    <a:pt x="211" y="765"/>
                  </a:lnTo>
                  <a:lnTo>
                    <a:pt x="235" y="765"/>
                  </a:lnTo>
                  <a:lnTo>
                    <a:pt x="235" y="805"/>
                  </a:lnTo>
                  <a:close/>
                  <a:moveTo>
                    <a:pt x="235" y="732"/>
                  </a:moveTo>
                  <a:lnTo>
                    <a:pt x="211" y="732"/>
                  </a:lnTo>
                  <a:lnTo>
                    <a:pt x="211" y="692"/>
                  </a:lnTo>
                  <a:lnTo>
                    <a:pt x="235" y="692"/>
                  </a:lnTo>
                  <a:lnTo>
                    <a:pt x="235" y="732"/>
                  </a:lnTo>
                  <a:close/>
                  <a:moveTo>
                    <a:pt x="235" y="659"/>
                  </a:moveTo>
                  <a:lnTo>
                    <a:pt x="211" y="659"/>
                  </a:lnTo>
                  <a:lnTo>
                    <a:pt x="211" y="619"/>
                  </a:lnTo>
                  <a:lnTo>
                    <a:pt x="235" y="619"/>
                  </a:lnTo>
                  <a:lnTo>
                    <a:pt x="235" y="659"/>
                  </a:lnTo>
                  <a:close/>
                  <a:moveTo>
                    <a:pt x="235" y="587"/>
                  </a:moveTo>
                  <a:lnTo>
                    <a:pt x="211" y="587"/>
                  </a:lnTo>
                  <a:lnTo>
                    <a:pt x="211" y="547"/>
                  </a:lnTo>
                  <a:lnTo>
                    <a:pt x="235" y="547"/>
                  </a:lnTo>
                  <a:lnTo>
                    <a:pt x="235" y="587"/>
                  </a:lnTo>
                  <a:close/>
                  <a:moveTo>
                    <a:pt x="235" y="514"/>
                  </a:moveTo>
                  <a:lnTo>
                    <a:pt x="211" y="514"/>
                  </a:lnTo>
                  <a:lnTo>
                    <a:pt x="211" y="474"/>
                  </a:lnTo>
                  <a:lnTo>
                    <a:pt x="235" y="474"/>
                  </a:lnTo>
                  <a:lnTo>
                    <a:pt x="235" y="514"/>
                  </a:lnTo>
                  <a:close/>
                  <a:moveTo>
                    <a:pt x="235" y="441"/>
                  </a:moveTo>
                  <a:lnTo>
                    <a:pt x="211" y="441"/>
                  </a:lnTo>
                  <a:lnTo>
                    <a:pt x="211" y="401"/>
                  </a:lnTo>
                  <a:lnTo>
                    <a:pt x="235" y="401"/>
                  </a:lnTo>
                  <a:lnTo>
                    <a:pt x="235" y="441"/>
                  </a:lnTo>
                  <a:close/>
                  <a:moveTo>
                    <a:pt x="235" y="369"/>
                  </a:moveTo>
                  <a:lnTo>
                    <a:pt x="211" y="369"/>
                  </a:lnTo>
                  <a:lnTo>
                    <a:pt x="211" y="329"/>
                  </a:lnTo>
                  <a:lnTo>
                    <a:pt x="235" y="329"/>
                  </a:lnTo>
                  <a:lnTo>
                    <a:pt x="235" y="369"/>
                  </a:lnTo>
                  <a:close/>
                  <a:moveTo>
                    <a:pt x="235" y="296"/>
                  </a:moveTo>
                  <a:lnTo>
                    <a:pt x="211" y="296"/>
                  </a:lnTo>
                  <a:lnTo>
                    <a:pt x="211" y="256"/>
                  </a:lnTo>
                  <a:lnTo>
                    <a:pt x="235" y="256"/>
                  </a:lnTo>
                  <a:lnTo>
                    <a:pt x="235" y="296"/>
                  </a:lnTo>
                  <a:close/>
                  <a:moveTo>
                    <a:pt x="283" y="1241"/>
                  </a:moveTo>
                  <a:lnTo>
                    <a:pt x="259" y="1241"/>
                  </a:lnTo>
                  <a:lnTo>
                    <a:pt x="259" y="1201"/>
                  </a:lnTo>
                  <a:lnTo>
                    <a:pt x="283" y="1201"/>
                  </a:lnTo>
                  <a:lnTo>
                    <a:pt x="283" y="1241"/>
                  </a:lnTo>
                  <a:close/>
                  <a:moveTo>
                    <a:pt x="283" y="1169"/>
                  </a:moveTo>
                  <a:lnTo>
                    <a:pt x="259" y="1169"/>
                  </a:lnTo>
                  <a:lnTo>
                    <a:pt x="259" y="1129"/>
                  </a:lnTo>
                  <a:lnTo>
                    <a:pt x="283" y="1129"/>
                  </a:lnTo>
                  <a:lnTo>
                    <a:pt x="283" y="1169"/>
                  </a:lnTo>
                  <a:close/>
                  <a:moveTo>
                    <a:pt x="283" y="1096"/>
                  </a:moveTo>
                  <a:lnTo>
                    <a:pt x="259" y="1096"/>
                  </a:lnTo>
                  <a:lnTo>
                    <a:pt x="259" y="1056"/>
                  </a:lnTo>
                  <a:lnTo>
                    <a:pt x="283" y="1056"/>
                  </a:lnTo>
                  <a:lnTo>
                    <a:pt x="283" y="1096"/>
                  </a:lnTo>
                  <a:close/>
                  <a:moveTo>
                    <a:pt x="283" y="1023"/>
                  </a:moveTo>
                  <a:lnTo>
                    <a:pt x="259" y="1023"/>
                  </a:lnTo>
                  <a:lnTo>
                    <a:pt x="259" y="983"/>
                  </a:lnTo>
                  <a:lnTo>
                    <a:pt x="283" y="983"/>
                  </a:lnTo>
                  <a:lnTo>
                    <a:pt x="283" y="1023"/>
                  </a:lnTo>
                  <a:close/>
                  <a:moveTo>
                    <a:pt x="283" y="950"/>
                  </a:moveTo>
                  <a:lnTo>
                    <a:pt x="259" y="950"/>
                  </a:lnTo>
                  <a:lnTo>
                    <a:pt x="259" y="910"/>
                  </a:lnTo>
                  <a:lnTo>
                    <a:pt x="283" y="910"/>
                  </a:lnTo>
                  <a:lnTo>
                    <a:pt x="283" y="950"/>
                  </a:lnTo>
                  <a:close/>
                  <a:moveTo>
                    <a:pt x="283" y="878"/>
                  </a:moveTo>
                  <a:lnTo>
                    <a:pt x="259" y="878"/>
                  </a:lnTo>
                  <a:lnTo>
                    <a:pt x="259" y="838"/>
                  </a:lnTo>
                  <a:lnTo>
                    <a:pt x="283" y="838"/>
                  </a:lnTo>
                  <a:lnTo>
                    <a:pt x="283" y="878"/>
                  </a:lnTo>
                  <a:close/>
                  <a:moveTo>
                    <a:pt x="283" y="805"/>
                  </a:moveTo>
                  <a:lnTo>
                    <a:pt x="259" y="805"/>
                  </a:lnTo>
                  <a:lnTo>
                    <a:pt x="259" y="765"/>
                  </a:lnTo>
                  <a:lnTo>
                    <a:pt x="283" y="765"/>
                  </a:lnTo>
                  <a:lnTo>
                    <a:pt x="283" y="805"/>
                  </a:lnTo>
                  <a:close/>
                  <a:moveTo>
                    <a:pt x="283" y="732"/>
                  </a:moveTo>
                  <a:lnTo>
                    <a:pt x="259" y="732"/>
                  </a:lnTo>
                  <a:lnTo>
                    <a:pt x="259" y="692"/>
                  </a:lnTo>
                  <a:lnTo>
                    <a:pt x="283" y="692"/>
                  </a:lnTo>
                  <a:lnTo>
                    <a:pt x="283" y="732"/>
                  </a:lnTo>
                  <a:close/>
                  <a:moveTo>
                    <a:pt x="283" y="659"/>
                  </a:moveTo>
                  <a:lnTo>
                    <a:pt x="259" y="659"/>
                  </a:lnTo>
                  <a:lnTo>
                    <a:pt x="259" y="619"/>
                  </a:lnTo>
                  <a:lnTo>
                    <a:pt x="283" y="619"/>
                  </a:lnTo>
                  <a:lnTo>
                    <a:pt x="283" y="659"/>
                  </a:lnTo>
                  <a:close/>
                  <a:moveTo>
                    <a:pt x="283" y="587"/>
                  </a:moveTo>
                  <a:lnTo>
                    <a:pt x="259" y="587"/>
                  </a:lnTo>
                  <a:lnTo>
                    <a:pt x="259" y="547"/>
                  </a:lnTo>
                  <a:lnTo>
                    <a:pt x="283" y="547"/>
                  </a:lnTo>
                  <a:lnTo>
                    <a:pt x="283" y="587"/>
                  </a:lnTo>
                  <a:close/>
                  <a:moveTo>
                    <a:pt x="283" y="514"/>
                  </a:moveTo>
                  <a:lnTo>
                    <a:pt x="259" y="514"/>
                  </a:lnTo>
                  <a:lnTo>
                    <a:pt x="259" y="474"/>
                  </a:lnTo>
                  <a:lnTo>
                    <a:pt x="283" y="474"/>
                  </a:lnTo>
                  <a:lnTo>
                    <a:pt x="283" y="514"/>
                  </a:lnTo>
                  <a:close/>
                  <a:moveTo>
                    <a:pt x="283" y="441"/>
                  </a:moveTo>
                  <a:lnTo>
                    <a:pt x="259" y="441"/>
                  </a:lnTo>
                  <a:lnTo>
                    <a:pt x="259" y="401"/>
                  </a:lnTo>
                  <a:lnTo>
                    <a:pt x="283" y="401"/>
                  </a:lnTo>
                  <a:lnTo>
                    <a:pt x="283" y="441"/>
                  </a:lnTo>
                  <a:close/>
                  <a:moveTo>
                    <a:pt x="283" y="369"/>
                  </a:moveTo>
                  <a:lnTo>
                    <a:pt x="259" y="369"/>
                  </a:lnTo>
                  <a:lnTo>
                    <a:pt x="259" y="329"/>
                  </a:lnTo>
                  <a:lnTo>
                    <a:pt x="283" y="329"/>
                  </a:lnTo>
                  <a:lnTo>
                    <a:pt x="283" y="369"/>
                  </a:lnTo>
                  <a:close/>
                  <a:moveTo>
                    <a:pt x="283" y="296"/>
                  </a:moveTo>
                  <a:lnTo>
                    <a:pt x="259" y="296"/>
                  </a:lnTo>
                  <a:lnTo>
                    <a:pt x="259" y="256"/>
                  </a:lnTo>
                  <a:lnTo>
                    <a:pt x="283" y="256"/>
                  </a:lnTo>
                  <a:lnTo>
                    <a:pt x="283" y="296"/>
                  </a:lnTo>
                  <a:close/>
                  <a:moveTo>
                    <a:pt x="332" y="1169"/>
                  </a:moveTo>
                  <a:lnTo>
                    <a:pt x="307" y="1169"/>
                  </a:lnTo>
                  <a:lnTo>
                    <a:pt x="307" y="1129"/>
                  </a:lnTo>
                  <a:lnTo>
                    <a:pt x="332" y="1129"/>
                  </a:lnTo>
                  <a:lnTo>
                    <a:pt x="332" y="1169"/>
                  </a:lnTo>
                  <a:close/>
                  <a:moveTo>
                    <a:pt x="332" y="1096"/>
                  </a:moveTo>
                  <a:lnTo>
                    <a:pt x="307" y="1096"/>
                  </a:lnTo>
                  <a:lnTo>
                    <a:pt x="307" y="1056"/>
                  </a:lnTo>
                  <a:lnTo>
                    <a:pt x="332" y="1056"/>
                  </a:lnTo>
                  <a:lnTo>
                    <a:pt x="332" y="1096"/>
                  </a:lnTo>
                  <a:close/>
                  <a:moveTo>
                    <a:pt x="332" y="1023"/>
                  </a:moveTo>
                  <a:lnTo>
                    <a:pt x="307" y="1023"/>
                  </a:lnTo>
                  <a:lnTo>
                    <a:pt x="307" y="983"/>
                  </a:lnTo>
                  <a:lnTo>
                    <a:pt x="332" y="983"/>
                  </a:lnTo>
                  <a:lnTo>
                    <a:pt x="332" y="1023"/>
                  </a:lnTo>
                  <a:close/>
                  <a:moveTo>
                    <a:pt x="332" y="950"/>
                  </a:moveTo>
                  <a:lnTo>
                    <a:pt x="307" y="950"/>
                  </a:lnTo>
                  <a:lnTo>
                    <a:pt x="307" y="910"/>
                  </a:lnTo>
                  <a:lnTo>
                    <a:pt x="332" y="910"/>
                  </a:lnTo>
                  <a:lnTo>
                    <a:pt x="332" y="950"/>
                  </a:lnTo>
                  <a:close/>
                  <a:moveTo>
                    <a:pt x="332" y="878"/>
                  </a:moveTo>
                  <a:lnTo>
                    <a:pt x="307" y="878"/>
                  </a:lnTo>
                  <a:lnTo>
                    <a:pt x="307" y="838"/>
                  </a:lnTo>
                  <a:lnTo>
                    <a:pt x="332" y="838"/>
                  </a:lnTo>
                  <a:lnTo>
                    <a:pt x="332" y="878"/>
                  </a:lnTo>
                  <a:close/>
                  <a:moveTo>
                    <a:pt x="332" y="805"/>
                  </a:moveTo>
                  <a:lnTo>
                    <a:pt x="307" y="805"/>
                  </a:lnTo>
                  <a:lnTo>
                    <a:pt x="307" y="765"/>
                  </a:lnTo>
                  <a:lnTo>
                    <a:pt x="332" y="765"/>
                  </a:lnTo>
                  <a:lnTo>
                    <a:pt x="332" y="805"/>
                  </a:lnTo>
                  <a:close/>
                  <a:moveTo>
                    <a:pt x="332" y="732"/>
                  </a:moveTo>
                  <a:lnTo>
                    <a:pt x="307" y="732"/>
                  </a:lnTo>
                  <a:lnTo>
                    <a:pt x="307" y="692"/>
                  </a:lnTo>
                  <a:lnTo>
                    <a:pt x="332" y="692"/>
                  </a:lnTo>
                  <a:lnTo>
                    <a:pt x="332" y="732"/>
                  </a:lnTo>
                  <a:close/>
                  <a:moveTo>
                    <a:pt x="332" y="659"/>
                  </a:moveTo>
                  <a:lnTo>
                    <a:pt x="307" y="659"/>
                  </a:lnTo>
                  <a:lnTo>
                    <a:pt x="307" y="619"/>
                  </a:lnTo>
                  <a:lnTo>
                    <a:pt x="332" y="619"/>
                  </a:lnTo>
                  <a:lnTo>
                    <a:pt x="332" y="659"/>
                  </a:lnTo>
                  <a:close/>
                  <a:moveTo>
                    <a:pt x="332" y="587"/>
                  </a:moveTo>
                  <a:lnTo>
                    <a:pt x="307" y="587"/>
                  </a:lnTo>
                  <a:lnTo>
                    <a:pt x="307" y="547"/>
                  </a:lnTo>
                  <a:lnTo>
                    <a:pt x="332" y="547"/>
                  </a:lnTo>
                  <a:lnTo>
                    <a:pt x="332" y="587"/>
                  </a:lnTo>
                  <a:close/>
                  <a:moveTo>
                    <a:pt x="332" y="514"/>
                  </a:moveTo>
                  <a:lnTo>
                    <a:pt x="307" y="514"/>
                  </a:lnTo>
                  <a:lnTo>
                    <a:pt x="307" y="474"/>
                  </a:lnTo>
                  <a:lnTo>
                    <a:pt x="332" y="474"/>
                  </a:lnTo>
                  <a:lnTo>
                    <a:pt x="332" y="514"/>
                  </a:lnTo>
                  <a:close/>
                  <a:moveTo>
                    <a:pt x="332" y="441"/>
                  </a:moveTo>
                  <a:lnTo>
                    <a:pt x="307" y="441"/>
                  </a:lnTo>
                  <a:lnTo>
                    <a:pt x="307" y="401"/>
                  </a:lnTo>
                  <a:lnTo>
                    <a:pt x="332" y="401"/>
                  </a:lnTo>
                  <a:lnTo>
                    <a:pt x="332" y="441"/>
                  </a:lnTo>
                  <a:close/>
                  <a:moveTo>
                    <a:pt x="332" y="369"/>
                  </a:moveTo>
                  <a:lnTo>
                    <a:pt x="307" y="369"/>
                  </a:lnTo>
                  <a:lnTo>
                    <a:pt x="307" y="329"/>
                  </a:lnTo>
                  <a:lnTo>
                    <a:pt x="332" y="329"/>
                  </a:lnTo>
                  <a:lnTo>
                    <a:pt x="332" y="369"/>
                  </a:lnTo>
                  <a:close/>
                  <a:moveTo>
                    <a:pt x="332" y="296"/>
                  </a:moveTo>
                  <a:lnTo>
                    <a:pt x="307" y="296"/>
                  </a:lnTo>
                  <a:lnTo>
                    <a:pt x="307" y="256"/>
                  </a:lnTo>
                  <a:lnTo>
                    <a:pt x="332" y="256"/>
                  </a:lnTo>
                  <a:lnTo>
                    <a:pt x="332" y="296"/>
                  </a:lnTo>
                  <a:close/>
                  <a:moveTo>
                    <a:pt x="380" y="1169"/>
                  </a:moveTo>
                  <a:lnTo>
                    <a:pt x="356" y="1169"/>
                  </a:lnTo>
                  <a:lnTo>
                    <a:pt x="356" y="1129"/>
                  </a:lnTo>
                  <a:lnTo>
                    <a:pt x="380" y="1129"/>
                  </a:lnTo>
                  <a:lnTo>
                    <a:pt x="380" y="1169"/>
                  </a:lnTo>
                  <a:close/>
                  <a:moveTo>
                    <a:pt x="380" y="1096"/>
                  </a:moveTo>
                  <a:lnTo>
                    <a:pt x="356" y="1096"/>
                  </a:lnTo>
                  <a:lnTo>
                    <a:pt x="356" y="1056"/>
                  </a:lnTo>
                  <a:lnTo>
                    <a:pt x="380" y="1056"/>
                  </a:lnTo>
                  <a:lnTo>
                    <a:pt x="380" y="1096"/>
                  </a:lnTo>
                  <a:close/>
                  <a:moveTo>
                    <a:pt x="380" y="1023"/>
                  </a:moveTo>
                  <a:lnTo>
                    <a:pt x="356" y="1023"/>
                  </a:lnTo>
                  <a:lnTo>
                    <a:pt x="356" y="983"/>
                  </a:lnTo>
                  <a:lnTo>
                    <a:pt x="380" y="983"/>
                  </a:lnTo>
                  <a:lnTo>
                    <a:pt x="380" y="1023"/>
                  </a:lnTo>
                  <a:close/>
                  <a:moveTo>
                    <a:pt x="380" y="950"/>
                  </a:moveTo>
                  <a:lnTo>
                    <a:pt x="356" y="950"/>
                  </a:lnTo>
                  <a:lnTo>
                    <a:pt x="356" y="910"/>
                  </a:lnTo>
                  <a:lnTo>
                    <a:pt x="380" y="910"/>
                  </a:lnTo>
                  <a:lnTo>
                    <a:pt x="380" y="950"/>
                  </a:lnTo>
                  <a:close/>
                  <a:moveTo>
                    <a:pt x="380" y="878"/>
                  </a:moveTo>
                  <a:lnTo>
                    <a:pt x="356" y="878"/>
                  </a:lnTo>
                  <a:lnTo>
                    <a:pt x="356" y="838"/>
                  </a:lnTo>
                  <a:lnTo>
                    <a:pt x="380" y="838"/>
                  </a:lnTo>
                  <a:lnTo>
                    <a:pt x="380" y="878"/>
                  </a:lnTo>
                  <a:close/>
                  <a:moveTo>
                    <a:pt x="380" y="805"/>
                  </a:moveTo>
                  <a:lnTo>
                    <a:pt x="356" y="805"/>
                  </a:lnTo>
                  <a:lnTo>
                    <a:pt x="356" y="765"/>
                  </a:lnTo>
                  <a:lnTo>
                    <a:pt x="380" y="765"/>
                  </a:lnTo>
                  <a:lnTo>
                    <a:pt x="380" y="805"/>
                  </a:lnTo>
                  <a:close/>
                  <a:moveTo>
                    <a:pt x="380" y="732"/>
                  </a:moveTo>
                  <a:lnTo>
                    <a:pt x="356" y="732"/>
                  </a:lnTo>
                  <a:lnTo>
                    <a:pt x="356" y="692"/>
                  </a:lnTo>
                  <a:lnTo>
                    <a:pt x="380" y="692"/>
                  </a:lnTo>
                  <a:lnTo>
                    <a:pt x="380" y="732"/>
                  </a:lnTo>
                  <a:close/>
                  <a:moveTo>
                    <a:pt x="380" y="659"/>
                  </a:moveTo>
                  <a:lnTo>
                    <a:pt x="356" y="659"/>
                  </a:lnTo>
                  <a:lnTo>
                    <a:pt x="356" y="619"/>
                  </a:lnTo>
                  <a:lnTo>
                    <a:pt x="380" y="619"/>
                  </a:lnTo>
                  <a:lnTo>
                    <a:pt x="380" y="659"/>
                  </a:lnTo>
                  <a:close/>
                  <a:moveTo>
                    <a:pt x="380" y="587"/>
                  </a:moveTo>
                  <a:lnTo>
                    <a:pt x="356" y="587"/>
                  </a:lnTo>
                  <a:lnTo>
                    <a:pt x="356" y="547"/>
                  </a:lnTo>
                  <a:lnTo>
                    <a:pt x="380" y="547"/>
                  </a:lnTo>
                  <a:lnTo>
                    <a:pt x="380" y="587"/>
                  </a:lnTo>
                  <a:close/>
                  <a:moveTo>
                    <a:pt x="380" y="514"/>
                  </a:moveTo>
                  <a:lnTo>
                    <a:pt x="356" y="514"/>
                  </a:lnTo>
                  <a:lnTo>
                    <a:pt x="356" y="474"/>
                  </a:lnTo>
                  <a:lnTo>
                    <a:pt x="380" y="474"/>
                  </a:lnTo>
                  <a:lnTo>
                    <a:pt x="380" y="514"/>
                  </a:lnTo>
                  <a:close/>
                  <a:moveTo>
                    <a:pt x="380" y="441"/>
                  </a:moveTo>
                  <a:lnTo>
                    <a:pt x="356" y="441"/>
                  </a:lnTo>
                  <a:lnTo>
                    <a:pt x="356" y="401"/>
                  </a:lnTo>
                  <a:lnTo>
                    <a:pt x="380" y="401"/>
                  </a:lnTo>
                  <a:lnTo>
                    <a:pt x="380" y="441"/>
                  </a:lnTo>
                  <a:close/>
                  <a:moveTo>
                    <a:pt x="380" y="369"/>
                  </a:moveTo>
                  <a:lnTo>
                    <a:pt x="356" y="369"/>
                  </a:lnTo>
                  <a:lnTo>
                    <a:pt x="356" y="329"/>
                  </a:lnTo>
                  <a:lnTo>
                    <a:pt x="380" y="329"/>
                  </a:lnTo>
                  <a:lnTo>
                    <a:pt x="380" y="369"/>
                  </a:lnTo>
                  <a:close/>
                  <a:moveTo>
                    <a:pt x="380" y="296"/>
                  </a:moveTo>
                  <a:lnTo>
                    <a:pt x="356" y="296"/>
                  </a:lnTo>
                  <a:lnTo>
                    <a:pt x="356" y="256"/>
                  </a:lnTo>
                  <a:lnTo>
                    <a:pt x="380" y="256"/>
                  </a:lnTo>
                  <a:lnTo>
                    <a:pt x="380" y="296"/>
                  </a:lnTo>
                  <a:close/>
                  <a:moveTo>
                    <a:pt x="428" y="1169"/>
                  </a:moveTo>
                  <a:lnTo>
                    <a:pt x="404" y="1169"/>
                  </a:lnTo>
                  <a:lnTo>
                    <a:pt x="404" y="1129"/>
                  </a:lnTo>
                  <a:lnTo>
                    <a:pt x="428" y="1129"/>
                  </a:lnTo>
                  <a:lnTo>
                    <a:pt x="428" y="1169"/>
                  </a:lnTo>
                  <a:close/>
                  <a:moveTo>
                    <a:pt x="428" y="1096"/>
                  </a:moveTo>
                  <a:lnTo>
                    <a:pt x="404" y="1096"/>
                  </a:lnTo>
                  <a:lnTo>
                    <a:pt x="404" y="1056"/>
                  </a:lnTo>
                  <a:lnTo>
                    <a:pt x="428" y="1056"/>
                  </a:lnTo>
                  <a:lnTo>
                    <a:pt x="428" y="1096"/>
                  </a:lnTo>
                  <a:close/>
                  <a:moveTo>
                    <a:pt x="428" y="1023"/>
                  </a:moveTo>
                  <a:lnTo>
                    <a:pt x="404" y="1023"/>
                  </a:lnTo>
                  <a:lnTo>
                    <a:pt x="404" y="983"/>
                  </a:lnTo>
                  <a:lnTo>
                    <a:pt x="428" y="983"/>
                  </a:lnTo>
                  <a:lnTo>
                    <a:pt x="428" y="1023"/>
                  </a:lnTo>
                  <a:close/>
                  <a:moveTo>
                    <a:pt x="428" y="950"/>
                  </a:moveTo>
                  <a:lnTo>
                    <a:pt x="404" y="950"/>
                  </a:lnTo>
                  <a:lnTo>
                    <a:pt x="404" y="910"/>
                  </a:lnTo>
                  <a:lnTo>
                    <a:pt x="428" y="910"/>
                  </a:lnTo>
                  <a:lnTo>
                    <a:pt x="428" y="950"/>
                  </a:lnTo>
                  <a:close/>
                  <a:moveTo>
                    <a:pt x="428" y="878"/>
                  </a:moveTo>
                  <a:lnTo>
                    <a:pt x="404" y="878"/>
                  </a:lnTo>
                  <a:lnTo>
                    <a:pt x="404" y="838"/>
                  </a:lnTo>
                  <a:lnTo>
                    <a:pt x="428" y="838"/>
                  </a:lnTo>
                  <a:lnTo>
                    <a:pt x="428" y="878"/>
                  </a:lnTo>
                  <a:close/>
                  <a:moveTo>
                    <a:pt x="428" y="805"/>
                  </a:moveTo>
                  <a:lnTo>
                    <a:pt x="404" y="805"/>
                  </a:lnTo>
                  <a:lnTo>
                    <a:pt x="404" y="765"/>
                  </a:lnTo>
                  <a:lnTo>
                    <a:pt x="428" y="765"/>
                  </a:lnTo>
                  <a:lnTo>
                    <a:pt x="428" y="805"/>
                  </a:lnTo>
                  <a:close/>
                  <a:moveTo>
                    <a:pt x="428" y="732"/>
                  </a:moveTo>
                  <a:lnTo>
                    <a:pt x="404" y="732"/>
                  </a:lnTo>
                  <a:lnTo>
                    <a:pt x="404" y="692"/>
                  </a:lnTo>
                  <a:lnTo>
                    <a:pt x="428" y="692"/>
                  </a:lnTo>
                  <a:lnTo>
                    <a:pt x="428" y="732"/>
                  </a:lnTo>
                  <a:close/>
                  <a:moveTo>
                    <a:pt x="428" y="659"/>
                  </a:moveTo>
                  <a:lnTo>
                    <a:pt x="404" y="659"/>
                  </a:lnTo>
                  <a:lnTo>
                    <a:pt x="404" y="619"/>
                  </a:lnTo>
                  <a:lnTo>
                    <a:pt x="428" y="619"/>
                  </a:lnTo>
                  <a:lnTo>
                    <a:pt x="428" y="659"/>
                  </a:lnTo>
                  <a:close/>
                  <a:moveTo>
                    <a:pt x="428" y="587"/>
                  </a:moveTo>
                  <a:lnTo>
                    <a:pt x="404" y="587"/>
                  </a:lnTo>
                  <a:lnTo>
                    <a:pt x="404" y="547"/>
                  </a:lnTo>
                  <a:lnTo>
                    <a:pt x="428" y="547"/>
                  </a:lnTo>
                  <a:lnTo>
                    <a:pt x="428" y="587"/>
                  </a:lnTo>
                  <a:close/>
                  <a:moveTo>
                    <a:pt x="428" y="514"/>
                  </a:moveTo>
                  <a:lnTo>
                    <a:pt x="404" y="514"/>
                  </a:lnTo>
                  <a:lnTo>
                    <a:pt x="404" y="474"/>
                  </a:lnTo>
                  <a:lnTo>
                    <a:pt x="428" y="474"/>
                  </a:lnTo>
                  <a:lnTo>
                    <a:pt x="428" y="514"/>
                  </a:lnTo>
                  <a:close/>
                  <a:moveTo>
                    <a:pt x="428" y="441"/>
                  </a:moveTo>
                  <a:lnTo>
                    <a:pt x="404" y="441"/>
                  </a:lnTo>
                  <a:lnTo>
                    <a:pt x="404" y="401"/>
                  </a:lnTo>
                  <a:lnTo>
                    <a:pt x="428" y="401"/>
                  </a:lnTo>
                  <a:lnTo>
                    <a:pt x="428" y="441"/>
                  </a:lnTo>
                  <a:close/>
                  <a:moveTo>
                    <a:pt x="428" y="369"/>
                  </a:moveTo>
                  <a:lnTo>
                    <a:pt x="404" y="369"/>
                  </a:lnTo>
                  <a:lnTo>
                    <a:pt x="404" y="329"/>
                  </a:lnTo>
                  <a:lnTo>
                    <a:pt x="428" y="329"/>
                  </a:lnTo>
                  <a:lnTo>
                    <a:pt x="428" y="369"/>
                  </a:lnTo>
                  <a:close/>
                  <a:moveTo>
                    <a:pt x="428" y="296"/>
                  </a:moveTo>
                  <a:lnTo>
                    <a:pt x="404" y="296"/>
                  </a:lnTo>
                  <a:lnTo>
                    <a:pt x="404" y="256"/>
                  </a:lnTo>
                  <a:lnTo>
                    <a:pt x="428" y="256"/>
                  </a:lnTo>
                  <a:lnTo>
                    <a:pt x="428" y="296"/>
                  </a:lnTo>
                  <a:close/>
                  <a:moveTo>
                    <a:pt x="477" y="1169"/>
                  </a:moveTo>
                  <a:lnTo>
                    <a:pt x="453" y="1169"/>
                  </a:lnTo>
                  <a:lnTo>
                    <a:pt x="453" y="1129"/>
                  </a:lnTo>
                  <a:lnTo>
                    <a:pt x="477" y="1129"/>
                  </a:lnTo>
                  <a:lnTo>
                    <a:pt x="477" y="1169"/>
                  </a:lnTo>
                  <a:close/>
                  <a:moveTo>
                    <a:pt x="477" y="1096"/>
                  </a:moveTo>
                  <a:lnTo>
                    <a:pt x="453" y="1096"/>
                  </a:lnTo>
                  <a:lnTo>
                    <a:pt x="453" y="1056"/>
                  </a:lnTo>
                  <a:lnTo>
                    <a:pt x="477" y="1056"/>
                  </a:lnTo>
                  <a:lnTo>
                    <a:pt x="477" y="1096"/>
                  </a:lnTo>
                  <a:close/>
                  <a:moveTo>
                    <a:pt x="477" y="1023"/>
                  </a:moveTo>
                  <a:lnTo>
                    <a:pt x="453" y="1023"/>
                  </a:lnTo>
                  <a:lnTo>
                    <a:pt x="453" y="983"/>
                  </a:lnTo>
                  <a:lnTo>
                    <a:pt x="477" y="983"/>
                  </a:lnTo>
                  <a:lnTo>
                    <a:pt x="477" y="1023"/>
                  </a:lnTo>
                  <a:close/>
                  <a:moveTo>
                    <a:pt x="477" y="950"/>
                  </a:moveTo>
                  <a:lnTo>
                    <a:pt x="453" y="950"/>
                  </a:lnTo>
                  <a:lnTo>
                    <a:pt x="453" y="910"/>
                  </a:lnTo>
                  <a:lnTo>
                    <a:pt x="477" y="910"/>
                  </a:lnTo>
                  <a:lnTo>
                    <a:pt x="477" y="950"/>
                  </a:lnTo>
                  <a:close/>
                  <a:moveTo>
                    <a:pt x="477" y="878"/>
                  </a:moveTo>
                  <a:lnTo>
                    <a:pt x="453" y="878"/>
                  </a:lnTo>
                  <a:lnTo>
                    <a:pt x="453" y="838"/>
                  </a:lnTo>
                  <a:lnTo>
                    <a:pt x="477" y="838"/>
                  </a:lnTo>
                  <a:lnTo>
                    <a:pt x="477" y="878"/>
                  </a:lnTo>
                  <a:close/>
                  <a:moveTo>
                    <a:pt x="477" y="805"/>
                  </a:moveTo>
                  <a:lnTo>
                    <a:pt x="453" y="805"/>
                  </a:lnTo>
                  <a:lnTo>
                    <a:pt x="453" y="765"/>
                  </a:lnTo>
                  <a:lnTo>
                    <a:pt x="477" y="765"/>
                  </a:lnTo>
                  <a:lnTo>
                    <a:pt x="477" y="805"/>
                  </a:lnTo>
                  <a:close/>
                  <a:moveTo>
                    <a:pt x="477" y="732"/>
                  </a:moveTo>
                  <a:lnTo>
                    <a:pt x="453" y="732"/>
                  </a:lnTo>
                  <a:lnTo>
                    <a:pt x="453" y="692"/>
                  </a:lnTo>
                  <a:lnTo>
                    <a:pt x="477" y="692"/>
                  </a:lnTo>
                  <a:lnTo>
                    <a:pt x="477" y="732"/>
                  </a:lnTo>
                  <a:close/>
                  <a:moveTo>
                    <a:pt x="477" y="659"/>
                  </a:moveTo>
                  <a:lnTo>
                    <a:pt x="453" y="659"/>
                  </a:lnTo>
                  <a:lnTo>
                    <a:pt x="453" y="619"/>
                  </a:lnTo>
                  <a:lnTo>
                    <a:pt x="477" y="619"/>
                  </a:lnTo>
                  <a:lnTo>
                    <a:pt x="477" y="659"/>
                  </a:lnTo>
                  <a:close/>
                  <a:moveTo>
                    <a:pt x="477" y="587"/>
                  </a:moveTo>
                  <a:lnTo>
                    <a:pt x="453" y="587"/>
                  </a:lnTo>
                  <a:lnTo>
                    <a:pt x="453" y="547"/>
                  </a:lnTo>
                  <a:lnTo>
                    <a:pt x="477" y="547"/>
                  </a:lnTo>
                  <a:lnTo>
                    <a:pt x="477" y="587"/>
                  </a:lnTo>
                  <a:close/>
                  <a:moveTo>
                    <a:pt x="477" y="514"/>
                  </a:moveTo>
                  <a:lnTo>
                    <a:pt x="453" y="514"/>
                  </a:lnTo>
                  <a:lnTo>
                    <a:pt x="453" y="474"/>
                  </a:lnTo>
                  <a:lnTo>
                    <a:pt x="477" y="474"/>
                  </a:lnTo>
                  <a:lnTo>
                    <a:pt x="477" y="514"/>
                  </a:lnTo>
                  <a:close/>
                  <a:moveTo>
                    <a:pt x="477" y="441"/>
                  </a:moveTo>
                  <a:lnTo>
                    <a:pt x="453" y="441"/>
                  </a:lnTo>
                  <a:lnTo>
                    <a:pt x="453" y="401"/>
                  </a:lnTo>
                  <a:lnTo>
                    <a:pt x="477" y="401"/>
                  </a:lnTo>
                  <a:lnTo>
                    <a:pt x="477" y="441"/>
                  </a:lnTo>
                  <a:close/>
                  <a:moveTo>
                    <a:pt x="477" y="369"/>
                  </a:moveTo>
                  <a:lnTo>
                    <a:pt x="453" y="369"/>
                  </a:lnTo>
                  <a:lnTo>
                    <a:pt x="453" y="329"/>
                  </a:lnTo>
                  <a:lnTo>
                    <a:pt x="477" y="329"/>
                  </a:lnTo>
                  <a:lnTo>
                    <a:pt x="477" y="369"/>
                  </a:lnTo>
                  <a:close/>
                  <a:moveTo>
                    <a:pt x="477" y="296"/>
                  </a:moveTo>
                  <a:lnTo>
                    <a:pt x="453" y="296"/>
                  </a:lnTo>
                  <a:lnTo>
                    <a:pt x="453" y="256"/>
                  </a:lnTo>
                  <a:lnTo>
                    <a:pt x="477" y="256"/>
                  </a:lnTo>
                  <a:lnTo>
                    <a:pt x="477" y="296"/>
                  </a:lnTo>
                  <a:close/>
                  <a:moveTo>
                    <a:pt x="525" y="1241"/>
                  </a:moveTo>
                  <a:lnTo>
                    <a:pt x="501" y="1241"/>
                  </a:lnTo>
                  <a:lnTo>
                    <a:pt x="501" y="1201"/>
                  </a:lnTo>
                  <a:lnTo>
                    <a:pt x="525" y="1201"/>
                  </a:lnTo>
                  <a:lnTo>
                    <a:pt x="525" y="1241"/>
                  </a:lnTo>
                  <a:close/>
                  <a:moveTo>
                    <a:pt x="525" y="1169"/>
                  </a:moveTo>
                  <a:lnTo>
                    <a:pt x="501" y="1169"/>
                  </a:lnTo>
                  <a:lnTo>
                    <a:pt x="501" y="1129"/>
                  </a:lnTo>
                  <a:lnTo>
                    <a:pt x="525" y="1129"/>
                  </a:lnTo>
                  <a:lnTo>
                    <a:pt x="525" y="1169"/>
                  </a:lnTo>
                  <a:close/>
                  <a:moveTo>
                    <a:pt x="525" y="1096"/>
                  </a:moveTo>
                  <a:lnTo>
                    <a:pt x="501" y="1096"/>
                  </a:lnTo>
                  <a:lnTo>
                    <a:pt x="501" y="1056"/>
                  </a:lnTo>
                  <a:lnTo>
                    <a:pt x="525" y="1056"/>
                  </a:lnTo>
                  <a:lnTo>
                    <a:pt x="525" y="1096"/>
                  </a:lnTo>
                  <a:close/>
                  <a:moveTo>
                    <a:pt x="525" y="1023"/>
                  </a:moveTo>
                  <a:lnTo>
                    <a:pt x="501" y="1023"/>
                  </a:lnTo>
                  <a:lnTo>
                    <a:pt x="501" y="983"/>
                  </a:lnTo>
                  <a:lnTo>
                    <a:pt x="525" y="983"/>
                  </a:lnTo>
                  <a:lnTo>
                    <a:pt x="525" y="1023"/>
                  </a:lnTo>
                  <a:close/>
                  <a:moveTo>
                    <a:pt x="525" y="950"/>
                  </a:moveTo>
                  <a:lnTo>
                    <a:pt x="501" y="950"/>
                  </a:lnTo>
                  <a:lnTo>
                    <a:pt x="501" y="910"/>
                  </a:lnTo>
                  <a:lnTo>
                    <a:pt x="525" y="910"/>
                  </a:lnTo>
                  <a:lnTo>
                    <a:pt x="525" y="950"/>
                  </a:lnTo>
                  <a:close/>
                  <a:moveTo>
                    <a:pt x="525" y="878"/>
                  </a:moveTo>
                  <a:lnTo>
                    <a:pt x="501" y="878"/>
                  </a:lnTo>
                  <a:lnTo>
                    <a:pt x="501" y="838"/>
                  </a:lnTo>
                  <a:lnTo>
                    <a:pt x="525" y="838"/>
                  </a:lnTo>
                  <a:lnTo>
                    <a:pt x="525" y="878"/>
                  </a:lnTo>
                  <a:close/>
                  <a:moveTo>
                    <a:pt x="525" y="805"/>
                  </a:moveTo>
                  <a:lnTo>
                    <a:pt x="501" y="805"/>
                  </a:lnTo>
                  <a:lnTo>
                    <a:pt x="501" y="765"/>
                  </a:lnTo>
                  <a:lnTo>
                    <a:pt x="525" y="765"/>
                  </a:lnTo>
                  <a:lnTo>
                    <a:pt x="525" y="805"/>
                  </a:lnTo>
                  <a:close/>
                  <a:moveTo>
                    <a:pt x="525" y="732"/>
                  </a:moveTo>
                  <a:lnTo>
                    <a:pt x="501" y="732"/>
                  </a:lnTo>
                  <a:lnTo>
                    <a:pt x="501" y="692"/>
                  </a:lnTo>
                  <a:lnTo>
                    <a:pt x="525" y="692"/>
                  </a:lnTo>
                  <a:lnTo>
                    <a:pt x="525" y="732"/>
                  </a:lnTo>
                  <a:close/>
                  <a:moveTo>
                    <a:pt x="525" y="659"/>
                  </a:moveTo>
                  <a:lnTo>
                    <a:pt x="501" y="659"/>
                  </a:lnTo>
                  <a:lnTo>
                    <a:pt x="501" y="619"/>
                  </a:lnTo>
                  <a:lnTo>
                    <a:pt x="525" y="619"/>
                  </a:lnTo>
                  <a:lnTo>
                    <a:pt x="525" y="659"/>
                  </a:lnTo>
                  <a:close/>
                  <a:moveTo>
                    <a:pt x="525" y="587"/>
                  </a:moveTo>
                  <a:lnTo>
                    <a:pt x="501" y="587"/>
                  </a:lnTo>
                  <a:lnTo>
                    <a:pt x="501" y="547"/>
                  </a:lnTo>
                  <a:lnTo>
                    <a:pt x="525" y="547"/>
                  </a:lnTo>
                  <a:lnTo>
                    <a:pt x="525" y="587"/>
                  </a:lnTo>
                  <a:close/>
                  <a:moveTo>
                    <a:pt x="525" y="514"/>
                  </a:moveTo>
                  <a:lnTo>
                    <a:pt x="501" y="514"/>
                  </a:lnTo>
                  <a:lnTo>
                    <a:pt x="501" y="474"/>
                  </a:lnTo>
                  <a:lnTo>
                    <a:pt x="525" y="474"/>
                  </a:lnTo>
                  <a:lnTo>
                    <a:pt x="525" y="514"/>
                  </a:lnTo>
                  <a:close/>
                  <a:moveTo>
                    <a:pt x="525" y="441"/>
                  </a:moveTo>
                  <a:lnTo>
                    <a:pt x="501" y="441"/>
                  </a:lnTo>
                  <a:lnTo>
                    <a:pt x="501" y="401"/>
                  </a:lnTo>
                  <a:lnTo>
                    <a:pt x="525" y="401"/>
                  </a:lnTo>
                  <a:lnTo>
                    <a:pt x="525" y="441"/>
                  </a:lnTo>
                  <a:close/>
                  <a:moveTo>
                    <a:pt x="525" y="369"/>
                  </a:moveTo>
                  <a:lnTo>
                    <a:pt x="501" y="369"/>
                  </a:lnTo>
                  <a:lnTo>
                    <a:pt x="501" y="329"/>
                  </a:lnTo>
                  <a:lnTo>
                    <a:pt x="525" y="329"/>
                  </a:lnTo>
                  <a:lnTo>
                    <a:pt x="525" y="369"/>
                  </a:lnTo>
                  <a:close/>
                  <a:moveTo>
                    <a:pt x="525" y="296"/>
                  </a:moveTo>
                  <a:lnTo>
                    <a:pt x="501" y="296"/>
                  </a:lnTo>
                  <a:lnTo>
                    <a:pt x="501" y="256"/>
                  </a:lnTo>
                  <a:lnTo>
                    <a:pt x="525" y="256"/>
                  </a:lnTo>
                  <a:lnTo>
                    <a:pt x="525" y="296"/>
                  </a:lnTo>
                  <a:close/>
                  <a:moveTo>
                    <a:pt x="574" y="1241"/>
                  </a:moveTo>
                  <a:lnTo>
                    <a:pt x="549" y="1241"/>
                  </a:lnTo>
                  <a:lnTo>
                    <a:pt x="549" y="1201"/>
                  </a:lnTo>
                  <a:lnTo>
                    <a:pt x="574" y="1201"/>
                  </a:lnTo>
                  <a:lnTo>
                    <a:pt x="574" y="1241"/>
                  </a:lnTo>
                  <a:close/>
                  <a:moveTo>
                    <a:pt x="574" y="1169"/>
                  </a:moveTo>
                  <a:lnTo>
                    <a:pt x="549" y="1169"/>
                  </a:lnTo>
                  <a:lnTo>
                    <a:pt x="549" y="1129"/>
                  </a:lnTo>
                  <a:lnTo>
                    <a:pt x="574" y="1129"/>
                  </a:lnTo>
                  <a:lnTo>
                    <a:pt x="574" y="1169"/>
                  </a:lnTo>
                  <a:close/>
                  <a:moveTo>
                    <a:pt x="574" y="1096"/>
                  </a:moveTo>
                  <a:lnTo>
                    <a:pt x="549" y="1096"/>
                  </a:lnTo>
                  <a:lnTo>
                    <a:pt x="549" y="1056"/>
                  </a:lnTo>
                  <a:lnTo>
                    <a:pt x="574" y="1056"/>
                  </a:lnTo>
                  <a:lnTo>
                    <a:pt x="574" y="1096"/>
                  </a:lnTo>
                  <a:close/>
                  <a:moveTo>
                    <a:pt x="574" y="1023"/>
                  </a:moveTo>
                  <a:lnTo>
                    <a:pt x="549" y="1023"/>
                  </a:lnTo>
                  <a:lnTo>
                    <a:pt x="549" y="983"/>
                  </a:lnTo>
                  <a:lnTo>
                    <a:pt x="574" y="983"/>
                  </a:lnTo>
                  <a:lnTo>
                    <a:pt x="574" y="1023"/>
                  </a:lnTo>
                  <a:close/>
                  <a:moveTo>
                    <a:pt x="574" y="950"/>
                  </a:moveTo>
                  <a:lnTo>
                    <a:pt x="549" y="950"/>
                  </a:lnTo>
                  <a:lnTo>
                    <a:pt x="549" y="910"/>
                  </a:lnTo>
                  <a:lnTo>
                    <a:pt x="574" y="910"/>
                  </a:lnTo>
                  <a:lnTo>
                    <a:pt x="574" y="950"/>
                  </a:lnTo>
                  <a:close/>
                  <a:moveTo>
                    <a:pt x="574" y="878"/>
                  </a:moveTo>
                  <a:lnTo>
                    <a:pt x="549" y="878"/>
                  </a:lnTo>
                  <a:lnTo>
                    <a:pt x="549" y="838"/>
                  </a:lnTo>
                  <a:lnTo>
                    <a:pt x="574" y="838"/>
                  </a:lnTo>
                  <a:lnTo>
                    <a:pt x="574" y="878"/>
                  </a:lnTo>
                  <a:close/>
                  <a:moveTo>
                    <a:pt x="574" y="805"/>
                  </a:moveTo>
                  <a:lnTo>
                    <a:pt x="549" y="805"/>
                  </a:lnTo>
                  <a:lnTo>
                    <a:pt x="549" y="765"/>
                  </a:lnTo>
                  <a:lnTo>
                    <a:pt x="574" y="765"/>
                  </a:lnTo>
                  <a:lnTo>
                    <a:pt x="574" y="805"/>
                  </a:lnTo>
                  <a:close/>
                  <a:moveTo>
                    <a:pt x="574" y="732"/>
                  </a:moveTo>
                  <a:lnTo>
                    <a:pt x="549" y="732"/>
                  </a:lnTo>
                  <a:lnTo>
                    <a:pt x="549" y="692"/>
                  </a:lnTo>
                  <a:lnTo>
                    <a:pt x="574" y="692"/>
                  </a:lnTo>
                  <a:lnTo>
                    <a:pt x="574" y="732"/>
                  </a:lnTo>
                  <a:close/>
                  <a:moveTo>
                    <a:pt x="574" y="659"/>
                  </a:moveTo>
                  <a:lnTo>
                    <a:pt x="549" y="659"/>
                  </a:lnTo>
                  <a:lnTo>
                    <a:pt x="549" y="619"/>
                  </a:lnTo>
                  <a:lnTo>
                    <a:pt x="574" y="619"/>
                  </a:lnTo>
                  <a:lnTo>
                    <a:pt x="574" y="659"/>
                  </a:lnTo>
                  <a:close/>
                  <a:moveTo>
                    <a:pt x="574" y="587"/>
                  </a:moveTo>
                  <a:lnTo>
                    <a:pt x="549" y="587"/>
                  </a:lnTo>
                  <a:lnTo>
                    <a:pt x="549" y="547"/>
                  </a:lnTo>
                  <a:lnTo>
                    <a:pt x="574" y="547"/>
                  </a:lnTo>
                  <a:lnTo>
                    <a:pt x="574" y="587"/>
                  </a:lnTo>
                  <a:close/>
                  <a:moveTo>
                    <a:pt x="574" y="514"/>
                  </a:moveTo>
                  <a:lnTo>
                    <a:pt x="549" y="514"/>
                  </a:lnTo>
                  <a:lnTo>
                    <a:pt x="549" y="474"/>
                  </a:lnTo>
                  <a:lnTo>
                    <a:pt x="574" y="474"/>
                  </a:lnTo>
                  <a:lnTo>
                    <a:pt x="574" y="514"/>
                  </a:lnTo>
                  <a:close/>
                  <a:moveTo>
                    <a:pt x="574" y="441"/>
                  </a:moveTo>
                  <a:lnTo>
                    <a:pt x="549" y="441"/>
                  </a:lnTo>
                  <a:lnTo>
                    <a:pt x="549" y="401"/>
                  </a:lnTo>
                  <a:lnTo>
                    <a:pt x="574" y="401"/>
                  </a:lnTo>
                  <a:lnTo>
                    <a:pt x="574" y="441"/>
                  </a:lnTo>
                  <a:close/>
                  <a:moveTo>
                    <a:pt x="574" y="369"/>
                  </a:moveTo>
                  <a:lnTo>
                    <a:pt x="549" y="369"/>
                  </a:lnTo>
                  <a:lnTo>
                    <a:pt x="549" y="329"/>
                  </a:lnTo>
                  <a:lnTo>
                    <a:pt x="574" y="329"/>
                  </a:lnTo>
                  <a:lnTo>
                    <a:pt x="574" y="369"/>
                  </a:lnTo>
                  <a:close/>
                  <a:moveTo>
                    <a:pt x="574" y="296"/>
                  </a:moveTo>
                  <a:lnTo>
                    <a:pt x="549" y="296"/>
                  </a:lnTo>
                  <a:lnTo>
                    <a:pt x="549" y="256"/>
                  </a:lnTo>
                  <a:lnTo>
                    <a:pt x="574" y="256"/>
                  </a:lnTo>
                  <a:lnTo>
                    <a:pt x="574" y="296"/>
                  </a:lnTo>
                  <a:close/>
                  <a:moveTo>
                    <a:pt x="622" y="1241"/>
                  </a:moveTo>
                  <a:lnTo>
                    <a:pt x="598" y="1241"/>
                  </a:lnTo>
                  <a:lnTo>
                    <a:pt x="598" y="1201"/>
                  </a:lnTo>
                  <a:lnTo>
                    <a:pt x="622" y="1201"/>
                  </a:lnTo>
                  <a:lnTo>
                    <a:pt x="622" y="1241"/>
                  </a:lnTo>
                  <a:close/>
                  <a:moveTo>
                    <a:pt x="622" y="1169"/>
                  </a:moveTo>
                  <a:lnTo>
                    <a:pt x="598" y="1169"/>
                  </a:lnTo>
                  <a:lnTo>
                    <a:pt x="598" y="1129"/>
                  </a:lnTo>
                  <a:lnTo>
                    <a:pt x="622" y="1129"/>
                  </a:lnTo>
                  <a:lnTo>
                    <a:pt x="622" y="1169"/>
                  </a:lnTo>
                  <a:close/>
                  <a:moveTo>
                    <a:pt x="622" y="1096"/>
                  </a:moveTo>
                  <a:lnTo>
                    <a:pt x="598" y="1096"/>
                  </a:lnTo>
                  <a:lnTo>
                    <a:pt x="598" y="1056"/>
                  </a:lnTo>
                  <a:lnTo>
                    <a:pt x="622" y="1056"/>
                  </a:lnTo>
                  <a:lnTo>
                    <a:pt x="622" y="1096"/>
                  </a:lnTo>
                  <a:close/>
                  <a:moveTo>
                    <a:pt x="622" y="1023"/>
                  </a:moveTo>
                  <a:lnTo>
                    <a:pt x="598" y="1023"/>
                  </a:lnTo>
                  <a:lnTo>
                    <a:pt x="598" y="983"/>
                  </a:lnTo>
                  <a:lnTo>
                    <a:pt x="622" y="983"/>
                  </a:lnTo>
                  <a:lnTo>
                    <a:pt x="622" y="1023"/>
                  </a:lnTo>
                  <a:close/>
                  <a:moveTo>
                    <a:pt x="622" y="950"/>
                  </a:moveTo>
                  <a:lnTo>
                    <a:pt x="598" y="950"/>
                  </a:lnTo>
                  <a:lnTo>
                    <a:pt x="598" y="910"/>
                  </a:lnTo>
                  <a:lnTo>
                    <a:pt x="622" y="910"/>
                  </a:lnTo>
                  <a:lnTo>
                    <a:pt x="622" y="950"/>
                  </a:lnTo>
                  <a:close/>
                  <a:moveTo>
                    <a:pt x="622" y="878"/>
                  </a:moveTo>
                  <a:lnTo>
                    <a:pt x="598" y="878"/>
                  </a:lnTo>
                  <a:lnTo>
                    <a:pt x="598" y="838"/>
                  </a:lnTo>
                  <a:lnTo>
                    <a:pt x="622" y="838"/>
                  </a:lnTo>
                  <a:lnTo>
                    <a:pt x="622" y="878"/>
                  </a:lnTo>
                  <a:close/>
                  <a:moveTo>
                    <a:pt x="622" y="805"/>
                  </a:moveTo>
                  <a:lnTo>
                    <a:pt x="598" y="805"/>
                  </a:lnTo>
                  <a:lnTo>
                    <a:pt x="598" y="765"/>
                  </a:lnTo>
                  <a:lnTo>
                    <a:pt x="622" y="765"/>
                  </a:lnTo>
                  <a:lnTo>
                    <a:pt x="622" y="805"/>
                  </a:lnTo>
                  <a:close/>
                  <a:moveTo>
                    <a:pt x="622" y="732"/>
                  </a:moveTo>
                  <a:lnTo>
                    <a:pt x="598" y="732"/>
                  </a:lnTo>
                  <a:lnTo>
                    <a:pt x="598" y="692"/>
                  </a:lnTo>
                  <a:lnTo>
                    <a:pt x="622" y="692"/>
                  </a:lnTo>
                  <a:lnTo>
                    <a:pt x="622" y="732"/>
                  </a:lnTo>
                  <a:close/>
                  <a:moveTo>
                    <a:pt x="622" y="659"/>
                  </a:moveTo>
                  <a:lnTo>
                    <a:pt x="598" y="659"/>
                  </a:lnTo>
                  <a:lnTo>
                    <a:pt x="598" y="619"/>
                  </a:lnTo>
                  <a:lnTo>
                    <a:pt x="622" y="619"/>
                  </a:lnTo>
                  <a:lnTo>
                    <a:pt x="622" y="659"/>
                  </a:lnTo>
                  <a:close/>
                  <a:moveTo>
                    <a:pt x="670" y="1241"/>
                  </a:moveTo>
                  <a:lnTo>
                    <a:pt x="646" y="1241"/>
                  </a:lnTo>
                  <a:lnTo>
                    <a:pt x="646" y="1201"/>
                  </a:lnTo>
                  <a:lnTo>
                    <a:pt x="670" y="1201"/>
                  </a:lnTo>
                  <a:lnTo>
                    <a:pt x="670" y="1241"/>
                  </a:lnTo>
                  <a:close/>
                  <a:moveTo>
                    <a:pt x="670" y="1169"/>
                  </a:moveTo>
                  <a:lnTo>
                    <a:pt x="646" y="1169"/>
                  </a:lnTo>
                  <a:lnTo>
                    <a:pt x="646" y="1129"/>
                  </a:lnTo>
                  <a:lnTo>
                    <a:pt x="670" y="1129"/>
                  </a:lnTo>
                  <a:lnTo>
                    <a:pt x="670" y="1169"/>
                  </a:lnTo>
                  <a:close/>
                  <a:moveTo>
                    <a:pt x="670" y="1096"/>
                  </a:moveTo>
                  <a:lnTo>
                    <a:pt x="646" y="1096"/>
                  </a:lnTo>
                  <a:lnTo>
                    <a:pt x="646" y="1056"/>
                  </a:lnTo>
                  <a:lnTo>
                    <a:pt x="670" y="1056"/>
                  </a:lnTo>
                  <a:lnTo>
                    <a:pt x="670" y="1096"/>
                  </a:lnTo>
                  <a:close/>
                  <a:moveTo>
                    <a:pt x="670" y="1023"/>
                  </a:moveTo>
                  <a:lnTo>
                    <a:pt x="646" y="1023"/>
                  </a:lnTo>
                  <a:lnTo>
                    <a:pt x="646" y="983"/>
                  </a:lnTo>
                  <a:lnTo>
                    <a:pt x="670" y="983"/>
                  </a:lnTo>
                  <a:lnTo>
                    <a:pt x="670" y="1023"/>
                  </a:lnTo>
                  <a:close/>
                  <a:moveTo>
                    <a:pt x="670" y="950"/>
                  </a:moveTo>
                  <a:lnTo>
                    <a:pt x="646" y="950"/>
                  </a:lnTo>
                  <a:lnTo>
                    <a:pt x="646" y="910"/>
                  </a:lnTo>
                  <a:lnTo>
                    <a:pt x="670" y="910"/>
                  </a:lnTo>
                  <a:lnTo>
                    <a:pt x="670" y="950"/>
                  </a:lnTo>
                  <a:close/>
                  <a:moveTo>
                    <a:pt x="670" y="878"/>
                  </a:moveTo>
                  <a:lnTo>
                    <a:pt x="646" y="878"/>
                  </a:lnTo>
                  <a:lnTo>
                    <a:pt x="646" y="838"/>
                  </a:lnTo>
                  <a:lnTo>
                    <a:pt x="670" y="838"/>
                  </a:lnTo>
                  <a:lnTo>
                    <a:pt x="670" y="878"/>
                  </a:lnTo>
                  <a:close/>
                  <a:moveTo>
                    <a:pt x="670" y="805"/>
                  </a:moveTo>
                  <a:lnTo>
                    <a:pt x="646" y="805"/>
                  </a:lnTo>
                  <a:lnTo>
                    <a:pt x="646" y="765"/>
                  </a:lnTo>
                  <a:lnTo>
                    <a:pt x="670" y="765"/>
                  </a:lnTo>
                  <a:lnTo>
                    <a:pt x="670" y="805"/>
                  </a:lnTo>
                  <a:close/>
                  <a:moveTo>
                    <a:pt x="670" y="732"/>
                  </a:moveTo>
                  <a:lnTo>
                    <a:pt x="646" y="732"/>
                  </a:lnTo>
                  <a:lnTo>
                    <a:pt x="646" y="692"/>
                  </a:lnTo>
                  <a:lnTo>
                    <a:pt x="670" y="692"/>
                  </a:lnTo>
                  <a:lnTo>
                    <a:pt x="670" y="732"/>
                  </a:lnTo>
                  <a:close/>
                  <a:moveTo>
                    <a:pt x="670" y="659"/>
                  </a:moveTo>
                  <a:lnTo>
                    <a:pt x="646" y="659"/>
                  </a:lnTo>
                  <a:lnTo>
                    <a:pt x="646" y="619"/>
                  </a:lnTo>
                  <a:lnTo>
                    <a:pt x="670" y="619"/>
                  </a:lnTo>
                  <a:lnTo>
                    <a:pt x="670" y="659"/>
                  </a:lnTo>
                  <a:close/>
                  <a:moveTo>
                    <a:pt x="719" y="1241"/>
                  </a:moveTo>
                  <a:lnTo>
                    <a:pt x="695" y="1241"/>
                  </a:lnTo>
                  <a:lnTo>
                    <a:pt x="695" y="1201"/>
                  </a:lnTo>
                  <a:lnTo>
                    <a:pt x="719" y="1201"/>
                  </a:lnTo>
                  <a:lnTo>
                    <a:pt x="719" y="1241"/>
                  </a:lnTo>
                  <a:close/>
                  <a:moveTo>
                    <a:pt x="719" y="1169"/>
                  </a:moveTo>
                  <a:lnTo>
                    <a:pt x="695" y="1169"/>
                  </a:lnTo>
                  <a:lnTo>
                    <a:pt x="695" y="1129"/>
                  </a:lnTo>
                  <a:lnTo>
                    <a:pt x="719" y="1129"/>
                  </a:lnTo>
                  <a:lnTo>
                    <a:pt x="719" y="1169"/>
                  </a:lnTo>
                  <a:close/>
                  <a:moveTo>
                    <a:pt x="719" y="1096"/>
                  </a:moveTo>
                  <a:lnTo>
                    <a:pt x="695" y="1096"/>
                  </a:lnTo>
                  <a:lnTo>
                    <a:pt x="695" y="1056"/>
                  </a:lnTo>
                  <a:lnTo>
                    <a:pt x="719" y="1056"/>
                  </a:lnTo>
                  <a:lnTo>
                    <a:pt x="719" y="1096"/>
                  </a:lnTo>
                  <a:close/>
                  <a:moveTo>
                    <a:pt x="719" y="1023"/>
                  </a:moveTo>
                  <a:lnTo>
                    <a:pt x="695" y="1023"/>
                  </a:lnTo>
                  <a:lnTo>
                    <a:pt x="695" y="983"/>
                  </a:lnTo>
                  <a:lnTo>
                    <a:pt x="719" y="983"/>
                  </a:lnTo>
                  <a:lnTo>
                    <a:pt x="719" y="1023"/>
                  </a:lnTo>
                  <a:close/>
                  <a:moveTo>
                    <a:pt x="719" y="950"/>
                  </a:moveTo>
                  <a:lnTo>
                    <a:pt x="695" y="950"/>
                  </a:lnTo>
                  <a:lnTo>
                    <a:pt x="695" y="910"/>
                  </a:lnTo>
                  <a:lnTo>
                    <a:pt x="719" y="910"/>
                  </a:lnTo>
                  <a:lnTo>
                    <a:pt x="719" y="950"/>
                  </a:lnTo>
                  <a:close/>
                  <a:moveTo>
                    <a:pt x="719" y="878"/>
                  </a:moveTo>
                  <a:lnTo>
                    <a:pt x="695" y="878"/>
                  </a:lnTo>
                  <a:lnTo>
                    <a:pt x="695" y="838"/>
                  </a:lnTo>
                  <a:lnTo>
                    <a:pt x="719" y="838"/>
                  </a:lnTo>
                  <a:lnTo>
                    <a:pt x="719" y="878"/>
                  </a:lnTo>
                  <a:close/>
                  <a:moveTo>
                    <a:pt x="719" y="805"/>
                  </a:moveTo>
                  <a:lnTo>
                    <a:pt x="695" y="805"/>
                  </a:lnTo>
                  <a:lnTo>
                    <a:pt x="695" y="765"/>
                  </a:lnTo>
                  <a:lnTo>
                    <a:pt x="719" y="765"/>
                  </a:lnTo>
                  <a:lnTo>
                    <a:pt x="719" y="805"/>
                  </a:lnTo>
                  <a:close/>
                  <a:moveTo>
                    <a:pt x="719" y="732"/>
                  </a:moveTo>
                  <a:lnTo>
                    <a:pt x="695" y="732"/>
                  </a:lnTo>
                  <a:lnTo>
                    <a:pt x="695" y="692"/>
                  </a:lnTo>
                  <a:lnTo>
                    <a:pt x="719" y="692"/>
                  </a:lnTo>
                  <a:lnTo>
                    <a:pt x="719" y="732"/>
                  </a:lnTo>
                  <a:close/>
                  <a:moveTo>
                    <a:pt x="719" y="659"/>
                  </a:moveTo>
                  <a:lnTo>
                    <a:pt x="695" y="659"/>
                  </a:lnTo>
                  <a:lnTo>
                    <a:pt x="695" y="619"/>
                  </a:lnTo>
                  <a:lnTo>
                    <a:pt x="719" y="619"/>
                  </a:lnTo>
                  <a:lnTo>
                    <a:pt x="719" y="659"/>
                  </a:lnTo>
                  <a:close/>
                  <a:moveTo>
                    <a:pt x="767" y="1241"/>
                  </a:moveTo>
                  <a:lnTo>
                    <a:pt x="743" y="1241"/>
                  </a:lnTo>
                  <a:lnTo>
                    <a:pt x="743" y="1201"/>
                  </a:lnTo>
                  <a:lnTo>
                    <a:pt x="767" y="1201"/>
                  </a:lnTo>
                  <a:lnTo>
                    <a:pt x="767" y="1241"/>
                  </a:lnTo>
                  <a:close/>
                  <a:moveTo>
                    <a:pt x="767" y="1169"/>
                  </a:moveTo>
                  <a:lnTo>
                    <a:pt x="743" y="1169"/>
                  </a:lnTo>
                  <a:lnTo>
                    <a:pt x="743" y="1129"/>
                  </a:lnTo>
                  <a:lnTo>
                    <a:pt x="767" y="1129"/>
                  </a:lnTo>
                  <a:lnTo>
                    <a:pt x="767" y="1169"/>
                  </a:lnTo>
                  <a:close/>
                  <a:moveTo>
                    <a:pt x="743" y="1074"/>
                  </a:moveTo>
                  <a:lnTo>
                    <a:pt x="743" y="1056"/>
                  </a:lnTo>
                  <a:lnTo>
                    <a:pt x="767" y="1056"/>
                  </a:lnTo>
                  <a:lnTo>
                    <a:pt x="767" y="1096"/>
                  </a:lnTo>
                  <a:lnTo>
                    <a:pt x="743" y="1096"/>
                  </a:lnTo>
                  <a:lnTo>
                    <a:pt x="743" y="1074"/>
                  </a:lnTo>
                  <a:close/>
                  <a:moveTo>
                    <a:pt x="767" y="1023"/>
                  </a:moveTo>
                  <a:lnTo>
                    <a:pt x="743" y="1023"/>
                  </a:lnTo>
                  <a:lnTo>
                    <a:pt x="743" y="983"/>
                  </a:lnTo>
                  <a:lnTo>
                    <a:pt x="767" y="983"/>
                  </a:lnTo>
                  <a:lnTo>
                    <a:pt x="767" y="1023"/>
                  </a:lnTo>
                  <a:close/>
                  <a:moveTo>
                    <a:pt x="767" y="950"/>
                  </a:moveTo>
                  <a:lnTo>
                    <a:pt x="743" y="950"/>
                  </a:lnTo>
                  <a:lnTo>
                    <a:pt x="743" y="910"/>
                  </a:lnTo>
                  <a:lnTo>
                    <a:pt x="767" y="910"/>
                  </a:lnTo>
                  <a:lnTo>
                    <a:pt x="767" y="950"/>
                  </a:lnTo>
                  <a:close/>
                  <a:moveTo>
                    <a:pt x="767" y="878"/>
                  </a:moveTo>
                  <a:lnTo>
                    <a:pt x="743" y="878"/>
                  </a:lnTo>
                  <a:lnTo>
                    <a:pt x="743" y="838"/>
                  </a:lnTo>
                  <a:lnTo>
                    <a:pt x="767" y="838"/>
                  </a:lnTo>
                  <a:lnTo>
                    <a:pt x="767" y="878"/>
                  </a:lnTo>
                  <a:close/>
                  <a:moveTo>
                    <a:pt x="767" y="805"/>
                  </a:moveTo>
                  <a:lnTo>
                    <a:pt x="743" y="805"/>
                  </a:lnTo>
                  <a:lnTo>
                    <a:pt x="743" y="765"/>
                  </a:lnTo>
                  <a:lnTo>
                    <a:pt x="767" y="765"/>
                  </a:lnTo>
                  <a:lnTo>
                    <a:pt x="767" y="805"/>
                  </a:lnTo>
                  <a:close/>
                  <a:moveTo>
                    <a:pt x="767" y="732"/>
                  </a:moveTo>
                  <a:lnTo>
                    <a:pt x="743" y="732"/>
                  </a:lnTo>
                  <a:lnTo>
                    <a:pt x="743" y="692"/>
                  </a:lnTo>
                  <a:lnTo>
                    <a:pt x="767" y="692"/>
                  </a:lnTo>
                  <a:lnTo>
                    <a:pt x="767" y="732"/>
                  </a:lnTo>
                  <a:close/>
                  <a:moveTo>
                    <a:pt x="767" y="659"/>
                  </a:moveTo>
                  <a:lnTo>
                    <a:pt x="743" y="659"/>
                  </a:lnTo>
                  <a:lnTo>
                    <a:pt x="743" y="619"/>
                  </a:lnTo>
                  <a:lnTo>
                    <a:pt x="767" y="619"/>
                  </a:lnTo>
                  <a:lnTo>
                    <a:pt x="767" y="65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18"/>
            <p:cNvSpPr>
              <a:spLocks/>
            </p:cNvSpPr>
            <p:nvPr/>
          </p:nvSpPr>
          <p:spPr bwMode="auto">
            <a:xfrm>
              <a:off x="4668295" y="-288066"/>
              <a:ext cx="594665" cy="1001376"/>
            </a:xfrm>
            <a:custGeom>
              <a:avLst/>
              <a:gdLst>
                <a:gd name="T0" fmla="*/ 611 w 798"/>
                <a:gd name="T1" fmla="*/ 507 h 1359"/>
                <a:gd name="T2" fmla="*/ 611 w 798"/>
                <a:gd name="T3" fmla="*/ 211 h 1359"/>
                <a:gd name="T4" fmla="*/ 608 w 798"/>
                <a:gd name="T5" fmla="*/ 202 h 1359"/>
                <a:gd name="T6" fmla="*/ 599 w 798"/>
                <a:gd name="T7" fmla="*/ 199 h 1359"/>
                <a:gd name="T8" fmla="*/ 526 w 798"/>
                <a:gd name="T9" fmla="*/ 107 h 1359"/>
                <a:gd name="T10" fmla="*/ 525 w 798"/>
                <a:gd name="T11" fmla="*/ 102 h 1359"/>
                <a:gd name="T12" fmla="*/ 519 w 798"/>
                <a:gd name="T13" fmla="*/ 96 h 1359"/>
                <a:gd name="T14" fmla="*/ 443 w 798"/>
                <a:gd name="T15" fmla="*/ 95 h 1359"/>
                <a:gd name="T16" fmla="*/ 443 w 798"/>
                <a:gd name="T17" fmla="*/ 45 h 1359"/>
                <a:gd name="T18" fmla="*/ 442 w 798"/>
                <a:gd name="T19" fmla="*/ 35 h 1359"/>
                <a:gd name="T20" fmla="*/ 436 w 798"/>
                <a:gd name="T21" fmla="*/ 19 h 1359"/>
                <a:gd name="T22" fmla="*/ 424 w 798"/>
                <a:gd name="T23" fmla="*/ 7 h 1359"/>
                <a:gd name="T24" fmla="*/ 408 w 798"/>
                <a:gd name="T25" fmla="*/ 1 h 1359"/>
                <a:gd name="T26" fmla="*/ 398 w 798"/>
                <a:gd name="T27" fmla="*/ 0 h 1359"/>
                <a:gd name="T28" fmla="*/ 381 w 798"/>
                <a:gd name="T29" fmla="*/ 4 h 1359"/>
                <a:gd name="T30" fmla="*/ 367 w 798"/>
                <a:gd name="T31" fmla="*/ 13 h 1359"/>
                <a:gd name="T32" fmla="*/ 357 w 798"/>
                <a:gd name="T33" fmla="*/ 27 h 1359"/>
                <a:gd name="T34" fmla="*/ 355 w 798"/>
                <a:gd name="T35" fmla="*/ 45 h 1359"/>
                <a:gd name="T36" fmla="*/ 355 w 798"/>
                <a:gd name="T37" fmla="*/ 95 h 1359"/>
                <a:gd name="T38" fmla="*/ 264 w 798"/>
                <a:gd name="T39" fmla="*/ 95 h 1359"/>
                <a:gd name="T40" fmla="*/ 255 w 798"/>
                <a:gd name="T41" fmla="*/ 98 h 1359"/>
                <a:gd name="T42" fmla="*/ 252 w 798"/>
                <a:gd name="T43" fmla="*/ 107 h 1359"/>
                <a:gd name="T44" fmla="*/ 133 w 798"/>
                <a:gd name="T45" fmla="*/ 199 h 1359"/>
                <a:gd name="T46" fmla="*/ 128 w 798"/>
                <a:gd name="T47" fmla="*/ 200 h 1359"/>
                <a:gd name="T48" fmla="*/ 122 w 798"/>
                <a:gd name="T49" fmla="*/ 206 h 1359"/>
                <a:gd name="T50" fmla="*/ 121 w 798"/>
                <a:gd name="T51" fmla="*/ 296 h 1359"/>
                <a:gd name="T52" fmla="*/ 12 w 798"/>
                <a:gd name="T53" fmla="*/ 296 h 1359"/>
                <a:gd name="T54" fmla="*/ 4 w 798"/>
                <a:gd name="T55" fmla="*/ 299 h 1359"/>
                <a:gd name="T56" fmla="*/ 0 w 798"/>
                <a:gd name="T57" fmla="*/ 308 h 1359"/>
                <a:gd name="T58" fmla="*/ 121 w 798"/>
                <a:gd name="T59" fmla="*/ 1359 h 1359"/>
                <a:gd name="T60" fmla="*/ 252 w 798"/>
                <a:gd name="T61" fmla="*/ 1359 h 1359"/>
                <a:gd name="T62" fmla="*/ 327 w 798"/>
                <a:gd name="T63" fmla="*/ 1359 h 1359"/>
                <a:gd name="T64" fmla="*/ 327 w 798"/>
                <a:gd name="T65" fmla="*/ 1290 h 1359"/>
                <a:gd name="T66" fmla="*/ 328 w 798"/>
                <a:gd name="T67" fmla="*/ 1275 h 1359"/>
                <a:gd name="T68" fmla="*/ 339 w 798"/>
                <a:gd name="T69" fmla="*/ 1250 h 1359"/>
                <a:gd name="T70" fmla="*/ 358 w 798"/>
                <a:gd name="T71" fmla="*/ 1230 h 1359"/>
                <a:gd name="T72" fmla="*/ 384 w 798"/>
                <a:gd name="T73" fmla="*/ 1220 h 1359"/>
                <a:gd name="T74" fmla="*/ 398 w 798"/>
                <a:gd name="T75" fmla="*/ 1218 h 1359"/>
                <a:gd name="T76" fmla="*/ 405 w 798"/>
                <a:gd name="T77" fmla="*/ 1218 h 1359"/>
                <a:gd name="T78" fmla="*/ 426 w 798"/>
                <a:gd name="T79" fmla="*/ 1223 h 1359"/>
                <a:gd name="T80" fmla="*/ 449 w 798"/>
                <a:gd name="T81" fmla="*/ 1239 h 1359"/>
                <a:gd name="T82" fmla="*/ 465 w 798"/>
                <a:gd name="T83" fmla="*/ 1262 h 1359"/>
                <a:gd name="T84" fmla="*/ 471 w 798"/>
                <a:gd name="T85" fmla="*/ 1283 h 1359"/>
                <a:gd name="T86" fmla="*/ 471 w 798"/>
                <a:gd name="T87" fmla="*/ 1359 h 1359"/>
                <a:gd name="T88" fmla="*/ 526 w 798"/>
                <a:gd name="T89" fmla="*/ 1359 h 1359"/>
                <a:gd name="T90" fmla="*/ 611 w 798"/>
                <a:gd name="T91" fmla="*/ 1359 h 1359"/>
                <a:gd name="T92" fmla="*/ 798 w 798"/>
                <a:gd name="T93" fmla="*/ 519 h 1359"/>
                <a:gd name="T94" fmla="*/ 796 w 798"/>
                <a:gd name="T95" fmla="*/ 514 h 1359"/>
                <a:gd name="T96" fmla="*/ 790 w 798"/>
                <a:gd name="T97" fmla="*/ 508 h 1359"/>
                <a:gd name="T98" fmla="*/ 785 w 798"/>
                <a:gd name="T99" fmla="*/ 507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8" h="1359">
                  <a:moveTo>
                    <a:pt x="785" y="507"/>
                  </a:moveTo>
                  <a:lnTo>
                    <a:pt x="611" y="507"/>
                  </a:lnTo>
                  <a:lnTo>
                    <a:pt x="611" y="211"/>
                  </a:lnTo>
                  <a:lnTo>
                    <a:pt x="611" y="211"/>
                  </a:lnTo>
                  <a:lnTo>
                    <a:pt x="610" y="206"/>
                  </a:lnTo>
                  <a:lnTo>
                    <a:pt x="608" y="202"/>
                  </a:lnTo>
                  <a:lnTo>
                    <a:pt x="604" y="200"/>
                  </a:lnTo>
                  <a:lnTo>
                    <a:pt x="599" y="199"/>
                  </a:lnTo>
                  <a:lnTo>
                    <a:pt x="526" y="199"/>
                  </a:lnTo>
                  <a:lnTo>
                    <a:pt x="526" y="107"/>
                  </a:lnTo>
                  <a:lnTo>
                    <a:pt x="526" y="107"/>
                  </a:lnTo>
                  <a:lnTo>
                    <a:pt x="525" y="102"/>
                  </a:lnTo>
                  <a:lnTo>
                    <a:pt x="523" y="98"/>
                  </a:lnTo>
                  <a:lnTo>
                    <a:pt x="519" y="96"/>
                  </a:lnTo>
                  <a:lnTo>
                    <a:pt x="514" y="95"/>
                  </a:lnTo>
                  <a:lnTo>
                    <a:pt x="443" y="95"/>
                  </a:lnTo>
                  <a:lnTo>
                    <a:pt x="443" y="95"/>
                  </a:lnTo>
                  <a:lnTo>
                    <a:pt x="443" y="45"/>
                  </a:lnTo>
                  <a:lnTo>
                    <a:pt x="443" y="45"/>
                  </a:lnTo>
                  <a:lnTo>
                    <a:pt x="442" y="35"/>
                  </a:lnTo>
                  <a:lnTo>
                    <a:pt x="439" y="27"/>
                  </a:lnTo>
                  <a:lnTo>
                    <a:pt x="436" y="19"/>
                  </a:lnTo>
                  <a:lnTo>
                    <a:pt x="430" y="13"/>
                  </a:lnTo>
                  <a:lnTo>
                    <a:pt x="424" y="7"/>
                  </a:lnTo>
                  <a:lnTo>
                    <a:pt x="416" y="4"/>
                  </a:lnTo>
                  <a:lnTo>
                    <a:pt x="408" y="1"/>
                  </a:lnTo>
                  <a:lnTo>
                    <a:pt x="398" y="0"/>
                  </a:lnTo>
                  <a:lnTo>
                    <a:pt x="398" y="0"/>
                  </a:lnTo>
                  <a:lnTo>
                    <a:pt x="390" y="1"/>
                  </a:lnTo>
                  <a:lnTo>
                    <a:pt x="381" y="4"/>
                  </a:lnTo>
                  <a:lnTo>
                    <a:pt x="374" y="7"/>
                  </a:lnTo>
                  <a:lnTo>
                    <a:pt x="367" y="13"/>
                  </a:lnTo>
                  <a:lnTo>
                    <a:pt x="362" y="19"/>
                  </a:lnTo>
                  <a:lnTo>
                    <a:pt x="357" y="27"/>
                  </a:lnTo>
                  <a:lnTo>
                    <a:pt x="355" y="35"/>
                  </a:lnTo>
                  <a:lnTo>
                    <a:pt x="355" y="45"/>
                  </a:lnTo>
                  <a:lnTo>
                    <a:pt x="355" y="45"/>
                  </a:lnTo>
                  <a:lnTo>
                    <a:pt x="355" y="95"/>
                  </a:lnTo>
                  <a:lnTo>
                    <a:pt x="264" y="95"/>
                  </a:lnTo>
                  <a:lnTo>
                    <a:pt x="264" y="95"/>
                  </a:lnTo>
                  <a:lnTo>
                    <a:pt x="259" y="96"/>
                  </a:lnTo>
                  <a:lnTo>
                    <a:pt x="255" y="98"/>
                  </a:lnTo>
                  <a:lnTo>
                    <a:pt x="253" y="102"/>
                  </a:lnTo>
                  <a:lnTo>
                    <a:pt x="252" y="107"/>
                  </a:lnTo>
                  <a:lnTo>
                    <a:pt x="252" y="199"/>
                  </a:lnTo>
                  <a:lnTo>
                    <a:pt x="133" y="199"/>
                  </a:lnTo>
                  <a:lnTo>
                    <a:pt x="133" y="199"/>
                  </a:lnTo>
                  <a:lnTo>
                    <a:pt x="128" y="200"/>
                  </a:lnTo>
                  <a:lnTo>
                    <a:pt x="125" y="202"/>
                  </a:lnTo>
                  <a:lnTo>
                    <a:pt x="122" y="206"/>
                  </a:lnTo>
                  <a:lnTo>
                    <a:pt x="121" y="211"/>
                  </a:lnTo>
                  <a:lnTo>
                    <a:pt x="121" y="296"/>
                  </a:lnTo>
                  <a:lnTo>
                    <a:pt x="12" y="296"/>
                  </a:lnTo>
                  <a:lnTo>
                    <a:pt x="12" y="296"/>
                  </a:lnTo>
                  <a:lnTo>
                    <a:pt x="7" y="297"/>
                  </a:lnTo>
                  <a:lnTo>
                    <a:pt x="4" y="299"/>
                  </a:lnTo>
                  <a:lnTo>
                    <a:pt x="1" y="303"/>
                  </a:lnTo>
                  <a:lnTo>
                    <a:pt x="0" y="308"/>
                  </a:lnTo>
                  <a:lnTo>
                    <a:pt x="0" y="1359"/>
                  </a:lnTo>
                  <a:lnTo>
                    <a:pt x="121" y="1359"/>
                  </a:lnTo>
                  <a:lnTo>
                    <a:pt x="126" y="1359"/>
                  </a:lnTo>
                  <a:lnTo>
                    <a:pt x="252" y="1359"/>
                  </a:lnTo>
                  <a:lnTo>
                    <a:pt x="260" y="1359"/>
                  </a:lnTo>
                  <a:lnTo>
                    <a:pt x="327" y="1359"/>
                  </a:lnTo>
                  <a:lnTo>
                    <a:pt x="327" y="1290"/>
                  </a:lnTo>
                  <a:lnTo>
                    <a:pt x="327" y="1290"/>
                  </a:lnTo>
                  <a:lnTo>
                    <a:pt x="327" y="1283"/>
                  </a:lnTo>
                  <a:lnTo>
                    <a:pt x="328" y="1275"/>
                  </a:lnTo>
                  <a:lnTo>
                    <a:pt x="332" y="1262"/>
                  </a:lnTo>
                  <a:lnTo>
                    <a:pt x="339" y="1250"/>
                  </a:lnTo>
                  <a:lnTo>
                    <a:pt x="347" y="1239"/>
                  </a:lnTo>
                  <a:lnTo>
                    <a:pt x="358" y="1230"/>
                  </a:lnTo>
                  <a:lnTo>
                    <a:pt x="370" y="1223"/>
                  </a:lnTo>
                  <a:lnTo>
                    <a:pt x="384" y="1220"/>
                  </a:lnTo>
                  <a:lnTo>
                    <a:pt x="391" y="1218"/>
                  </a:lnTo>
                  <a:lnTo>
                    <a:pt x="398" y="1218"/>
                  </a:lnTo>
                  <a:lnTo>
                    <a:pt x="398" y="1218"/>
                  </a:lnTo>
                  <a:lnTo>
                    <a:pt x="405" y="1218"/>
                  </a:lnTo>
                  <a:lnTo>
                    <a:pt x="413" y="1220"/>
                  </a:lnTo>
                  <a:lnTo>
                    <a:pt x="426" y="1223"/>
                  </a:lnTo>
                  <a:lnTo>
                    <a:pt x="439" y="1230"/>
                  </a:lnTo>
                  <a:lnTo>
                    <a:pt x="449" y="1239"/>
                  </a:lnTo>
                  <a:lnTo>
                    <a:pt x="459" y="1250"/>
                  </a:lnTo>
                  <a:lnTo>
                    <a:pt x="465" y="1262"/>
                  </a:lnTo>
                  <a:lnTo>
                    <a:pt x="470" y="1275"/>
                  </a:lnTo>
                  <a:lnTo>
                    <a:pt x="471" y="1283"/>
                  </a:lnTo>
                  <a:lnTo>
                    <a:pt x="471" y="1290"/>
                  </a:lnTo>
                  <a:lnTo>
                    <a:pt x="471" y="1359"/>
                  </a:lnTo>
                  <a:lnTo>
                    <a:pt x="520" y="1359"/>
                  </a:lnTo>
                  <a:lnTo>
                    <a:pt x="526" y="1359"/>
                  </a:lnTo>
                  <a:lnTo>
                    <a:pt x="566" y="1359"/>
                  </a:lnTo>
                  <a:lnTo>
                    <a:pt x="611" y="1359"/>
                  </a:lnTo>
                  <a:lnTo>
                    <a:pt x="798" y="1359"/>
                  </a:lnTo>
                  <a:lnTo>
                    <a:pt x="798" y="519"/>
                  </a:lnTo>
                  <a:lnTo>
                    <a:pt x="798" y="519"/>
                  </a:lnTo>
                  <a:lnTo>
                    <a:pt x="796" y="514"/>
                  </a:lnTo>
                  <a:lnTo>
                    <a:pt x="794" y="510"/>
                  </a:lnTo>
                  <a:lnTo>
                    <a:pt x="790" y="508"/>
                  </a:lnTo>
                  <a:lnTo>
                    <a:pt x="785" y="507"/>
                  </a:lnTo>
                  <a:lnTo>
                    <a:pt x="785" y="5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19"/>
            <p:cNvSpPr>
              <a:spLocks noChangeArrowheads="1"/>
            </p:cNvSpPr>
            <p:nvPr/>
          </p:nvSpPr>
          <p:spPr bwMode="auto">
            <a:xfrm>
              <a:off x="4715243" y="596151"/>
              <a:ext cx="20121"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20"/>
            <p:cNvSpPr>
              <a:spLocks noChangeArrowheads="1"/>
            </p:cNvSpPr>
            <p:nvPr/>
          </p:nvSpPr>
          <p:spPr bwMode="auto">
            <a:xfrm>
              <a:off x="4715243" y="543098"/>
              <a:ext cx="20121"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21"/>
            <p:cNvSpPr>
              <a:spLocks noChangeArrowheads="1"/>
            </p:cNvSpPr>
            <p:nvPr/>
          </p:nvSpPr>
          <p:spPr bwMode="auto">
            <a:xfrm>
              <a:off x="4715243" y="490045"/>
              <a:ext cx="20121"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22"/>
            <p:cNvSpPr>
              <a:spLocks noChangeArrowheads="1"/>
            </p:cNvSpPr>
            <p:nvPr/>
          </p:nvSpPr>
          <p:spPr bwMode="auto">
            <a:xfrm>
              <a:off x="4715243" y="436992"/>
              <a:ext cx="20121"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23"/>
            <p:cNvSpPr>
              <a:spLocks noChangeArrowheads="1"/>
            </p:cNvSpPr>
            <p:nvPr/>
          </p:nvSpPr>
          <p:spPr bwMode="auto">
            <a:xfrm>
              <a:off x="4715243" y="381729"/>
              <a:ext cx="20121"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24"/>
            <p:cNvSpPr>
              <a:spLocks noChangeArrowheads="1"/>
            </p:cNvSpPr>
            <p:nvPr/>
          </p:nvSpPr>
          <p:spPr bwMode="auto">
            <a:xfrm>
              <a:off x="4715243" y="328676"/>
              <a:ext cx="20121"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25"/>
            <p:cNvSpPr>
              <a:spLocks noChangeArrowheads="1"/>
            </p:cNvSpPr>
            <p:nvPr/>
          </p:nvSpPr>
          <p:spPr bwMode="auto">
            <a:xfrm>
              <a:off x="4715243" y="275623"/>
              <a:ext cx="20121"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26"/>
            <p:cNvSpPr>
              <a:spLocks noChangeArrowheads="1"/>
            </p:cNvSpPr>
            <p:nvPr/>
          </p:nvSpPr>
          <p:spPr bwMode="auto">
            <a:xfrm>
              <a:off x="4753247" y="596151"/>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27"/>
            <p:cNvSpPr>
              <a:spLocks noChangeArrowheads="1"/>
            </p:cNvSpPr>
            <p:nvPr/>
          </p:nvSpPr>
          <p:spPr bwMode="auto">
            <a:xfrm>
              <a:off x="4753247" y="543098"/>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28"/>
            <p:cNvSpPr>
              <a:spLocks noChangeArrowheads="1"/>
            </p:cNvSpPr>
            <p:nvPr/>
          </p:nvSpPr>
          <p:spPr bwMode="auto">
            <a:xfrm>
              <a:off x="4753247" y="490045"/>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29"/>
            <p:cNvSpPr>
              <a:spLocks noChangeArrowheads="1"/>
            </p:cNvSpPr>
            <p:nvPr/>
          </p:nvSpPr>
          <p:spPr bwMode="auto">
            <a:xfrm>
              <a:off x="4753247" y="436992"/>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30"/>
            <p:cNvSpPr>
              <a:spLocks noChangeArrowheads="1"/>
            </p:cNvSpPr>
            <p:nvPr/>
          </p:nvSpPr>
          <p:spPr bwMode="auto">
            <a:xfrm>
              <a:off x="4753247" y="38172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31"/>
            <p:cNvSpPr>
              <a:spLocks noChangeArrowheads="1"/>
            </p:cNvSpPr>
            <p:nvPr/>
          </p:nvSpPr>
          <p:spPr bwMode="auto">
            <a:xfrm>
              <a:off x="4753247" y="32867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32"/>
            <p:cNvSpPr>
              <a:spLocks noChangeArrowheads="1"/>
            </p:cNvSpPr>
            <p:nvPr/>
          </p:nvSpPr>
          <p:spPr bwMode="auto">
            <a:xfrm>
              <a:off x="4753247" y="275623"/>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33"/>
            <p:cNvSpPr>
              <a:spLocks noChangeArrowheads="1"/>
            </p:cNvSpPr>
            <p:nvPr/>
          </p:nvSpPr>
          <p:spPr bwMode="auto">
            <a:xfrm>
              <a:off x="4789016" y="596151"/>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34"/>
            <p:cNvSpPr>
              <a:spLocks noChangeArrowheads="1"/>
            </p:cNvSpPr>
            <p:nvPr/>
          </p:nvSpPr>
          <p:spPr bwMode="auto">
            <a:xfrm>
              <a:off x="4789016" y="543098"/>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35"/>
            <p:cNvSpPr>
              <a:spLocks noChangeArrowheads="1"/>
            </p:cNvSpPr>
            <p:nvPr/>
          </p:nvSpPr>
          <p:spPr bwMode="auto">
            <a:xfrm>
              <a:off x="4789016" y="490045"/>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36"/>
            <p:cNvSpPr>
              <a:spLocks noChangeArrowheads="1"/>
            </p:cNvSpPr>
            <p:nvPr/>
          </p:nvSpPr>
          <p:spPr bwMode="auto">
            <a:xfrm>
              <a:off x="4789016" y="436992"/>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37"/>
            <p:cNvSpPr>
              <a:spLocks noChangeArrowheads="1"/>
            </p:cNvSpPr>
            <p:nvPr/>
          </p:nvSpPr>
          <p:spPr bwMode="auto">
            <a:xfrm>
              <a:off x="4789016" y="38172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38"/>
            <p:cNvSpPr>
              <a:spLocks noChangeArrowheads="1"/>
            </p:cNvSpPr>
            <p:nvPr/>
          </p:nvSpPr>
          <p:spPr bwMode="auto">
            <a:xfrm>
              <a:off x="4789016" y="32867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39"/>
            <p:cNvSpPr>
              <a:spLocks noChangeArrowheads="1"/>
            </p:cNvSpPr>
            <p:nvPr/>
          </p:nvSpPr>
          <p:spPr bwMode="auto">
            <a:xfrm>
              <a:off x="4789016" y="275623"/>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40"/>
            <p:cNvSpPr>
              <a:spLocks noChangeArrowheads="1"/>
            </p:cNvSpPr>
            <p:nvPr/>
          </p:nvSpPr>
          <p:spPr bwMode="auto">
            <a:xfrm>
              <a:off x="4789016" y="22257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41"/>
            <p:cNvSpPr>
              <a:spLocks noChangeArrowheads="1"/>
            </p:cNvSpPr>
            <p:nvPr/>
          </p:nvSpPr>
          <p:spPr bwMode="auto">
            <a:xfrm>
              <a:off x="4789016" y="16730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42"/>
            <p:cNvSpPr>
              <a:spLocks noChangeArrowheads="1"/>
            </p:cNvSpPr>
            <p:nvPr/>
          </p:nvSpPr>
          <p:spPr bwMode="auto">
            <a:xfrm>
              <a:off x="4789016" y="114253"/>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43"/>
            <p:cNvSpPr>
              <a:spLocks noChangeArrowheads="1"/>
            </p:cNvSpPr>
            <p:nvPr/>
          </p:nvSpPr>
          <p:spPr bwMode="auto">
            <a:xfrm>
              <a:off x="4789016" y="6120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44"/>
            <p:cNvSpPr>
              <a:spLocks noChangeArrowheads="1"/>
            </p:cNvSpPr>
            <p:nvPr/>
          </p:nvSpPr>
          <p:spPr bwMode="auto">
            <a:xfrm>
              <a:off x="4789016" y="8147"/>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45"/>
            <p:cNvSpPr>
              <a:spLocks noChangeArrowheads="1"/>
            </p:cNvSpPr>
            <p:nvPr/>
          </p:nvSpPr>
          <p:spPr bwMode="auto">
            <a:xfrm>
              <a:off x="4789016" y="-44906"/>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46"/>
            <p:cNvSpPr>
              <a:spLocks noChangeArrowheads="1"/>
            </p:cNvSpPr>
            <p:nvPr/>
          </p:nvSpPr>
          <p:spPr bwMode="auto">
            <a:xfrm>
              <a:off x="4789016" y="-10016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47"/>
            <p:cNvSpPr>
              <a:spLocks noChangeArrowheads="1"/>
            </p:cNvSpPr>
            <p:nvPr/>
          </p:nvSpPr>
          <p:spPr bwMode="auto">
            <a:xfrm>
              <a:off x="4824786" y="596151"/>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48"/>
            <p:cNvSpPr>
              <a:spLocks noChangeArrowheads="1"/>
            </p:cNvSpPr>
            <p:nvPr/>
          </p:nvSpPr>
          <p:spPr bwMode="auto">
            <a:xfrm>
              <a:off x="4824786" y="543098"/>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49"/>
            <p:cNvSpPr>
              <a:spLocks noChangeArrowheads="1"/>
            </p:cNvSpPr>
            <p:nvPr/>
          </p:nvSpPr>
          <p:spPr bwMode="auto">
            <a:xfrm>
              <a:off x="4824786" y="490045"/>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50"/>
            <p:cNvSpPr>
              <a:spLocks noChangeArrowheads="1"/>
            </p:cNvSpPr>
            <p:nvPr/>
          </p:nvSpPr>
          <p:spPr bwMode="auto">
            <a:xfrm>
              <a:off x="4824786" y="436992"/>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51"/>
            <p:cNvSpPr>
              <a:spLocks noChangeArrowheads="1"/>
            </p:cNvSpPr>
            <p:nvPr/>
          </p:nvSpPr>
          <p:spPr bwMode="auto">
            <a:xfrm>
              <a:off x="4824786" y="38172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52"/>
            <p:cNvSpPr>
              <a:spLocks noChangeArrowheads="1"/>
            </p:cNvSpPr>
            <p:nvPr/>
          </p:nvSpPr>
          <p:spPr bwMode="auto">
            <a:xfrm>
              <a:off x="4824786" y="32867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53"/>
            <p:cNvSpPr>
              <a:spLocks noChangeArrowheads="1"/>
            </p:cNvSpPr>
            <p:nvPr/>
          </p:nvSpPr>
          <p:spPr bwMode="auto">
            <a:xfrm>
              <a:off x="4824786" y="275623"/>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54"/>
            <p:cNvSpPr>
              <a:spLocks noChangeArrowheads="1"/>
            </p:cNvSpPr>
            <p:nvPr/>
          </p:nvSpPr>
          <p:spPr bwMode="auto">
            <a:xfrm>
              <a:off x="4824786" y="22257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55"/>
            <p:cNvSpPr>
              <a:spLocks noChangeArrowheads="1"/>
            </p:cNvSpPr>
            <p:nvPr/>
          </p:nvSpPr>
          <p:spPr bwMode="auto">
            <a:xfrm>
              <a:off x="4824786" y="16730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56"/>
            <p:cNvSpPr>
              <a:spLocks noChangeArrowheads="1"/>
            </p:cNvSpPr>
            <p:nvPr/>
          </p:nvSpPr>
          <p:spPr bwMode="auto">
            <a:xfrm>
              <a:off x="4824786" y="114253"/>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57"/>
            <p:cNvSpPr>
              <a:spLocks noChangeArrowheads="1"/>
            </p:cNvSpPr>
            <p:nvPr/>
          </p:nvSpPr>
          <p:spPr bwMode="auto">
            <a:xfrm>
              <a:off x="4824786" y="6120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58"/>
            <p:cNvSpPr>
              <a:spLocks noChangeArrowheads="1"/>
            </p:cNvSpPr>
            <p:nvPr/>
          </p:nvSpPr>
          <p:spPr bwMode="auto">
            <a:xfrm>
              <a:off x="4824786" y="8147"/>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59"/>
            <p:cNvSpPr>
              <a:spLocks noChangeArrowheads="1"/>
            </p:cNvSpPr>
            <p:nvPr/>
          </p:nvSpPr>
          <p:spPr bwMode="auto">
            <a:xfrm>
              <a:off x="4824786" y="-44906"/>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60"/>
            <p:cNvSpPr>
              <a:spLocks noChangeArrowheads="1"/>
            </p:cNvSpPr>
            <p:nvPr/>
          </p:nvSpPr>
          <p:spPr bwMode="auto">
            <a:xfrm>
              <a:off x="4824786" y="-10016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61"/>
            <p:cNvSpPr>
              <a:spLocks noChangeArrowheads="1"/>
            </p:cNvSpPr>
            <p:nvPr/>
          </p:nvSpPr>
          <p:spPr bwMode="auto">
            <a:xfrm>
              <a:off x="4860555" y="596151"/>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62"/>
            <p:cNvSpPr>
              <a:spLocks noChangeArrowheads="1"/>
            </p:cNvSpPr>
            <p:nvPr/>
          </p:nvSpPr>
          <p:spPr bwMode="auto">
            <a:xfrm>
              <a:off x="4860555" y="543098"/>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63"/>
            <p:cNvSpPr>
              <a:spLocks noChangeArrowheads="1"/>
            </p:cNvSpPr>
            <p:nvPr/>
          </p:nvSpPr>
          <p:spPr bwMode="auto">
            <a:xfrm>
              <a:off x="4860555" y="490045"/>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64"/>
            <p:cNvSpPr>
              <a:spLocks noChangeArrowheads="1"/>
            </p:cNvSpPr>
            <p:nvPr/>
          </p:nvSpPr>
          <p:spPr bwMode="auto">
            <a:xfrm>
              <a:off x="4860555" y="436992"/>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65"/>
            <p:cNvSpPr>
              <a:spLocks noChangeArrowheads="1"/>
            </p:cNvSpPr>
            <p:nvPr/>
          </p:nvSpPr>
          <p:spPr bwMode="auto">
            <a:xfrm>
              <a:off x="4860555" y="38172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66"/>
            <p:cNvSpPr>
              <a:spLocks noChangeArrowheads="1"/>
            </p:cNvSpPr>
            <p:nvPr/>
          </p:nvSpPr>
          <p:spPr bwMode="auto">
            <a:xfrm>
              <a:off x="4860555" y="32867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67"/>
            <p:cNvSpPr>
              <a:spLocks noChangeArrowheads="1"/>
            </p:cNvSpPr>
            <p:nvPr/>
          </p:nvSpPr>
          <p:spPr bwMode="auto">
            <a:xfrm>
              <a:off x="4860555" y="275623"/>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68"/>
            <p:cNvSpPr>
              <a:spLocks noChangeArrowheads="1"/>
            </p:cNvSpPr>
            <p:nvPr/>
          </p:nvSpPr>
          <p:spPr bwMode="auto">
            <a:xfrm>
              <a:off x="4860555" y="22257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69"/>
            <p:cNvSpPr>
              <a:spLocks noChangeArrowheads="1"/>
            </p:cNvSpPr>
            <p:nvPr/>
          </p:nvSpPr>
          <p:spPr bwMode="auto">
            <a:xfrm>
              <a:off x="4860555" y="16730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70"/>
            <p:cNvSpPr>
              <a:spLocks noChangeArrowheads="1"/>
            </p:cNvSpPr>
            <p:nvPr/>
          </p:nvSpPr>
          <p:spPr bwMode="auto">
            <a:xfrm>
              <a:off x="4860555" y="114253"/>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71"/>
            <p:cNvSpPr>
              <a:spLocks noChangeArrowheads="1"/>
            </p:cNvSpPr>
            <p:nvPr/>
          </p:nvSpPr>
          <p:spPr bwMode="auto">
            <a:xfrm>
              <a:off x="4860555" y="6120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72"/>
            <p:cNvSpPr>
              <a:spLocks noChangeArrowheads="1"/>
            </p:cNvSpPr>
            <p:nvPr/>
          </p:nvSpPr>
          <p:spPr bwMode="auto">
            <a:xfrm>
              <a:off x="4860555" y="8147"/>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73"/>
            <p:cNvSpPr>
              <a:spLocks noChangeArrowheads="1"/>
            </p:cNvSpPr>
            <p:nvPr/>
          </p:nvSpPr>
          <p:spPr bwMode="auto">
            <a:xfrm>
              <a:off x="4860555" y="-44906"/>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74"/>
            <p:cNvSpPr>
              <a:spLocks noChangeArrowheads="1"/>
            </p:cNvSpPr>
            <p:nvPr/>
          </p:nvSpPr>
          <p:spPr bwMode="auto">
            <a:xfrm>
              <a:off x="4860555" y="-10016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75"/>
            <p:cNvSpPr>
              <a:spLocks noChangeArrowheads="1"/>
            </p:cNvSpPr>
            <p:nvPr/>
          </p:nvSpPr>
          <p:spPr bwMode="auto">
            <a:xfrm>
              <a:off x="4896324" y="543098"/>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76"/>
            <p:cNvSpPr>
              <a:spLocks noChangeArrowheads="1"/>
            </p:cNvSpPr>
            <p:nvPr/>
          </p:nvSpPr>
          <p:spPr bwMode="auto">
            <a:xfrm>
              <a:off x="4896324" y="490045"/>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77"/>
            <p:cNvSpPr>
              <a:spLocks noChangeArrowheads="1"/>
            </p:cNvSpPr>
            <p:nvPr/>
          </p:nvSpPr>
          <p:spPr bwMode="auto">
            <a:xfrm>
              <a:off x="4896324" y="436992"/>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78"/>
            <p:cNvSpPr>
              <a:spLocks noChangeArrowheads="1"/>
            </p:cNvSpPr>
            <p:nvPr/>
          </p:nvSpPr>
          <p:spPr bwMode="auto">
            <a:xfrm>
              <a:off x="4896324" y="38172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79"/>
            <p:cNvSpPr>
              <a:spLocks noChangeArrowheads="1"/>
            </p:cNvSpPr>
            <p:nvPr/>
          </p:nvSpPr>
          <p:spPr bwMode="auto">
            <a:xfrm>
              <a:off x="4896324" y="32867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80"/>
            <p:cNvSpPr>
              <a:spLocks noChangeArrowheads="1"/>
            </p:cNvSpPr>
            <p:nvPr/>
          </p:nvSpPr>
          <p:spPr bwMode="auto">
            <a:xfrm>
              <a:off x="4896324" y="275623"/>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81"/>
            <p:cNvSpPr>
              <a:spLocks noChangeArrowheads="1"/>
            </p:cNvSpPr>
            <p:nvPr/>
          </p:nvSpPr>
          <p:spPr bwMode="auto">
            <a:xfrm>
              <a:off x="4896324" y="22257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Rectangle 82"/>
            <p:cNvSpPr>
              <a:spLocks noChangeArrowheads="1"/>
            </p:cNvSpPr>
            <p:nvPr/>
          </p:nvSpPr>
          <p:spPr bwMode="auto">
            <a:xfrm>
              <a:off x="4896324" y="16730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83"/>
            <p:cNvSpPr>
              <a:spLocks noChangeArrowheads="1"/>
            </p:cNvSpPr>
            <p:nvPr/>
          </p:nvSpPr>
          <p:spPr bwMode="auto">
            <a:xfrm>
              <a:off x="4896324" y="114253"/>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84"/>
            <p:cNvSpPr>
              <a:spLocks noChangeArrowheads="1"/>
            </p:cNvSpPr>
            <p:nvPr/>
          </p:nvSpPr>
          <p:spPr bwMode="auto">
            <a:xfrm>
              <a:off x="4896324" y="6120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85"/>
            <p:cNvSpPr>
              <a:spLocks noChangeArrowheads="1"/>
            </p:cNvSpPr>
            <p:nvPr/>
          </p:nvSpPr>
          <p:spPr bwMode="auto">
            <a:xfrm>
              <a:off x="4896324" y="8147"/>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86"/>
            <p:cNvSpPr>
              <a:spLocks noChangeArrowheads="1"/>
            </p:cNvSpPr>
            <p:nvPr/>
          </p:nvSpPr>
          <p:spPr bwMode="auto">
            <a:xfrm>
              <a:off x="4896324" y="-44906"/>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87"/>
            <p:cNvSpPr>
              <a:spLocks noChangeArrowheads="1"/>
            </p:cNvSpPr>
            <p:nvPr/>
          </p:nvSpPr>
          <p:spPr bwMode="auto">
            <a:xfrm>
              <a:off x="4896324" y="-10016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88"/>
            <p:cNvSpPr>
              <a:spLocks noChangeArrowheads="1"/>
            </p:cNvSpPr>
            <p:nvPr/>
          </p:nvSpPr>
          <p:spPr bwMode="auto">
            <a:xfrm>
              <a:off x="4932094" y="543098"/>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89"/>
            <p:cNvSpPr>
              <a:spLocks noChangeArrowheads="1"/>
            </p:cNvSpPr>
            <p:nvPr/>
          </p:nvSpPr>
          <p:spPr bwMode="auto">
            <a:xfrm>
              <a:off x="4932094" y="490045"/>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90"/>
            <p:cNvSpPr>
              <a:spLocks noChangeArrowheads="1"/>
            </p:cNvSpPr>
            <p:nvPr/>
          </p:nvSpPr>
          <p:spPr bwMode="auto">
            <a:xfrm>
              <a:off x="4932094" y="436992"/>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91"/>
            <p:cNvSpPr>
              <a:spLocks noChangeArrowheads="1"/>
            </p:cNvSpPr>
            <p:nvPr/>
          </p:nvSpPr>
          <p:spPr bwMode="auto">
            <a:xfrm>
              <a:off x="4932094" y="38172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92"/>
            <p:cNvSpPr>
              <a:spLocks noChangeArrowheads="1"/>
            </p:cNvSpPr>
            <p:nvPr/>
          </p:nvSpPr>
          <p:spPr bwMode="auto">
            <a:xfrm>
              <a:off x="4932094" y="32867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93"/>
            <p:cNvSpPr>
              <a:spLocks noChangeArrowheads="1"/>
            </p:cNvSpPr>
            <p:nvPr/>
          </p:nvSpPr>
          <p:spPr bwMode="auto">
            <a:xfrm>
              <a:off x="4932094" y="275623"/>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94"/>
            <p:cNvSpPr>
              <a:spLocks noChangeArrowheads="1"/>
            </p:cNvSpPr>
            <p:nvPr/>
          </p:nvSpPr>
          <p:spPr bwMode="auto">
            <a:xfrm>
              <a:off x="4932094" y="22257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95"/>
            <p:cNvSpPr>
              <a:spLocks noChangeArrowheads="1"/>
            </p:cNvSpPr>
            <p:nvPr/>
          </p:nvSpPr>
          <p:spPr bwMode="auto">
            <a:xfrm>
              <a:off x="4932094" y="16730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96"/>
            <p:cNvSpPr>
              <a:spLocks noChangeArrowheads="1"/>
            </p:cNvSpPr>
            <p:nvPr/>
          </p:nvSpPr>
          <p:spPr bwMode="auto">
            <a:xfrm>
              <a:off x="4932094" y="114253"/>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97"/>
            <p:cNvSpPr>
              <a:spLocks noChangeArrowheads="1"/>
            </p:cNvSpPr>
            <p:nvPr/>
          </p:nvSpPr>
          <p:spPr bwMode="auto">
            <a:xfrm>
              <a:off x="4932094" y="6120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98"/>
            <p:cNvSpPr>
              <a:spLocks noChangeArrowheads="1"/>
            </p:cNvSpPr>
            <p:nvPr/>
          </p:nvSpPr>
          <p:spPr bwMode="auto">
            <a:xfrm>
              <a:off x="4932094" y="8147"/>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99"/>
            <p:cNvSpPr>
              <a:spLocks noChangeArrowheads="1"/>
            </p:cNvSpPr>
            <p:nvPr/>
          </p:nvSpPr>
          <p:spPr bwMode="auto">
            <a:xfrm>
              <a:off x="4932094" y="-44906"/>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100"/>
            <p:cNvSpPr>
              <a:spLocks noChangeArrowheads="1"/>
            </p:cNvSpPr>
            <p:nvPr/>
          </p:nvSpPr>
          <p:spPr bwMode="auto">
            <a:xfrm>
              <a:off x="4932094" y="-10016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101"/>
            <p:cNvSpPr>
              <a:spLocks noChangeArrowheads="1"/>
            </p:cNvSpPr>
            <p:nvPr/>
          </p:nvSpPr>
          <p:spPr bwMode="auto">
            <a:xfrm>
              <a:off x="4967863" y="543098"/>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102"/>
            <p:cNvSpPr>
              <a:spLocks noChangeArrowheads="1"/>
            </p:cNvSpPr>
            <p:nvPr/>
          </p:nvSpPr>
          <p:spPr bwMode="auto">
            <a:xfrm>
              <a:off x="4967863" y="490045"/>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103"/>
            <p:cNvSpPr>
              <a:spLocks noChangeArrowheads="1"/>
            </p:cNvSpPr>
            <p:nvPr/>
          </p:nvSpPr>
          <p:spPr bwMode="auto">
            <a:xfrm>
              <a:off x="4967863" y="436992"/>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104"/>
            <p:cNvSpPr>
              <a:spLocks noChangeArrowheads="1"/>
            </p:cNvSpPr>
            <p:nvPr/>
          </p:nvSpPr>
          <p:spPr bwMode="auto">
            <a:xfrm>
              <a:off x="4967863" y="38172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105"/>
            <p:cNvSpPr>
              <a:spLocks noChangeArrowheads="1"/>
            </p:cNvSpPr>
            <p:nvPr/>
          </p:nvSpPr>
          <p:spPr bwMode="auto">
            <a:xfrm>
              <a:off x="4967863" y="32867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106"/>
            <p:cNvSpPr>
              <a:spLocks noChangeArrowheads="1"/>
            </p:cNvSpPr>
            <p:nvPr/>
          </p:nvSpPr>
          <p:spPr bwMode="auto">
            <a:xfrm>
              <a:off x="4967863" y="275623"/>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107"/>
            <p:cNvSpPr>
              <a:spLocks noChangeArrowheads="1"/>
            </p:cNvSpPr>
            <p:nvPr/>
          </p:nvSpPr>
          <p:spPr bwMode="auto">
            <a:xfrm>
              <a:off x="4967863" y="22257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108"/>
            <p:cNvSpPr>
              <a:spLocks noChangeArrowheads="1"/>
            </p:cNvSpPr>
            <p:nvPr/>
          </p:nvSpPr>
          <p:spPr bwMode="auto">
            <a:xfrm>
              <a:off x="4967863" y="16730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Rectangle 109"/>
            <p:cNvSpPr>
              <a:spLocks noChangeArrowheads="1"/>
            </p:cNvSpPr>
            <p:nvPr/>
          </p:nvSpPr>
          <p:spPr bwMode="auto">
            <a:xfrm>
              <a:off x="4967863" y="114253"/>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Rectangle 110"/>
            <p:cNvSpPr>
              <a:spLocks noChangeArrowheads="1"/>
            </p:cNvSpPr>
            <p:nvPr/>
          </p:nvSpPr>
          <p:spPr bwMode="auto">
            <a:xfrm>
              <a:off x="4967863" y="6120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111"/>
            <p:cNvSpPr>
              <a:spLocks noChangeArrowheads="1"/>
            </p:cNvSpPr>
            <p:nvPr/>
          </p:nvSpPr>
          <p:spPr bwMode="auto">
            <a:xfrm>
              <a:off x="4967863" y="8147"/>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112"/>
            <p:cNvSpPr>
              <a:spLocks noChangeArrowheads="1"/>
            </p:cNvSpPr>
            <p:nvPr/>
          </p:nvSpPr>
          <p:spPr bwMode="auto">
            <a:xfrm>
              <a:off x="4967863" y="-44906"/>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113"/>
            <p:cNvSpPr>
              <a:spLocks noChangeArrowheads="1"/>
            </p:cNvSpPr>
            <p:nvPr/>
          </p:nvSpPr>
          <p:spPr bwMode="auto">
            <a:xfrm>
              <a:off x="4967863" y="-10016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114"/>
            <p:cNvSpPr>
              <a:spLocks noChangeArrowheads="1"/>
            </p:cNvSpPr>
            <p:nvPr/>
          </p:nvSpPr>
          <p:spPr bwMode="auto">
            <a:xfrm>
              <a:off x="5005868" y="543098"/>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Rectangle 115"/>
            <p:cNvSpPr>
              <a:spLocks noChangeArrowheads="1"/>
            </p:cNvSpPr>
            <p:nvPr/>
          </p:nvSpPr>
          <p:spPr bwMode="auto">
            <a:xfrm>
              <a:off x="5005868" y="490045"/>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Rectangle 116"/>
            <p:cNvSpPr>
              <a:spLocks noChangeArrowheads="1"/>
            </p:cNvSpPr>
            <p:nvPr/>
          </p:nvSpPr>
          <p:spPr bwMode="auto">
            <a:xfrm>
              <a:off x="5005868" y="436992"/>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Rectangle 117"/>
            <p:cNvSpPr>
              <a:spLocks noChangeArrowheads="1"/>
            </p:cNvSpPr>
            <p:nvPr/>
          </p:nvSpPr>
          <p:spPr bwMode="auto">
            <a:xfrm>
              <a:off x="5005868" y="38172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Rectangle 118"/>
            <p:cNvSpPr>
              <a:spLocks noChangeArrowheads="1"/>
            </p:cNvSpPr>
            <p:nvPr/>
          </p:nvSpPr>
          <p:spPr bwMode="auto">
            <a:xfrm>
              <a:off x="5005868" y="32867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Rectangle 119"/>
            <p:cNvSpPr>
              <a:spLocks noChangeArrowheads="1"/>
            </p:cNvSpPr>
            <p:nvPr/>
          </p:nvSpPr>
          <p:spPr bwMode="auto">
            <a:xfrm>
              <a:off x="5005868" y="275623"/>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Rectangle 120"/>
            <p:cNvSpPr>
              <a:spLocks noChangeArrowheads="1"/>
            </p:cNvSpPr>
            <p:nvPr/>
          </p:nvSpPr>
          <p:spPr bwMode="auto">
            <a:xfrm>
              <a:off x="5005868" y="22257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121"/>
            <p:cNvSpPr>
              <a:spLocks noChangeArrowheads="1"/>
            </p:cNvSpPr>
            <p:nvPr/>
          </p:nvSpPr>
          <p:spPr bwMode="auto">
            <a:xfrm>
              <a:off x="5005868" y="16730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Rectangle 122"/>
            <p:cNvSpPr>
              <a:spLocks noChangeArrowheads="1"/>
            </p:cNvSpPr>
            <p:nvPr/>
          </p:nvSpPr>
          <p:spPr bwMode="auto">
            <a:xfrm>
              <a:off x="5005868" y="114253"/>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Rectangle 123"/>
            <p:cNvSpPr>
              <a:spLocks noChangeArrowheads="1"/>
            </p:cNvSpPr>
            <p:nvPr/>
          </p:nvSpPr>
          <p:spPr bwMode="auto">
            <a:xfrm>
              <a:off x="5005868" y="6120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Rectangle 124"/>
            <p:cNvSpPr>
              <a:spLocks noChangeArrowheads="1"/>
            </p:cNvSpPr>
            <p:nvPr/>
          </p:nvSpPr>
          <p:spPr bwMode="auto">
            <a:xfrm>
              <a:off x="5005868" y="8147"/>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Rectangle 125"/>
            <p:cNvSpPr>
              <a:spLocks noChangeArrowheads="1"/>
            </p:cNvSpPr>
            <p:nvPr/>
          </p:nvSpPr>
          <p:spPr bwMode="auto">
            <a:xfrm>
              <a:off x="5005868" y="-44906"/>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Rectangle 126"/>
            <p:cNvSpPr>
              <a:spLocks noChangeArrowheads="1"/>
            </p:cNvSpPr>
            <p:nvPr/>
          </p:nvSpPr>
          <p:spPr bwMode="auto">
            <a:xfrm>
              <a:off x="5005868" y="-10016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127"/>
            <p:cNvSpPr>
              <a:spLocks noChangeArrowheads="1"/>
            </p:cNvSpPr>
            <p:nvPr/>
          </p:nvSpPr>
          <p:spPr bwMode="auto">
            <a:xfrm>
              <a:off x="5041638" y="596151"/>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128"/>
            <p:cNvSpPr>
              <a:spLocks noChangeArrowheads="1"/>
            </p:cNvSpPr>
            <p:nvPr/>
          </p:nvSpPr>
          <p:spPr bwMode="auto">
            <a:xfrm>
              <a:off x="5041638" y="543098"/>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Rectangle 129"/>
            <p:cNvSpPr>
              <a:spLocks noChangeArrowheads="1"/>
            </p:cNvSpPr>
            <p:nvPr/>
          </p:nvSpPr>
          <p:spPr bwMode="auto">
            <a:xfrm>
              <a:off x="5041638" y="490045"/>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Rectangle 130"/>
            <p:cNvSpPr>
              <a:spLocks noChangeArrowheads="1"/>
            </p:cNvSpPr>
            <p:nvPr/>
          </p:nvSpPr>
          <p:spPr bwMode="auto">
            <a:xfrm>
              <a:off x="5041638" y="436992"/>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131"/>
            <p:cNvSpPr>
              <a:spLocks noChangeArrowheads="1"/>
            </p:cNvSpPr>
            <p:nvPr/>
          </p:nvSpPr>
          <p:spPr bwMode="auto">
            <a:xfrm>
              <a:off x="5041638" y="38172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132"/>
            <p:cNvSpPr>
              <a:spLocks noChangeArrowheads="1"/>
            </p:cNvSpPr>
            <p:nvPr/>
          </p:nvSpPr>
          <p:spPr bwMode="auto">
            <a:xfrm>
              <a:off x="5041638" y="32867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133"/>
            <p:cNvSpPr>
              <a:spLocks noChangeArrowheads="1"/>
            </p:cNvSpPr>
            <p:nvPr/>
          </p:nvSpPr>
          <p:spPr bwMode="auto">
            <a:xfrm>
              <a:off x="5041638" y="275623"/>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134"/>
            <p:cNvSpPr>
              <a:spLocks noChangeArrowheads="1"/>
            </p:cNvSpPr>
            <p:nvPr/>
          </p:nvSpPr>
          <p:spPr bwMode="auto">
            <a:xfrm>
              <a:off x="5041638" y="22257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135"/>
            <p:cNvSpPr>
              <a:spLocks noChangeArrowheads="1"/>
            </p:cNvSpPr>
            <p:nvPr/>
          </p:nvSpPr>
          <p:spPr bwMode="auto">
            <a:xfrm>
              <a:off x="5041638" y="16730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136"/>
            <p:cNvSpPr>
              <a:spLocks noChangeArrowheads="1"/>
            </p:cNvSpPr>
            <p:nvPr/>
          </p:nvSpPr>
          <p:spPr bwMode="auto">
            <a:xfrm>
              <a:off x="5041638" y="114253"/>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137"/>
            <p:cNvSpPr>
              <a:spLocks noChangeArrowheads="1"/>
            </p:cNvSpPr>
            <p:nvPr/>
          </p:nvSpPr>
          <p:spPr bwMode="auto">
            <a:xfrm>
              <a:off x="5041638" y="6120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Rectangle 138"/>
            <p:cNvSpPr>
              <a:spLocks noChangeArrowheads="1"/>
            </p:cNvSpPr>
            <p:nvPr/>
          </p:nvSpPr>
          <p:spPr bwMode="auto">
            <a:xfrm>
              <a:off x="5041638" y="8147"/>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139"/>
            <p:cNvSpPr>
              <a:spLocks noChangeArrowheads="1"/>
            </p:cNvSpPr>
            <p:nvPr/>
          </p:nvSpPr>
          <p:spPr bwMode="auto">
            <a:xfrm>
              <a:off x="5041638" y="-44906"/>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140"/>
            <p:cNvSpPr>
              <a:spLocks noChangeArrowheads="1"/>
            </p:cNvSpPr>
            <p:nvPr/>
          </p:nvSpPr>
          <p:spPr bwMode="auto">
            <a:xfrm>
              <a:off x="5041638" y="-10016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141"/>
            <p:cNvSpPr>
              <a:spLocks noChangeArrowheads="1"/>
            </p:cNvSpPr>
            <p:nvPr/>
          </p:nvSpPr>
          <p:spPr bwMode="auto">
            <a:xfrm>
              <a:off x="5077407" y="596151"/>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142"/>
            <p:cNvSpPr>
              <a:spLocks noChangeArrowheads="1"/>
            </p:cNvSpPr>
            <p:nvPr/>
          </p:nvSpPr>
          <p:spPr bwMode="auto">
            <a:xfrm>
              <a:off x="5077407" y="543098"/>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143"/>
            <p:cNvSpPr>
              <a:spLocks noChangeArrowheads="1"/>
            </p:cNvSpPr>
            <p:nvPr/>
          </p:nvSpPr>
          <p:spPr bwMode="auto">
            <a:xfrm>
              <a:off x="5077407" y="490045"/>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Rectangle 144"/>
            <p:cNvSpPr>
              <a:spLocks noChangeArrowheads="1"/>
            </p:cNvSpPr>
            <p:nvPr/>
          </p:nvSpPr>
          <p:spPr bwMode="auto">
            <a:xfrm>
              <a:off x="5077407" y="436992"/>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145"/>
            <p:cNvSpPr>
              <a:spLocks noChangeArrowheads="1"/>
            </p:cNvSpPr>
            <p:nvPr/>
          </p:nvSpPr>
          <p:spPr bwMode="auto">
            <a:xfrm>
              <a:off x="5077407" y="38172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146"/>
            <p:cNvSpPr>
              <a:spLocks noChangeArrowheads="1"/>
            </p:cNvSpPr>
            <p:nvPr/>
          </p:nvSpPr>
          <p:spPr bwMode="auto">
            <a:xfrm>
              <a:off x="5077407" y="32867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147"/>
            <p:cNvSpPr>
              <a:spLocks noChangeArrowheads="1"/>
            </p:cNvSpPr>
            <p:nvPr/>
          </p:nvSpPr>
          <p:spPr bwMode="auto">
            <a:xfrm>
              <a:off x="5077407" y="275623"/>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148"/>
            <p:cNvSpPr>
              <a:spLocks noChangeArrowheads="1"/>
            </p:cNvSpPr>
            <p:nvPr/>
          </p:nvSpPr>
          <p:spPr bwMode="auto">
            <a:xfrm>
              <a:off x="5077407" y="22257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149"/>
            <p:cNvSpPr>
              <a:spLocks noChangeArrowheads="1"/>
            </p:cNvSpPr>
            <p:nvPr/>
          </p:nvSpPr>
          <p:spPr bwMode="auto">
            <a:xfrm>
              <a:off x="5077407" y="16730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150"/>
            <p:cNvSpPr>
              <a:spLocks noChangeArrowheads="1"/>
            </p:cNvSpPr>
            <p:nvPr/>
          </p:nvSpPr>
          <p:spPr bwMode="auto">
            <a:xfrm>
              <a:off x="5077407" y="114253"/>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151"/>
            <p:cNvSpPr>
              <a:spLocks noChangeArrowheads="1"/>
            </p:cNvSpPr>
            <p:nvPr/>
          </p:nvSpPr>
          <p:spPr bwMode="auto">
            <a:xfrm>
              <a:off x="5077407" y="6120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Rectangle 152"/>
            <p:cNvSpPr>
              <a:spLocks noChangeArrowheads="1"/>
            </p:cNvSpPr>
            <p:nvPr/>
          </p:nvSpPr>
          <p:spPr bwMode="auto">
            <a:xfrm>
              <a:off x="5077407" y="8147"/>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153"/>
            <p:cNvSpPr>
              <a:spLocks noChangeArrowheads="1"/>
            </p:cNvSpPr>
            <p:nvPr/>
          </p:nvSpPr>
          <p:spPr bwMode="auto">
            <a:xfrm>
              <a:off x="5077407" y="-44906"/>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154"/>
            <p:cNvSpPr>
              <a:spLocks noChangeArrowheads="1"/>
            </p:cNvSpPr>
            <p:nvPr/>
          </p:nvSpPr>
          <p:spPr bwMode="auto">
            <a:xfrm>
              <a:off x="5077407" y="-10016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155"/>
            <p:cNvSpPr>
              <a:spLocks noChangeArrowheads="1"/>
            </p:cNvSpPr>
            <p:nvPr/>
          </p:nvSpPr>
          <p:spPr bwMode="auto">
            <a:xfrm>
              <a:off x="5113176" y="596151"/>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156"/>
            <p:cNvSpPr>
              <a:spLocks noChangeArrowheads="1"/>
            </p:cNvSpPr>
            <p:nvPr/>
          </p:nvSpPr>
          <p:spPr bwMode="auto">
            <a:xfrm>
              <a:off x="5113176" y="543098"/>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157"/>
            <p:cNvSpPr>
              <a:spLocks noChangeArrowheads="1"/>
            </p:cNvSpPr>
            <p:nvPr/>
          </p:nvSpPr>
          <p:spPr bwMode="auto">
            <a:xfrm>
              <a:off x="5113176" y="490045"/>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Rectangle 158"/>
            <p:cNvSpPr>
              <a:spLocks noChangeArrowheads="1"/>
            </p:cNvSpPr>
            <p:nvPr/>
          </p:nvSpPr>
          <p:spPr bwMode="auto">
            <a:xfrm>
              <a:off x="5113176" y="436992"/>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159"/>
            <p:cNvSpPr>
              <a:spLocks noChangeArrowheads="1"/>
            </p:cNvSpPr>
            <p:nvPr/>
          </p:nvSpPr>
          <p:spPr bwMode="auto">
            <a:xfrm>
              <a:off x="5113176" y="38172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160"/>
            <p:cNvSpPr>
              <a:spLocks noChangeArrowheads="1"/>
            </p:cNvSpPr>
            <p:nvPr/>
          </p:nvSpPr>
          <p:spPr bwMode="auto">
            <a:xfrm>
              <a:off x="5113176" y="32867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Rectangle 161"/>
            <p:cNvSpPr>
              <a:spLocks noChangeArrowheads="1"/>
            </p:cNvSpPr>
            <p:nvPr/>
          </p:nvSpPr>
          <p:spPr bwMode="auto">
            <a:xfrm>
              <a:off x="5113176" y="275623"/>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162"/>
            <p:cNvSpPr>
              <a:spLocks noChangeArrowheads="1"/>
            </p:cNvSpPr>
            <p:nvPr/>
          </p:nvSpPr>
          <p:spPr bwMode="auto">
            <a:xfrm>
              <a:off x="5113176" y="22257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163"/>
            <p:cNvSpPr>
              <a:spLocks noChangeArrowheads="1"/>
            </p:cNvSpPr>
            <p:nvPr/>
          </p:nvSpPr>
          <p:spPr bwMode="auto">
            <a:xfrm>
              <a:off x="5113176" y="16730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Rectangle 164"/>
            <p:cNvSpPr>
              <a:spLocks noChangeArrowheads="1"/>
            </p:cNvSpPr>
            <p:nvPr/>
          </p:nvSpPr>
          <p:spPr bwMode="auto">
            <a:xfrm>
              <a:off x="5148946" y="596151"/>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165"/>
            <p:cNvSpPr>
              <a:spLocks noChangeArrowheads="1"/>
            </p:cNvSpPr>
            <p:nvPr/>
          </p:nvSpPr>
          <p:spPr bwMode="auto">
            <a:xfrm>
              <a:off x="5148946" y="543098"/>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166"/>
            <p:cNvSpPr>
              <a:spLocks noChangeArrowheads="1"/>
            </p:cNvSpPr>
            <p:nvPr/>
          </p:nvSpPr>
          <p:spPr bwMode="auto">
            <a:xfrm>
              <a:off x="5148946" y="490045"/>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167"/>
            <p:cNvSpPr>
              <a:spLocks noChangeArrowheads="1"/>
            </p:cNvSpPr>
            <p:nvPr/>
          </p:nvSpPr>
          <p:spPr bwMode="auto">
            <a:xfrm>
              <a:off x="5148946" y="436992"/>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168"/>
            <p:cNvSpPr>
              <a:spLocks noChangeArrowheads="1"/>
            </p:cNvSpPr>
            <p:nvPr/>
          </p:nvSpPr>
          <p:spPr bwMode="auto">
            <a:xfrm>
              <a:off x="5148946" y="38172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169"/>
            <p:cNvSpPr>
              <a:spLocks noChangeArrowheads="1"/>
            </p:cNvSpPr>
            <p:nvPr/>
          </p:nvSpPr>
          <p:spPr bwMode="auto">
            <a:xfrm>
              <a:off x="5148946" y="32867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170"/>
            <p:cNvSpPr>
              <a:spLocks noChangeArrowheads="1"/>
            </p:cNvSpPr>
            <p:nvPr/>
          </p:nvSpPr>
          <p:spPr bwMode="auto">
            <a:xfrm>
              <a:off x="5148946" y="275623"/>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171"/>
            <p:cNvSpPr>
              <a:spLocks noChangeArrowheads="1"/>
            </p:cNvSpPr>
            <p:nvPr/>
          </p:nvSpPr>
          <p:spPr bwMode="auto">
            <a:xfrm>
              <a:off x="5148946" y="22257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Rectangle 172"/>
            <p:cNvSpPr>
              <a:spLocks noChangeArrowheads="1"/>
            </p:cNvSpPr>
            <p:nvPr/>
          </p:nvSpPr>
          <p:spPr bwMode="auto">
            <a:xfrm>
              <a:off x="5148946" y="16730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Rectangle 173"/>
            <p:cNvSpPr>
              <a:spLocks noChangeArrowheads="1"/>
            </p:cNvSpPr>
            <p:nvPr/>
          </p:nvSpPr>
          <p:spPr bwMode="auto">
            <a:xfrm>
              <a:off x="5184715" y="596151"/>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Rectangle 174"/>
            <p:cNvSpPr>
              <a:spLocks noChangeArrowheads="1"/>
            </p:cNvSpPr>
            <p:nvPr/>
          </p:nvSpPr>
          <p:spPr bwMode="auto">
            <a:xfrm>
              <a:off x="5184715" y="543098"/>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Rectangle 175"/>
            <p:cNvSpPr>
              <a:spLocks noChangeArrowheads="1"/>
            </p:cNvSpPr>
            <p:nvPr/>
          </p:nvSpPr>
          <p:spPr bwMode="auto">
            <a:xfrm>
              <a:off x="5184715" y="490045"/>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Rectangle 176"/>
            <p:cNvSpPr>
              <a:spLocks noChangeArrowheads="1"/>
            </p:cNvSpPr>
            <p:nvPr/>
          </p:nvSpPr>
          <p:spPr bwMode="auto">
            <a:xfrm>
              <a:off x="5184715" y="436992"/>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177"/>
            <p:cNvSpPr>
              <a:spLocks noChangeArrowheads="1"/>
            </p:cNvSpPr>
            <p:nvPr/>
          </p:nvSpPr>
          <p:spPr bwMode="auto">
            <a:xfrm>
              <a:off x="5184715" y="38172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Rectangle 178"/>
            <p:cNvSpPr>
              <a:spLocks noChangeArrowheads="1"/>
            </p:cNvSpPr>
            <p:nvPr/>
          </p:nvSpPr>
          <p:spPr bwMode="auto">
            <a:xfrm>
              <a:off x="5184715" y="32867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Rectangle 179"/>
            <p:cNvSpPr>
              <a:spLocks noChangeArrowheads="1"/>
            </p:cNvSpPr>
            <p:nvPr/>
          </p:nvSpPr>
          <p:spPr bwMode="auto">
            <a:xfrm>
              <a:off x="5184715" y="275623"/>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Rectangle 180"/>
            <p:cNvSpPr>
              <a:spLocks noChangeArrowheads="1"/>
            </p:cNvSpPr>
            <p:nvPr/>
          </p:nvSpPr>
          <p:spPr bwMode="auto">
            <a:xfrm>
              <a:off x="5184715" y="22257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181"/>
            <p:cNvSpPr>
              <a:spLocks noChangeArrowheads="1"/>
            </p:cNvSpPr>
            <p:nvPr/>
          </p:nvSpPr>
          <p:spPr bwMode="auto">
            <a:xfrm>
              <a:off x="5184715" y="16730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ctangle 182"/>
            <p:cNvSpPr>
              <a:spLocks noChangeArrowheads="1"/>
            </p:cNvSpPr>
            <p:nvPr/>
          </p:nvSpPr>
          <p:spPr bwMode="auto">
            <a:xfrm>
              <a:off x="5220484" y="596151"/>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ctangle 183"/>
            <p:cNvSpPr>
              <a:spLocks noChangeArrowheads="1"/>
            </p:cNvSpPr>
            <p:nvPr/>
          </p:nvSpPr>
          <p:spPr bwMode="auto">
            <a:xfrm>
              <a:off x="5220484" y="543098"/>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184"/>
            <p:cNvSpPr>
              <a:spLocks/>
            </p:cNvSpPr>
            <p:nvPr/>
          </p:nvSpPr>
          <p:spPr bwMode="auto">
            <a:xfrm>
              <a:off x="5220484" y="490045"/>
              <a:ext cx="17885" cy="28738"/>
            </a:xfrm>
            <a:custGeom>
              <a:avLst/>
              <a:gdLst>
                <a:gd name="T0" fmla="*/ 0 w 24"/>
                <a:gd name="T1" fmla="*/ 18 h 40"/>
                <a:gd name="T2" fmla="*/ 0 w 24"/>
                <a:gd name="T3" fmla="*/ 0 h 40"/>
                <a:gd name="T4" fmla="*/ 24 w 24"/>
                <a:gd name="T5" fmla="*/ 0 h 40"/>
                <a:gd name="T6" fmla="*/ 24 w 24"/>
                <a:gd name="T7" fmla="*/ 40 h 40"/>
                <a:gd name="T8" fmla="*/ 0 w 24"/>
                <a:gd name="T9" fmla="*/ 40 h 40"/>
                <a:gd name="T10" fmla="*/ 0 w 24"/>
                <a:gd name="T11" fmla="*/ 18 h 40"/>
              </a:gdLst>
              <a:ahLst/>
              <a:cxnLst>
                <a:cxn ang="0">
                  <a:pos x="T0" y="T1"/>
                </a:cxn>
                <a:cxn ang="0">
                  <a:pos x="T2" y="T3"/>
                </a:cxn>
                <a:cxn ang="0">
                  <a:pos x="T4" y="T5"/>
                </a:cxn>
                <a:cxn ang="0">
                  <a:pos x="T6" y="T7"/>
                </a:cxn>
                <a:cxn ang="0">
                  <a:pos x="T8" y="T9"/>
                </a:cxn>
                <a:cxn ang="0">
                  <a:pos x="T10" y="T11"/>
                </a:cxn>
              </a:cxnLst>
              <a:rect l="0" t="0" r="r" b="b"/>
              <a:pathLst>
                <a:path w="24" h="40">
                  <a:moveTo>
                    <a:pt x="0" y="18"/>
                  </a:moveTo>
                  <a:lnTo>
                    <a:pt x="0" y="0"/>
                  </a:lnTo>
                  <a:lnTo>
                    <a:pt x="24" y="0"/>
                  </a:lnTo>
                  <a:lnTo>
                    <a:pt x="24" y="40"/>
                  </a:lnTo>
                  <a:lnTo>
                    <a:pt x="0" y="40"/>
                  </a:lnTo>
                  <a:lnTo>
                    <a:pt x="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Rectangle 185"/>
            <p:cNvSpPr>
              <a:spLocks noChangeArrowheads="1"/>
            </p:cNvSpPr>
            <p:nvPr/>
          </p:nvSpPr>
          <p:spPr bwMode="auto">
            <a:xfrm>
              <a:off x="5220484" y="436992"/>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Rectangle 186"/>
            <p:cNvSpPr>
              <a:spLocks noChangeArrowheads="1"/>
            </p:cNvSpPr>
            <p:nvPr/>
          </p:nvSpPr>
          <p:spPr bwMode="auto">
            <a:xfrm>
              <a:off x="5220484" y="381729"/>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Rectangle 187"/>
            <p:cNvSpPr>
              <a:spLocks noChangeArrowheads="1"/>
            </p:cNvSpPr>
            <p:nvPr/>
          </p:nvSpPr>
          <p:spPr bwMode="auto">
            <a:xfrm>
              <a:off x="5220484" y="32867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Rectangle 188"/>
            <p:cNvSpPr>
              <a:spLocks noChangeArrowheads="1"/>
            </p:cNvSpPr>
            <p:nvPr/>
          </p:nvSpPr>
          <p:spPr bwMode="auto">
            <a:xfrm>
              <a:off x="5220484" y="275623"/>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Rectangle 189"/>
            <p:cNvSpPr>
              <a:spLocks noChangeArrowheads="1"/>
            </p:cNvSpPr>
            <p:nvPr/>
          </p:nvSpPr>
          <p:spPr bwMode="auto">
            <a:xfrm>
              <a:off x="5220484" y="222570"/>
              <a:ext cx="17885" cy="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Rectangle 190"/>
            <p:cNvSpPr>
              <a:spLocks noChangeArrowheads="1"/>
            </p:cNvSpPr>
            <p:nvPr/>
          </p:nvSpPr>
          <p:spPr bwMode="auto">
            <a:xfrm>
              <a:off x="5220484" y="167306"/>
              <a:ext cx="17885" cy="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48" name="TextBox 547"/>
          <p:cNvSpPr txBox="1"/>
          <p:nvPr/>
        </p:nvSpPr>
        <p:spPr>
          <a:xfrm>
            <a:off x="696269" y="3099946"/>
            <a:ext cx="1242599" cy="246221"/>
          </a:xfrm>
          <a:prstGeom prst="rect">
            <a:avLst/>
          </a:prstGeom>
          <a:noFill/>
        </p:spPr>
        <p:txBody>
          <a:bodyPr wrap="square" rtlCol="0">
            <a:spAutoFit/>
          </a:bodyPr>
          <a:lstStyle/>
          <a:p>
            <a:pPr algn="ctr"/>
            <a:r>
              <a:rPr lang="en-US" sz="1000" dirty="0">
                <a:solidFill>
                  <a:schemeClr val="tx2"/>
                </a:solidFill>
              </a:rPr>
              <a:t>LARGEST</a:t>
            </a:r>
          </a:p>
        </p:txBody>
      </p:sp>
      <p:grpSp>
        <p:nvGrpSpPr>
          <p:cNvPr id="184" name="Group 183"/>
          <p:cNvGrpSpPr/>
          <p:nvPr/>
        </p:nvGrpSpPr>
        <p:grpSpPr>
          <a:xfrm>
            <a:off x="8178741" y="948498"/>
            <a:ext cx="1157360" cy="3182356"/>
            <a:chOff x="8178741" y="948498"/>
            <a:chExt cx="1157360" cy="3182356"/>
          </a:xfrm>
        </p:grpSpPr>
        <p:cxnSp>
          <p:nvCxnSpPr>
            <p:cNvPr id="185" name="Straight Connector 184"/>
            <p:cNvCxnSpPr/>
            <p:nvPr/>
          </p:nvCxnSpPr>
          <p:spPr>
            <a:xfrm>
              <a:off x="8298756" y="950976"/>
              <a:ext cx="331965"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86" name="Freeform 185"/>
            <p:cNvSpPr>
              <a:spLocks noEditPoints="1"/>
            </p:cNvSpPr>
            <p:nvPr/>
          </p:nvSpPr>
          <p:spPr bwMode="auto">
            <a:xfrm>
              <a:off x="8575964" y="1025431"/>
              <a:ext cx="317097" cy="329457"/>
            </a:xfrm>
            <a:custGeom>
              <a:avLst/>
              <a:gdLst>
                <a:gd name="T0" fmla="*/ 506 w 627"/>
                <a:gd name="T1" fmla="*/ 493 h 652"/>
                <a:gd name="T2" fmla="*/ 610 w 627"/>
                <a:gd name="T3" fmla="*/ 389 h 652"/>
                <a:gd name="T4" fmla="*/ 506 w 627"/>
                <a:gd name="T5" fmla="*/ 285 h 652"/>
                <a:gd name="T6" fmla="*/ 486 w 627"/>
                <a:gd name="T7" fmla="*/ 279 h 652"/>
                <a:gd name="T8" fmla="*/ 357 w 627"/>
                <a:gd name="T9" fmla="*/ 165 h 652"/>
                <a:gd name="T10" fmla="*/ 237 w 627"/>
                <a:gd name="T11" fmla="*/ 246 h 652"/>
                <a:gd name="T12" fmla="*/ 211 w 627"/>
                <a:gd name="T13" fmla="*/ 249 h 652"/>
                <a:gd name="T14" fmla="*/ 132 w 627"/>
                <a:gd name="T15" fmla="*/ 328 h 652"/>
                <a:gd name="T16" fmla="*/ 69 w 627"/>
                <a:gd name="T17" fmla="*/ 415 h 652"/>
                <a:gd name="T18" fmla="*/ 148 w 627"/>
                <a:gd name="T19" fmla="*/ 493 h 652"/>
                <a:gd name="T20" fmla="*/ 506 w 627"/>
                <a:gd name="T21" fmla="*/ 493 h 652"/>
                <a:gd name="T22" fmla="*/ 46 w 627"/>
                <a:gd name="T23" fmla="*/ 145 h 652"/>
                <a:gd name="T24" fmla="*/ 17 w 627"/>
                <a:gd name="T25" fmla="*/ 174 h 652"/>
                <a:gd name="T26" fmla="*/ 46 w 627"/>
                <a:gd name="T27" fmla="*/ 203 h 652"/>
                <a:gd name="T28" fmla="*/ 75 w 627"/>
                <a:gd name="T29" fmla="*/ 174 h 652"/>
                <a:gd name="T30" fmla="*/ 46 w 627"/>
                <a:gd name="T31" fmla="*/ 145 h 652"/>
                <a:gd name="T32" fmla="*/ 486 w 627"/>
                <a:gd name="T33" fmla="*/ 17 h 652"/>
                <a:gd name="T34" fmla="*/ 457 w 627"/>
                <a:gd name="T35" fmla="*/ 46 h 652"/>
                <a:gd name="T36" fmla="*/ 486 w 627"/>
                <a:gd name="T37" fmla="*/ 75 h 652"/>
                <a:gd name="T38" fmla="*/ 515 w 627"/>
                <a:gd name="T39" fmla="*/ 46 h 652"/>
                <a:gd name="T40" fmla="*/ 486 w 627"/>
                <a:gd name="T41" fmla="*/ 17 h 652"/>
                <a:gd name="T42" fmla="*/ 458 w 627"/>
                <a:gd name="T43" fmla="*/ 577 h 652"/>
                <a:gd name="T44" fmla="*/ 429 w 627"/>
                <a:gd name="T45" fmla="*/ 606 h 652"/>
                <a:gd name="T46" fmla="*/ 458 w 627"/>
                <a:gd name="T47" fmla="*/ 635 h 652"/>
                <a:gd name="T48" fmla="*/ 487 w 627"/>
                <a:gd name="T49" fmla="*/ 606 h 652"/>
                <a:gd name="T50" fmla="*/ 458 w 627"/>
                <a:gd name="T51" fmla="*/ 577 h 652"/>
                <a:gd name="T52" fmla="*/ 417 w 627"/>
                <a:gd name="T53" fmla="*/ 510 h 652"/>
                <a:gd name="T54" fmla="*/ 445 w 627"/>
                <a:gd name="T55" fmla="*/ 562 h 652"/>
                <a:gd name="T56" fmla="*/ 458 w 627"/>
                <a:gd name="T57" fmla="*/ 560 h 652"/>
                <a:gd name="T58" fmla="*/ 504 w 627"/>
                <a:gd name="T59" fmla="*/ 606 h 652"/>
                <a:gd name="T60" fmla="*/ 458 w 627"/>
                <a:gd name="T61" fmla="*/ 652 h 652"/>
                <a:gd name="T62" fmla="*/ 412 w 627"/>
                <a:gd name="T63" fmla="*/ 606 h 652"/>
                <a:gd name="T64" fmla="*/ 430 w 627"/>
                <a:gd name="T65" fmla="*/ 570 h 652"/>
                <a:gd name="T66" fmla="*/ 398 w 627"/>
                <a:gd name="T67" fmla="*/ 510 h 652"/>
                <a:gd name="T68" fmla="*/ 148 w 627"/>
                <a:gd name="T69" fmla="*/ 510 h 652"/>
                <a:gd name="T70" fmla="*/ 52 w 627"/>
                <a:gd name="T71" fmla="*/ 415 h 652"/>
                <a:gd name="T72" fmla="*/ 115 w 627"/>
                <a:gd name="T73" fmla="*/ 325 h 652"/>
                <a:gd name="T74" fmla="*/ 133 w 627"/>
                <a:gd name="T75" fmla="*/ 272 h 652"/>
                <a:gd name="T76" fmla="*/ 72 w 627"/>
                <a:gd name="T77" fmla="*/ 212 h 652"/>
                <a:gd name="T78" fmla="*/ 46 w 627"/>
                <a:gd name="T79" fmla="*/ 220 h 652"/>
                <a:gd name="T80" fmla="*/ 0 w 627"/>
                <a:gd name="T81" fmla="*/ 174 h 652"/>
                <a:gd name="T82" fmla="*/ 46 w 627"/>
                <a:gd name="T83" fmla="*/ 128 h 652"/>
                <a:gd name="T84" fmla="*/ 92 w 627"/>
                <a:gd name="T85" fmla="*/ 174 h 652"/>
                <a:gd name="T86" fmla="*/ 84 w 627"/>
                <a:gd name="T87" fmla="*/ 200 h 652"/>
                <a:gd name="T88" fmla="*/ 144 w 627"/>
                <a:gd name="T89" fmla="*/ 259 h 652"/>
                <a:gd name="T90" fmla="*/ 211 w 627"/>
                <a:gd name="T91" fmla="*/ 232 h 652"/>
                <a:gd name="T92" fmla="*/ 224 w 627"/>
                <a:gd name="T93" fmla="*/ 233 h 652"/>
                <a:gd name="T94" fmla="*/ 357 w 627"/>
                <a:gd name="T95" fmla="*/ 148 h 652"/>
                <a:gd name="T96" fmla="*/ 428 w 627"/>
                <a:gd name="T97" fmla="*/ 166 h 652"/>
                <a:gd name="T98" fmla="*/ 461 w 627"/>
                <a:gd name="T99" fmla="*/ 84 h 652"/>
                <a:gd name="T100" fmla="*/ 440 w 627"/>
                <a:gd name="T101" fmla="*/ 46 h 652"/>
                <a:gd name="T102" fmla="*/ 486 w 627"/>
                <a:gd name="T103" fmla="*/ 0 h 652"/>
                <a:gd name="T104" fmla="*/ 532 w 627"/>
                <a:gd name="T105" fmla="*/ 46 h 652"/>
                <a:gd name="T106" fmla="*/ 486 w 627"/>
                <a:gd name="T107" fmla="*/ 92 h 652"/>
                <a:gd name="T108" fmla="*/ 477 w 627"/>
                <a:gd name="T109" fmla="*/ 91 h 652"/>
                <a:gd name="T110" fmla="*/ 443 w 627"/>
                <a:gd name="T111" fmla="*/ 175 h 652"/>
                <a:gd name="T112" fmla="*/ 502 w 627"/>
                <a:gd name="T113" fmla="*/ 269 h 652"/>
                <a:gd name="T114" fmla="*/ 506 w 627"/>
                <a:gd name="T115" fmla="*/ 268 h 652"/>
                <a:gd name="T116" fmla="*/ 627 w 627"/>
                <a:gd name="T117" fmla="*/ 389 h 652"/>
                <a:gd name="T118" fmla="*/ 506 w 627"/>
                <a:gd name="T119" fmla="*/ 510 h 652"/>
                <a:gd name="T120" fmla="*/ 417 w 627"/>
                <a:gd name="T121" fmla="*/ 51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7" h="652">
                  <a:moveTo>
                    <a:pt x="506" y="493"/>
                  </a:moveTo>
                  <a:cubicBezTo>
                    <a:pt x="564" y="493"/>
                    <a:pt x="610" y="447"/>
                    <a:pt x="610" y="389"/>
                  </a:cubicBezTo>
                  <a:cubicBezTo>
                    <a:pt x="610" y="332"/>
                    <a:pt x="564" y="285"/>
                    <a:pt x="506" y="285"/>
                  </a:cubicBezTo>
                  <a:cubicBezTo>
                    <a:pt x="500" y="285"/>
                    <a:pt x="487" y="288"/>
                    <a:pt x="486" y="279"/>
                  </a:cubicBezTo>
                  <a:cubicBezTo>
                    <a:pt x="478" y="214"/>
                    <a:pt x="423" y="165"/>
                    <a:pt x="357" y="165"/>
                  </a:cubicBezTo>
                  <a:cubicBezTo>
                    <a:pt x="303" y="165"/>
                    <a:pt x="256" y="198"/>
                    <a:pt x="237" y="246"/>
                  </a:cubicBezTo>
                  <a:cubicBezTo>
                    <a:pt x="233" y="255"/>
                    <a:pt x="217" y="249"/>
                    <a:pt x="211" y="249"/>
                  </a:cubicBezTo>
                  <a:cubicBezTo>
                    <a:pt x="167" y="249"/>
                    <a:pt x="132" y="285"/>
                    <a:pt x="132" y="328"/>
                  </a:cubicBezTo>
                  <a:cubicBezTo>
                    <a:pt x="133" y="353"/>
                    <a:pt x="69" y="345"/>
                    <a:pt x="69" y="415"/>
                  </a:cubicBezTo>
                  <a:cubicBezTo>
                    <a:pt x="69" y="458"/>
                    <a:pt x="104" y="493"/>
                    <a:pt x="148" y="493"/>
                  </a:cubicBezTo>
                  <a:lnTo>
                    <a:pt x="506" y="493"/>
                  </a:lnTo>
                  <a:close/>
                  <a:moveTo>
                    <a:pt x="46" y="145"/>
                  </a:moveTo>
                  <a:cubicBezTo>
                    <a:pt x="30" y="145"/>
                    <a:pt x="17" y="158"/>
                    <a:pt x="17" y="174"/>
                  </a:cubicBezTo>
                  <a:cubicBezTo>
                    <a:pt x="17" y="190"/>
                    <a:pt x="30" y="203"/>
                    <a:pt x="46" y="203"/>
                  </a:cubicBezTo>
                  <a:cubicBezTo>
                    <a:pt x="62" y="203"/>
                    <a:pt x="75" y="190"/>
                    <a:pt x="75" y="174"/>
                  </a:cubicBezTo>
                  <a:cubicBezTo>
                    <a:pt x="75" y="158"/>
                    <a:pt x="62" y="145"/>
                    <a:pt x="46" y="145"/>
                  </a:cubicBezTo>
                  <a:close/>
                  <a:moveTo>
                    <a:pt x="486" y="17"/>
                  </a:moveTo>
                  <a:cubicBezTo>
                    <a:pt x="470" y="17"/>
                    <a:pt x="457" y="30"/>
                    <a:pt x="457" y="46"/>
                  </a:cubicBezTo>
                  <a:cubicBezTo>
                    <a:pt x="457" y="62"/>
                    <a:pt x="470" y="75"/>
                    <a:pt x="486" y="75"/>
                  </a:cubicBezTo>
                  <a:cubicBezTo>
                    <a:pt x="502" y="75"/>
                    <a:pt x="515" y="62"/>
                    <a:pt x="515" y="46"/>
                  </a:cubicBezTo>
                  <a:cubicBezTo>
                    <a:pt x="515" y="30"/>
                    <a:pt x="502" y="17"/>
                    <a:pt x="486" y="17"/>
                  </a:cubicBezTo>
                  <a:close/>
                  <a:moveTo>
                    <a:pt x="458" y="577"/>
                  </a:moveTo>
                  <a:cubicBezTo>
                    <a:pt x="442" y="577"/>
                    <a:pt x="429" y="590"/>
                    <a:pt x="429" y="606"/>
                  </a:cubicBezTo>
                  <a:cubicBezTo>
                    <a:pt x="429" y="622"/>
                    <a:pt x="442" y="635"/>
                    <a:pt x="458" y="635"/>
                  </a:cubicBezTo>
                  <a:cubicBezTo>
                    <a:pt x="474" y="635"/>
                    <a:pt x="487" y="622"/>
                    <a:pt x="487" y="606"/>
                  </a:cubicBezTo>
                  <a:cubicBezTo>
                    <a:pt x="487" y="590"/>
                    <a:pt x="474" y="577"/>
                    <a:pt x="458" y="577"/>
                  </a:cubicBezTo>
                  <a:close/>
                  <a:moveTo>
                    <a:pt x="417" y="510"/>
                  </a:moveTo>
                  <a:cubicBezTo>
                    <a:pt x="445" y="562"/>
                    <a:pt x="445" y="562"/>
                    <a:pt x="445" y="562"/>
                  </a:cubicBezTo>
                  <a:cubicBezTo>
                    <a:pt x="449" y="560"/>
                    <a:pt x="454" y="560"/>
                    <a:pt x="458" y="560"/>
                  </a:cubicBezTo>
                  <a:cubicBezTo>
                    <a:pt x="484" y="560"/>
                    <a:pt x="504" y="580"/>
                    <a:pt x="504" y="606"/>
                  </a:cubicBezTo>
                  <a:cubicBezTo>
                    <a:pt x="504" y="631"/>
                    <a:pt x="484" y="652"/>
                    <a:pt x="458" y="652"/>
                  </a:cubicBezTo>
                  <a:cubicBezTo>
                    <a:pt x="433" y="652"/>
                    <a:pt x="412" y="631"/>
                    <a:pt x="412" y="606"/>
                  </a:cubicBezTo>
                  <a:cubicBezTo>
                    <a:pt x="412" y="591"/>
                    <a:pt x="419" y="578"/>
                    <a:pt x="430" y="570"/>
                  </a:cubicBezTo>
                  <a:cubicBezTo>
                    <a:pt x="398" y="510"/>
                    <a:pt x="398" y="510"/>
                    <a:pt x="398" y="510"/>
                  </a:cubicBezTo>
                  <a:cubicBezTo>
                    <a:pt x="148" y="510"/>
                    <a:pt x="148" y="510"/>
                    <a:pt x="148" y="510"/>
                  </a:cubicBezTo>
                  <a:cubicBezTo>
                    <a:pt x="95" y="510"/>
                    <a:pt x="52" y="468"/>
                    <a:pt x="52" y="415"/>
                  </a:cubicBezTo>
                  <a:cubicBezTo>
                    <a:pt x="52" y="373"/>
                    <a:pt x="78" y="338"/>
                    <a:pt x="115" y="325"/>
                  </a:cubicBezTo>
                  <a:cubicBezTo>
                    <a:pt x="116" y="305"/>
                    <a:pt x="122" y="287"/>
                    <a:pt x="133" y="272"/>
                  </a:cubicBezTo>
                  <a:cubicBezTo>
                    <a:pt x="72" y="212"/>
                    <a:pt x="72" y="212"/>
                    <a:pt x="72" y="212"/>
                  </a:cubicBezTo>
                  <a:cubicBezTo>
                    <a:pt x="65" y="217"/>
                    <a:pt x="56" y="220"/>
                    <a:pt x="46" y="220"/>
                  </a:cubicBezTo>
                  <a:cubicBezTo>
                    <a:pt x="21" y="220"/>
                    <a:pt x="0" y="199"/>
                    <a:pt x="0" y="174"/>
                  </a:cubicBezTo>
                  <a:cubicBezTo>
                    <a:pt x="0" y="148"/>
                    <a:pt x="21" y="128"/>
                    <a:pt x="46" y="128"/>
                  </a:cubicBezTo>
                  <a:cubicBezTo>
                    <a:pt x="72" y="128"/>
                    <a:pt x="92" y="148"/>
                    <a:pt x="92" y="174"/>
                  </a:cubicBezTo>
                  <a:cubicBezTo>
                    <a:pt x="92" y="183"/>
                    <a:pt x="89" y="192"/>
                    <a:pt x="84" y="200"/>
                  </a:cubicBezTo>
                  <a:cubicBezTo>
                    <a:pt x="144" y="259"/>
                    <a:pt x="144" y="259"/>
                    <a:pt x="144" y="259"/>
                  </a:cubicBezTo>
                  <a:cubicBezTo>
                    <a:pt x="161" y="243"/>
                    <a:pt x="185" y="232"/>
                    <a:pt x="211" y="232"/>
                  </a:cubicBezTo>
                  <a:cubicBezTo>
                    <a:pt x="215" y="232"/>
                    <a:pt x="219" y="233"/>
                    <a:pt x="224" y="233"/>
                  </a:cubicBezTo>
                  <a:cubicBezTo>
                    <a:pt x="247" y="183"/>
                    <a:pt x="298" y="148"/>
                    <a:pt x="357" y="148"/>
                  </a:cubicBezTo>
                  <a:cubicBezTo>
                    <a:pt x="383" y="148"/>
                    <a:pt x="407" y="154"/>
                    <a:pt x="428" y="166"/>
                  </a:cubicBezTo>
                  <a:cubicBezTo>
                    <a:pt x="461" y="84"/>
                    <a:pt x="461" y="84"/>
                    <a:pt x="461" y="84"/>
                  </a:cubicBezTo>
                  <a:cubicBezTo>
                    <a:pt x="449" y="76"/>
                    <a:pt x="440" y="62"/>
                    <a:pt x="440" y="46"/>
                  </a:cubicBezTo>
                  <a:cubicBezTo>
                    <a:pt x="440" y="20"/>
                    <a:pt x="461" y="0"/>
                    <a:pt x="486" y="0"/>
                  </a:cubicBezTo>
                  <a:cubicBezTo>
                    <a:pt x="512" y="0"/>
                    <a:pt x="532" y="20"/>
                    <a:pt x="532" y="46"/>
                  </a:cubicBezTo>
                  <a:cubicBezTo>
                    <a:pt x="532" y="71"/>
                    <a:pt x="512" y="92"/>
                    <a:pt x="486" y="92"/>
                  </a:cubicBezTo>
                  <a:cubicBezTo>
                    <a:pt x="483" y="92"/>
                    <a:pt x="480" y="91"/>
                    <a:pt x="477" y="91"/>
                  </a:cubicBezTo>
                  <a:cubicBezTo>
                    <a:pt x="443" y="175"/>
                    <a:pt x="443" y="175"/>
                    <a:pt x="443" y="175"/>
                  </a:cubicBezTo>
                  <a:cubicBezTo>
                    <a:pt x="473" y="197"/>
                    <a:pt x="495" y="230"/>
                    <a:pt x="502" y="269"/>
                  </a:cubicBezTo>
                  <a:cubicBezTo>
                    <a:pt x="506" y="268"/>
                    <a:pt x="506" y="268"/>
                    <a:pt x="506" y="268"/>
                  </a:cubicBezTo>
                  <a:cubicBezTo>
                    <a:pt x="573" y="268"/>
                    <a:pt x="627" y="323"/>
                    <a:pt x="627" y="389"/>
                  </a:cubicBezTo>
                  <a:cubicBezTo>
                    <a:pt x="627" y="456"/>
                    <a:pt x="573" y="510"/>
                    <a:pt x="506" y="510"/>
                  </a:cubicBezTo>
                  <a:lnTo>
                    <a:pt x="417" y="510"/>
                  </a:lnTo>
                  <a:close/>
                </a:path>
              </a:pathLst>
            </a:custGeom>
            <a:solidFill>
              <a:srgbClr val="B9C7D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87" name="Group 186"/>
            <p:cNvGrpSpPr/>
            <p:nvPr/>
          </p:nvGrpSpPr>
          <p:grpSpPr>
            <a:xfrm>
              <a:off x="8555712" y="1687767"/>
              <a:ext cx="375203" cy="211268"/>
              <a:chOff x="8439764" y="2026733"/>
              <a:chExt cx="486495" cy="273934"/>
            </a:xfrm>
            <a:solidFill>
              <a:srgbClr val="B9C7D4"/>
            </a:solidFill>
          </p:grpSpPr>
          <p:sp>
            <p:nvSpPr>
              <p:cNvPr id="385" name="Freeform 5"/>
              <p:cNvSpPr>
                <a:spLocks noEditPoints="1"/>
              </p:cNvSpPr>
              <p:nvPr/>
            </p:nvSpPr>
            <p:spPr bwMode="auto">
              <a:xfrm rot="3356753">
                <a:off x="8546045" y="1920452"/>
                <a:ext cx="273934" cy="486495"/>
              </a:xfrm>
              <a:custGeom>
                <a:avLst/>
                <a:gdLst>
                  <a:gd name="T0" fmla="*/ 238 w 279"/>
                  <a:gd name="T1" fmla="*/ 25 h 498"/>
                  <a:gd name="T2" fmla="*/ 206 w 279"/>
                  <a:gd name="T3" fmla="*/ 1 h 498"/>
                  <a:gd name="T4" fmla="*/ 202 w 279"/>
                  <a:gd name="T5" fmla="*/ 1 h 498"/>
                  <a:gd name="T6" fmla="*/ 200 w 279"/>
                  <a:gd name="T7" fmla="*/ 5 h 498"/>
                  <a:gd name="T8" fmla="*/ 199 w 279"/>
                  <a:gd name="T9" fmla="*/ 107 h 498"/>
                  <a:gd name="T10" fmla="*/ 139 w 279"/>
                  <a:gd name="T11" fmla="*/ 138 h 498"/>
                  <a:gd name="T12" fmla="*/ 79 w 279"/>
                  <a:gd name="T13" fmla="*/ 107 h 498"/>
                  <a:gd name="T14" fmla="*/ 79 w 279"/>
                  <a:gd name="T15" fmla="*/ 5 h 498"/>
                  <a:gd name="T16" fmla="*/ 77 w 279"/>
                  <a:gd name="T17" fmla="*/ 1 h 498"/>
                  <a:gd name="T18" fmla="*/ 73 w 279"/>
                  <a:gd name="T19" fmla="*/ 1 h 498"/>
                  <a:gd name="T20" fmla="*/ 40 w 279"/>
                  <a:gd name="T21" fmla="*/ 25 h 498"/>
                  <a:gd name="T22" fmla="*/ 0 w 279"/>
                  <a:gd name="T23" fmla="*/ 123 h 498"/>
                  <a:gd name="T24" fmla="*/ 75 w 279"/>
                  <a:gd name="T25" fmla="*/ 238 h 498"/>
                  <a:gd name="T26" fmla="*/ 75 w 279"/>
                  <a:gd name="T27" fmla="*/ 424 h 498"/>
                  <a:gd name="T28" fmla="*/ 139 w 279"/>
                  <a:gd name="T29" fmla="*/ 498 h 498"/>
                  <a:gd name="T30" fmla="*/ 139 w 279"/>
                  <a:gd name="T31" fmla="*/ 498 h 498"/>
                  <a:gd name="T32" fmla="*/ 139 w 279"/>
                  <a:gd name="T33" fmla="*/ 498 h 498"/>
                  <a:gd name="T34" fmla="*/ 203 w 279"/>
                  <a:gd name="T35" fmla="*/ 424 h 498"/>
                  <a:gd name="T36" fmla="*/ 203 w 279"/>
                  <a:gd name="T37" fmla="*/ 238 h 498"/>
                  <a:gd name="T38" fmla="*/ 278 w 279"/>
                  <a:gd name="T39" fmla="*/ 123 h 498"/>
                  <a:gd name="T40" fmla="*/ 238 w 279"/>
                  <a:gd name="T41" fmla="*/ 25 h 498"/>
                  <a:gd name="T42" fmla="*/ 197 w 279"/>
                  <a:gd name="T43" fmla="*/ 232 h 498"/>
                  <a:gd name="T44" fmla="*/ 195 w 279"/>
                  <a:gd name="T45" fmla="*/ 236 h 498"/>
                  <a:gd name="T46" fmla="*/ 195 w 279"/>
                  <a:gd name="T47" fmla="*/ 424 h 498"/>
                  <a:gd name="T48" fmla="*/ 139 w 279"/>
                  <a:gd name="T49" fmla="*/ 489 h 498"/>
                  <a:gd name="T50" fmla="*/ 139 w 279"/>
                  <a:gd name="T51" fmla="*/ 489 h 498"/>
                  <a:gd name="T52" fmla="*/ 139 w 279"/>
                  <a:gd name="T53" fmla="*/ 489 h 498"/>
                  <a:gd name="T54" fmla="*/ 84 w 279"/>
                  <a:gd name="T55" fmla="*/ 424 h 498"/>
                  <a:gd name="T56" fmla="*/ 84 w 279"/>
                  <a:gd name="T57" fmla="*/ 236 h 498"/>
                  <a:gd name="T58" fmla="*/ 82 w 279"/>
                  <a:gd name="T59" fmla="*/ 232 h 498"/>
                  <a:gd name="T60" fmla="*/ 8 w 279"/>
                  <a:gd name="T61" fmla="*/ 123 h 498"/>
                  <a:gd name="T62" fmla="*/ 46 w 279"/>
                  <a:gd name="T63" fmla="*/ 31 h 498"/>
                  <a:gd name="T64" fmla="*/ 70 w 279"/>
                  <a:gd name="T65" fmla="*/ 12 h 498"/>
                  <a:gd name="T66" fmla="*/ 71 w 279"/>
                  <a:gd name="T67" fmla="*/ 110 h 498"/>
                  <a:gd name="T68" fmla="*/ 73 w 279"/>
                  <a:gd name="T69" fmla="*/ 113 h 498"/>
                  <a:gd name="T70" fmla="*/ 137 w 279"/>
                  <a:gd name="T71" fmla="*/ 147 h 498"/>
                  <a:gd name="T72" fmla="*/ 139 w 279"/>
                  <a:gd name="T73" fmla="*/ 147 h 498"/>
                  <a:gd name="T74" fmla="*/ 141 w 279"/>
                  <a:gd name="T75" fmla="*/ 147 h 498"/>
                  <a:gd name="T76" fmla="*/ 206 w 279"/>
                  <a:gd name="T77" fmla="*/ 113 h 498"/>
                  <a:gd name="T78" fmla="*/ 208 w 279"/>
                  <a:gd name="T79" fmla="*/ 110 h 498"/>
                  <a:gd name="T80" fmla="*/ 208 w 279"/>
                  <a:gd name="T81" fmla="*/ 12 h 498"/>
                  <a:gd name="T82" fmla="*/ 232 w 279"/>
                  <a:gd name="T83" fmla="*/ 31 h 498"/>
                  <a:gd name="T84" fmla="*/ 270 w 279"/>
                  <a:gd name="T85" fmla="*/ 123 h 498"/>
                  <a:gd name="T86" fmla="*/ 197 w 279"/>
                  <a:gd name="T87" fmla="*/ 23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9" h="498">
                    <a:moveTo>
                      <a:pt x="238" y="25"/>
                    </a:moveTo>
                    <a:cubicBezTo>
                      <a:pt x="229" y="15"/>
                      <a:pt x="218" y="7"/>
                      <a:pt x="206" y="1"/>
                    </a:cubicBezTo>
                    <a:cubicBezTo>
                      <a:pt x="205" y="0"/>
                      <a:pt x="203" y="0"/>
                      <a:pt x="202" y="1"/>
                    </a:cubicBezTo>
                    <a:cubicBezTo>
                      <a:pt x="200" y="2"/>
                      <a:pt x="200" y="3"/>
                      <a:pt x="200" y="5"/>
                    </a:cubicBezTo>
                    <a:cubicBezTo>
                      <a:pt x="199" y="107"/>
                      <a:pt x="199" y="107"/>
                      <a:pt x="199" y="107"/>
                    </a:cubicBezTo>
                    <a:cubicBezTo>
                      <a:pt x="139" y="138"/>
                      <a:pt x="139" y="138"/>
                      <a:pt x="139" y="138"/>
                    </a:cubicBezTo>
                    <a:cubicBezTo>
                      <a:pt x="79" y="107"/>
                      <a:pt x="79" y="107"/>
                      <a:pt x="79" y="107"/>
                    </a:cubicBezTo>
                    <a:cubicBezTo>
                      <a:pt x="79" y="5"/>
                      <a:pt x="79" y="5"/>
                      <a:pt x="79" y="5"/>
                    </a:cubicBezTo>
                    <a:cubicBezTo>
                      <a:pt x="79" y="3"/>
                      <a:pt x="78" y="2"/>
                      <a:pt x="77" y="1"/>
                    </a:cubicBezTo>
                    <a:cubicBezTo>
                      <a:pt x="75" y="0"/>
                      <a:pt x="74" y="0"/>
                      <a:pt x="73" y="1"/>
                    </a:cubicBezTo>
                    <a:cubicBezTo>
                      <a:pt x="61" y="7"/>
                      <a:pt x="50" y="15"/>
                      <a:pt x="40" y="25"/>
                    </a:cubicBezTo>
                    <a:cubicBezTo>
                      <a:pt x="14" y="51"/>
                      <a:pt x="0" y="86"/>
                      <a:pt x="0" y="123"/>
                    </a:cubicBezTo>
                    <a:cubicBezTo>
                      <a:pt x="0" y="171"/>
                      <a:pt x="38" y="213"/>
                      <a:pt x="75" y="238"/>
                    </a:cubicBezTo>
                    <a:cubicBezTo>
                      <a:pt x="75" y="424"/>
                      <a:pt x="75" y="424"/>
                      <a:pt x="75" y="424"/>
                    </a:cubicBezTo>
                    <a:cubicBezTo>
                      <a:pt x="75" y="468"/>
                      <a:pt x="101" y="498"/>
                      <a:pt x="139" y="498"/>
                    </a:cubicBezTo>
                    <a:cubicBezTo>
                      <a:pt x="139" y="498"/>
                      <a:pt x="139" y="498"/>
                      <a:pt x="139" y="498"/>
                    </a:cubicBezTo>
                    <a:cubicBezTo>
                      <a:pt x="139" y="498"/>
                      <a:pt x="139" y="498"/>
                      <a:pt x="139" y="498"/>
                    </a:cubicBezTo>
                    <a:cubicBezTo>
                      <a:pt x="177" y="498"/>
                      <a:pt x="203" y="468"/>
                      <a:pt x="203" y="424"/>
                    </a:cubicBezTo>
                    <a:cubicBezTo>
                      <a:pt x="203" y="238"/>
                      <a:pt x="203" y="238"/>
                      <a:pt x="203" y="238"/>
                    </a:cubicBezTo>
                    <a:cubicBezTo>
                      <a:pt x="240" y="213"/>
                      <a:pt x="278" y="171"/>
                      <a:pt x="278" y="123"/>
                    </a:cubicBezTo>
                    <a:cubicBezTo>
                      <a:pt x="279" y="86"/>
                      <a:pt x="264" y="51"/>
                      <a:pt x="238" y="25"/>
                    </a:cubicBezTo>
                    <a:close/>
                    <a:moveTo>
                      <a:pt x="197" y="232"/>
                    </a:moveTo>
                    <a:cubicBezTo>
                      <a:pt x="196" y="233"/>
                      <a:pt x="195" y="234"/>
                      <a:pt x="195" y="236"/>
                    </a:cubicBezTo>
                    <a:cubicBezTo>
                      <a:pt x="195" y="424"/>
                      <a:pt x="195" y="424"/>
                      <a:pt x="195" y="424"/>
                    </a:cubicBezTo>
                    <a:cubicBezTo>
                      <a:pt x="195" y="464"/>
                      <a:pt x="173" y="489"/>
                      <a:pt x="139" y="489"/>
                    </a:cubicBezTo>
                    <a:cubicBezTo>
                      <a:pt x="139" y="489"/>
                      <a:pt x="139" y="489"/>
                      <a:pt x="139" y="489"/>
                    </a:cubicBezTo>
                    <a:cubicBezTo>
                      <a:pt x="139" y="489"/>
                      <a:pt x="139" y="489"/>
                      <a:pt x="139" y="489"/>
                    </a:cubicBezTo>
                    <a:cubicBezTo>
                      <a:pt x="106" y="489"/>
                      <a:pt x="84" y="464"/>
                      <a:pt x="84" y="424"/>
                    </a:cubicBezTo>
                    <a:cubicBezTo>
                      <a:pt x="84" y="236"/>
                      <a:pt x="84" y="236"/>
                      <a:pt x="84" y="236"/>
                    </a:cubicBezTo>
                    <a:cubicBezTo>
                      <a:pt x="84" y="234"/>
                      <a:pt x="83" y="233"/>
                      <a:pt x="82" y="232"/>
                    </a:cubicBezTo>
                    <a:cubicBezTo>
                      <a:pt x="46" y="209"/>
                      <a:pt x="9" y="168"/>
                      <a:pt x="8" y="123"/>
                    </a:cubicBezTo>
                    <a:cubicBezTo>
                      <a:pt x="8" y="88"/>
                      <a:pt x="22" y="56"/>
                      <a:pt x="46" y="31"/>
                    </a:cubicBezTo>
                    <a:cubicBezTo>
                      <a:pt x="54" y="24"/>
                      <a:pt x="62" y="17"/>
                      <a:pt x="70" y="12"/>
                    </a:cubicBezTo>
                    <a:cubicBezTo>
                      <a:pt x="71" y="110"/>
                      <a:pt x="71" y="110"/>
                      <a:pt x="71" y="110"/>
                    </a:cubicBezTo>
                    <a:cubicBezTo>
                      <a:pt x="71" y="111"/>
                      <a:pt x="71" y="113"/>
                      <a:pt x="73" y="113"/>
                    </a:cubicBezTo>
                    <a:cubicBezTo>
                      <a:pt x="137" y="147"/>
                      <a:pt x="137" y="147"/>
                      <a:pt x="137" y="147"/>
                    </a:cubicBezTo>
                    <a:cubicBezTo>
                      <a:pt x="138" y="147"/>
                      <a:pt x="138" y="147"/>
                      <a:pt x="139" y="147"/>
                    </a:cubicBezTo>
                    <a:cubicBezTo>
                      <a:pt x="140" y="147"/>
                      <a:pt x="141" y="147"/>
                      <a:pt x="141" y="147"/>
                    </a:cubicBezTo>
                    <a:cubicBezTo>
                      <a:pt x="206" y="113"/>
                      <a:pt x="206" y="113"/>
                      <a:pt x="206" y="113"/>
                    </a:cubicBezTo>
                    <a:cubicBezTo>
                      <a:pt x="207" y="113"/>
                      <a:pt x="208" y="111"/>
                      <a:pt x="208" y="110"/>
                    </a:cubicBezTo>
                    <a:cubicBezTo>
                      <a:pt x="208" y="12"/>
                      <a:pt x="208" y="12"/>
                      <a:pt x="208" y="12"/>
                    </a:cubicBezTo>
                    <a:cubicBezTo>
                      <a:pt x="217" y="17"/>
                      <a:pt x="225" y="24"/>
                      <a:pt x="232" y="31"/>
                    </a:cubicBezTo>
                    <a:cubicBezTo>
                      <a:pt x="257" y="56"/>
                      <a:pt x="270" y="88"/>
                      <a:pt x="270" y="123"/>
                    </a:cubicBezTo>
                    <a:cubicBezTo>
                      <a:pt x="270" y="168"/>
                      <a:pt x="232" y="209"/>
                      <a:pt x="197" y="2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 name="Freeform 6"/>
              <p:cNvSpPr>
                <a:spLocks noEditPoints="1"/>
              </p:cNvSpPr>
              <p:nvPr/>
            </p:nvSpPr>
            <p:spPr bwMode="auto">
              <a:xfrm rot="3356753">
                <a:off x="8777239" y="2025420"/>
                <a:ext cx="100106" cy="113391"/>
              </a:xfrm>
              <a:custGeom>
                <a:avLst/>
                <a:gdLst>
                  <a:gd name="T0" fmla="*/ 2 w 102"/>
                  <a:gd name="T1" fmla="*/ 89 h 116"/>
                  <a:gd name="T2" fmla="*/ 49 w 102"/>
                  <a:gd name="T3" fmla="*/ 116 h 116"/>
                  <a:gd name="T4" fmla="*/ 51 w 102"/>
                  <a:gd name="T5" fmla="*/ 116 h 116"/>
                  <a:gd name="T6" fmla="*/ 53 w 102"/>
                  <a:gd name="T7" fmla="*/ 116 h 116"/>
                  <a:gd name="T8" fmla="*/ 100 w 102"/>
                  <a:gd name="T9" fmla="*/ 89 h 116"/>
                  <a:gd name="T10" fmla="*/ 102 w 102"/>
                  <a:gd name="T11" fmla="*/ 85 h 116"/>
                  <a:gd name="T12" fmla="*/ 102 w 102"/>
                  <a:gd name="T13" fmla="*/ 31 h 116"/>
                  <a:gd name="T14" fmla="*/ 100 w 102"/>
                  <a:gd name="T15" fmla="*/ 27 h 116"/>
                  <a:gd name="T16" fmla="*/ 53 w 102"/>
                  <a:gd name="T17" fmla="*/ 0 h 116"/>
                  <a:gd name="T18" fmla="*/ 49 w 102"/>
                  <a:gd name="T19" fmla="*/ 0 h 116"/>
                  <a:gd name="T20" fmla="*/ 2 w 102"/>
                  <a:gd name="T21" fmla="*/ 27 h 116"/>
                  <a:gd name="T22" fmla="*/ 0 w 102"/>
                  <a:gd name="T23" fmla="*/ 31 h 116"/>
                  <a:gd name="T24" fmla="*/ 0 w 102"/>
                  <a:gd name="T25" fmla="*/ 85 h 116"/>
                  <a:gd name="T26" fmla="*/ 2 w 102"/>
                  <a:gd name="T27" fmla="*/ 89 h 116"/>
                  <a:gd name="T28" fmla="*/ 9 w 102"/>
                  <a:gd name="T29" fmla="*/ 33 h 116"/>
                  <a:gd name="T30" fmla="*/ 51 w 102"/>
                  <a:gd name="T31" fmla="*/ 9 h 116"/>
                  <a:gd name="T32" fmla="*/ 93 w 102"/>
                  <a:gd name="T33" fmla="*/ 34 h 116"/>
                  <a:gd name="T34" fmla="*/ 93 w 102"/>
                  <a:gd name="T35" fmla="*/ 83 h 116"/>
                  <a:gd name="T36" fmla="*/ 51 w 102"/>
                  <a:gd name="T37" fmla="*/ 107 h 116"/>
                  <a:gd name="T38" fmla="*/ 9 w 102"/>
                  <a:gd name="T39" fmla="*/ 82 h 116"/>
                  <a:gd name="T40" fmla="*/ 9 w 102"/>
                  <a:gd name="T41"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6">
                    <a:moveTo>
                      <a:pt x="2" y="89"/>
                    </a:moveTo>
                    <a:cubicBezTo>
                      <a:pt x="49" y="116"/>
                      <a:pt x="49" y="116"/>
                      <a:pt x="49" y="116"/>
                    </a:cubicBezTo>
                    <a:cubicBezTo>
                      <a:pt x="49" y="116"/>
                      <a:pt x="50" y="116"/>
                      <a:pt x="51" y="116"/>
                    </a:cubicBezTo>
                    <a:cubicBezTo>
                      <a:pt x="52" y="116"/>
                      <a:pt x="52" y="116"/>
                      <a:pt x="53" y="116"/>
                    </a:cubicBezTo>
                    <a:cubicBezTo>
                      <a:pt x="100" y="89"/>
                      <a:pt x="100" y="89"/>
                      <a:pt x="100" y="89"/>
                    </a:cubicBezTo>
                    <a:cubicBezTo>
                      <a:pt x="101" y="88"/>
                      <a:pt x="102" y="87"/>
                      <a:pt x="102" y="85"/>
                    </a:cubicBezTo>
                    <a:cubicBezTo>
                      <a:pt x="102" y="31"/>
                      <a:pt x="102" y="31"/>
                      <a:pt x="102" y="31"/>
                    </a:cubicBezTo>
                    <a:cubicBezTo>
                      <a:pt x="102" y="30"/>
                      <a:pt x="101" y="28"/>
                      <a:pt x="100" y="27"/>
                    </a:cubicBezTo>
                    <a:cubicBezTo>
                      <a:pt x="53" y="0"/>
                      <a:pt x="53" y="0"/>
                      <a:pt x="53" y="0"/>
                    </a:cubicBezTo>
                    <a:cubicBezTo>
                      <a:pt x="52" y="0"/>
                      <a:pt x="50" y="0"/>
                      <a:pt x="49" y="0"/>
                    </a:cubicBezTo>
                    <a:cubicBezTo>
                      <a:pt x="2" y="27"/>
                      <a:pt x="2" y="27"/>
                      <a:pt x="2" y="27"/>
                    </a:cubicBezTo>
                    <a:cubicBezTo>
                      <a:pt x="1" y="28"/>
                      <a:pt x="0" y="29"/>
                      <a:pt x="0" y="31"/>
                    </a:cubicBezTo>
                    <a:cubicBezTo>
                      <a:pt x="0" y="85"/>
                      <a:pt x="0" y="85"/>
                      <a:pt x="0" y="85"/>
                    </a:cubicBezTo>
                    <a:cubicBezTo>
                      <a:pt x="0" y="86"/>
                      <a:pt x="1" y="88"/>
                      <a:pt x="2" y="89"/>
                    </a:cubicBezTo>
                    <a:close/>
                    <a:moveTo>
                      <a:pt x="9" y="33"/>
                    </a:moveTo>
                    <a:cubicBezTo>
                      <a:pt x="51" y="9"/>
                      <a:pt x="51" y="9"/>
                      <a:pt x="51" y="9"/>
                    </a:cubicBezTo>
                    <a:cubicBezTo>
                      <a:pt x="93" y="34"/>
                      <a:pt x="93" y="34"/>
                      <a:pt x="93" y="34"/>
                    </a:cubicBezTo>
                    <a:cubicBezTo>
                      <a:pt x="93" y="83"/>
                      <a:pt x="93" y="83"/>
                      <a:pt x="93" y="83"/>
                    </a:cubicBezTo>
                    <a:cubicBezTo>
                      <a:pt x="51" y="107"/>
                      <a:pt x="51" y="107"/>
                      <a:pt x="51" y="107"/>
                    </a:cubicBezTo>
                    <a:cubicBezTo>
                      <a:pt x="9" y="82"/>
                      <a:pt x="9" y="82"/>
                      <a:pt x="9" y="82"/>
                    </a:cubicBezTo>
                    <a:lnTo>
                      <a:pt x="9" y="3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 name="Freeform 7"/>
              <p:cNvSpPr>
                <a:spLocks noEditPoints="1"/>
              </p:cNvSpPr>
              <p:nvPr/>
            </p:nvSpPr>
            <p:spPr bwMode="auto">
              <a:xfrm rot="3356753">
                <a:off x="8802910" y="2057722"/>
                <a:ext cx="49024" cy="48837"/>
              </a:xfrm>
              <a:custGeom>
                <a:avLst/>
                <a:gdLst>
                  <a:gd name="T0" fmla="*/ 50 w 50"/>
                  <a:gd name="T1" fmla="*/ 25 h 50"/>
                  <a:gd name="T2" fmla="*/ 25 w 50"/>
                  <a:gd name="T3" fmla="*/ 0 h 50"/>
                  <a:gd name="T4" fmla="*/ 25 w 50"/>
                  <a:gd name="T5" fmla="*/ 0 h 50"/>
                  <a:gd name="T6" fmla="*/ 0 w 50"/>
                  <a:gd name="T7" fmla="*/ 25 h 50"/>
                  <a:gd name="T8" fmla="*/ 25 w 50"/>
                  <a:gd name="T9" fmla="*/ 50 h 50"/>
                  <a:gd name="T10" fmla="*/ 50 w 50"/>
                  <a:gd name="T11" fmla="*/ 25 h 50"/>
                  <a:gd name="T12" fmla="*/ 9 w 50"/>
                  <a:gd name="T13" fmla="*/ 25 h 50"/>
                  <a:gd name="T14" fmla="*/ 25 w 50"/>
                  <a:gd name="T15" fmla="*/ 9 h 50"/>
                  <a:gd name="T16" fmla="*/ 25 w 50"/>
                  <a:gd name="T17" fmla="*/ 9 h 50"/>
                  <a:gd name="T18" fmla="*/ 41 w 50"/>
                  <a:gd name="T19" fmla="*/ 25 h 50"/>
                  <a:gd name="T20" fmla="*/ 25 w 50"/>
                  <a:gd name="T21" fmla="*/ 41 h 50"/>
                  <a:gd name="T22" fmla="*/ 9 w 50"/>
                  <a:gd name="T23"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50">
                    <a:moveTo>
                      <a:pt x="50" y="25"/>
                    </a:moveTo>
                    <a:cubicBezTo>
                      <a:pt x="50" y="11"/>
                      <a:pt x="39" y="0"/>
                      <a:pt x="25" y="0"/>
                    </a:cubicBezTo>
                    <a:cubicBezTo>
                      <a:pt x="25" y="0"/>
                      <a:pt x="25" y="0"/>
                      <a:pt x="25" y="0"/>
                    </a:cubicBezTo>
                    <a:cubicBezTo>
                      <a:pt x="11" y="0"/>
                      <a:pt x="0" y="11"/>
                      <a:pt x="0" y="25"/>
                    </a:cubicBezTo>
                    <a:cubicBezTo>
                      <a:pt x="0" y="39"/>
                      <a:pt x="11" y="50"/>
                      <a:pt x="25" y="50"/>
                    </a:cubicBezTo>
                    <a:cubicBezTo>
                      <a:pt x="39" y="50"/>
                      <a:pt x="50" y="39"/>
                      <a:pt x="50" y="25"/>
                    </a:cubicBezTo>
                    <a:close/>
                    <a:moveTo>
                      <a:pt x="9" y="25"/>
                    </a:moveTo>
                    <a:cubicBezTo>
                      <a:pt x="9" y="16"/>
                      <a:pt x="16" y="9"/>
                      <a:pt x="25" y="9"/>
                    </a:cubicBezTo>
                    <a:cubicBezTo>
                      <a:pt x="25" y="9"/>
                      <a:pt x="25" y="9"/>
                      <a:pt x="25" y="9"/>
                    </a:cubicBezTo>
                    <a:cubicBezTo>
                      <a:pt x="34" y="9"/>
                      <a:pt x="41" y="16"/>
                      <a:pt x="41" y="25"/>
                    </a:cubicBezTo>
                    <a:cubicBezTo>
                      <a:pt x="41" y="34"/>
                      <a:pt x="34" y="41"/>
                      <a:pt x="25" y="41"/>
                    </a:cubicBezTo>
                    <a:cubicBezTo>
                      <a:pt x="16" y="41"/>
                      <a:pt x="9" y="34"/>
                      <a:pt x="9"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 name="Freeform 8"/>
              <p:cNvSpPr>
                <a:spLocks noEditPoints="1"/>
              </p:cNvSpPr>
              <p:nvPr/>
            </p:nvSpPr>
            <p:spPr bwMode="auto">
              <a:xfrm rot="3356753">
                <a:off x="8589495" y="2118392"/>
                <a:ext cx="50146" cy="213871"/>
              </a:xfrm>
              <a:custGeom>
                <a:avLst/>
                <a:gdLst>
                  <a:gd name="T0" fmla="*/ 43 w 51"/>
                  <a:gd name="T1" fmla="*/ 5 h 219"/>
                  <a:gd name="T2" fmla="*/ 26 w 51"/>
                  <a:gd name="T3" fmla="*/ 0 h 219"/>
                  <a:gd name="T4" fmla="*/ 0 w 51"/>
                  <a:gd name="T5" fmla="*/ 20 h 219"/>
                  <a:gd name="T6" fmla="*/ 0 w 51"/>
                  <a:gd name="T7" fmla="*/ 198 h 219"/>
                  <a:gd name="T8" fmla="*/ 25 w 51"/>
                  <a:gd name="T9" fmla="*/ 219 h 219"/>
                  <a:gd name="T10" fmla="*/ 25 w 51"/>
                  <a:gd name="T11" fmla="*/ 219 h 219"/>
                  <a:gd name="T12" fmla="*/ 51 w 51"/>
                  <a:gd name="T13" fmla="*/ 199 h 219"/>
                  <a:gd name="T14" fmla="*/ 51 w 51"/>
                  <a:gd name="T15" fmla="*/ 20 h 219"/>
                  <a:gd name="T16" fmla="*/ 43 w 51"/>
                  <a:gd name="T17" fmla="*/ 5 h 219"/>
                  <a:gd name="T18" fmla="*/ 42 w 51"/>
                  <a:gd name="T19" fmla="*/ 199 h 219"/>
                  <a:gd name="T20" fmla="*/ 25 w 51"/>
                  <a:gd name="T21" fmla="*/ 211 h 219"/>
                  <a:gd name="T22" fmla="*/ 25 w 51"/>
                  <a:gd name="T23" fmla="*/ 211 h 219"/>
                  <a:gd name="T24" fmla="*/ 8 w 51"/>
                  <a:gd name="T25" fmla="*/ 198 h 219"/>
                  <a:gd name="T26" fmla="*/ 9 w 51"/>
                  <a:gd name="T27" fmla="*/ 20 h 219"/>
                  <a:gd name="T28" fmla="*/ 26 w 51"/>
                  <a:gd name="T29" fmla="*/ 8 h 219"/>
                  <a:gd name="T30" fmla="*/ 38 w 51"/>
                  <a:gd name="T31" fmla="*/ 12 h 219"/>
                  <a:gd name="T32" fmla="*/ 43 w 51"/>
                  <a:gd name="T33" fmla="*/ 20 h 219"/>
                  <a:gd name="T34" fmla="*/ 42 w 51"/>
                  <a:gd name="T35" fmla="*/ 19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19">
                    <a:moveTo>
                      <a:pt x="43" y="5"/>
                    </a:moveTo>
                    <a:cubicBezTo>
                      <a:pt x="39" y="2"/>
                      <a:pt x="32" y="0"/>
                      <a:pt x="26" y="0"/>
                    </a:cubicBezTo>
                    <a:cubicBezTo>
                      <a:pt x="12" y="0"/>
                      <a:pt x="0" y="9"/>
                      <a:pt x="0" y="20"/>
                    </a:cubicBezTo>
                    <a:cubicBezTo>
                      <a:pt x="0" y="198"/>
                      <a:pt x="0" y="198"/>
                      <a:pt x="0" y="198"/>
                    </a:cubicBezTo>
                    <a:cubicBezTo>
                      <a:pt x="0" y="210"/>
                      <a:pt x="11" y="219"/>
                      <a:pt x="25" y="219"/>
                    </a:cubicBezTo>
                    <a:cubicBezTo>
                      <a:pt x="25" y="219"/>
                      <a:pt x="25" y="219"/>
                      <a:pt x="25" y="219"/>
                    </a:cubicBezTo>
                    <a:cubicBezTo>
                      <a:pt x="39" y="219"/>
                      <a:pt x="51" y="210"/>
                      <a:pt x="51" y="199"/>
                    </a:cubicBezTo>
                    <a:cubicBezTo>
                      <a:pt x="51" y="20"/>
                      <a:pt x="51" y="20"/>
                      <a:pt x="51" y="20"/>
                    </a:cubicBezTo>
                    <a:cubicBezTo>
                      <a:pt x="51" y="15"/>
                      <a:pt x="48" y="9"/>
                      <a:pt x="43" y="5"/>
                    </a:cubicBezTo>
                    <a:close/>
                    <a:moveTo>
                      <a:pt x="42" y="199"/>
                    </a:moveTo>
                    <a:cubicBezTo>
                      <a:pt x="42" y="205"/>
                      <a:pt x="35" y="211"/>
                      <a:pt x="25" y="211"/>
                    </a:cubicBezTo>
                    <a:cubicBezTo>
                      <a:pt x="25" y="211"/>
                      <a:pt x="25" y="211"/>
                      <a:pt x="25" y="211"/>
                    </a:cubicBezTo>
                    <a:cubicBezTo>
                      <a:pt x="16" y="211"/>
                      <a:pt x="8" y="205"/>
                      <a:pt x="8" y="198"/>
                    </a:cubicBezTo>
                    <a:cubicBezTo>
                      <a:pt x="9" y="20"/>
                      <a:pt x="9" y="20"/>
                      <a:pt x="9" y="20"/>
                    </a:cubicBezTo>
                    <a:cubicBezTo>
                      <a:pt x="9" y="14"/>
                      <a:pt x="16" y="8"/>
                      <a:pt x="26" y="8"/>
                    </a:cubicBezTo>
                    <a:cubicBezTo>
                      <a:pt x="30" y="8"/>
                      <a:pt x="35" y="10"/>
                      <a:pt x="38" y="12"/>
                    </a:cubicBezTo>
                    <a:cubicBezTo>
                      <a:pt x="41" y="14"/>
                      <a:pt x="43" y="17"/>
                      <a:pt x="43" y="20"/>
                    </a:cubicBezTo>
                    <a:lnTo>
                      <a:pt x="42" y="19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88" name="Group 187"/>
            <p:cNvGrpSpPr/>
            <p:nvPr/>
          </p:nvGrpSpPr>
          <p:grpSpPr>
            <a:xfrm rot="3163338">
              <a:off x="8645760" y="2172758"/>
              <a:ext cx="195107" cy="408581"/>
              <a:chOff x="8572891" y="2554687"/>
              <a:chExt cx="252979" cy="529774"/>
            </a:xfrm>
            <a:solidFill>
              <a:srgbClr val="B9C7D4"/>
            </a:solidFill>
          </p:grpSpPr>
          <p:sp>
            <p:nvSpPr>
              <p:cNvPr id="376" name="Freeform 131"/>
              <p:cNvSpPr>
                <a:spLocks/>
              </p:cNvSpPr>
              <p:nvPr/>
            </p:nvSpPr>
            <p:spPr bwMode="auto">
              <a:xfrm rot="21578699">
                <a:off x="8692519" y="2554687"/>
                <a:ext cx="9167" cy="82494"/>
              </a:xfrm>
              <a:custGeom>
                <a:avLst/>
                <a:gdLst>
                  <a:gd name="T0" fmla="*/ 4 w 8"/>
                  <a:gd name="T1" fmla="*/ 71 h 71"/>
                  <a:gd name="T2" fmla="*/ 8 w 8"/>
                  <a:gd name="T3" fmla="*/ 67 h 71"/>
                  <a:gd name="T4" fmla="*/ 8 w 8"/>
                  <a:gd name="T5" fmla="*/ 5 h 71"/>
                  <a:gd name="T6" fmla="*/ 4 w 8"/>
                  <a:gd name="T7" fmla="*/ 0 h 71"/>
                  <a:gd name="T8" fmla="*/ 0 w 8"/>
                  <a:gd name="T9" fmla="*/ 5 h 71"/>
                  <a:gd name="T10" fmla="*/ 0 w 8"/>
                  <a:gd name="T11" fmla="*/ 67 h 71"/>
                  <a:gd name="T12" fmla="*/ 4 w 8"/>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8" h="71">
                    <a:moveTo>
                      <a:pt x="4" y="71"/>
                    </a:moveTo>
                    <a:cubicBezTo>
                      <a:pt x="6" y="71"/>
                      <a:pt x="8" y="69"/>
                      <a:pt x="8" y="67"/>
                    </a:cubicBezTo>
                    <a:cubicBezTo>
                      <a:pt x="8" y="5"/>
                      <a:pt x="8" y="5"/>
                      <a:pt x="8" y="5"/>
                    </a:cubicBezTo>
                    <a:cubicBezTo>
                      <a:pt x="8" y="2"/>
                      <a:pt x="6" y="0"/>
                      <a:pt x="4" y="0"/>
                    </a:cubicBezTo>
                    <a:cubicBezTo>
                      <a:pt x="2" y="0"/>
                      <a:pt x="0" y="2"/>
                      <a:pt x="0" y="5"/>
                    </a:cubicBezTo>
                    <a:cubicBezTo>
                      <a:pt x="0" y="67"/>
                      <a:pt x="0" y="67"/>
                      <a:pt x="0" y="67"/>
                    </a:cubicBezTo>
                    <a:cubicBezTo>
                      <a:pt x="0" y="69"/>
                      <a:pt x="2" y="71"/>
                      <a:pt x="4" y="7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 name="Freeform 132"/>
              <p:cNvSpPr>
                <a:spLocks/>
              </p:cNvSpPr>
              <p:nvPr/>
            </p:nvSpPr>
            <p:spPr bwMode="auto">
              <a:xfrm rot="21578699">
                <a:off x="8593636" y="2575362"/>
                <a:ext cx="42164" cy="76994"/>
              </a:xfrm>
              <a:custGeom>
                <a:avLst/>
                <a:gdLst>
                  <a:gd name="T0" fmla="*/ 27 w 36"/>
                  <a:gd name="T1" fmla="*/ 63 h 66"/>
                  <a:gd name="T2" fmla="*/ 31 w 36"/>
                  <a:gd name="T3" fmla="*/ 66 h 66"/>
                  <a:gd name="T4" fmla="*/ 33 w 36"/>
                  <a:gd name="T5" fmla="*/ 66 h 66"/>
                  <a:gd name="T6" fmla="*/ 35 w 36"/>
                  <a:gd name="T7" fmla="*/ 60 h 66"/>
                  <a:gd name="T8" fmla="*/ 9 w 36"/>
                  <a:gd name="T9" fmla="*/ 3 h 66"/>
                  <a:gd name="T10" fmla="*/ 3 w 36"/>
                  <a:gd name="T11" fmla="*/ 1 h 66"/>
                  <a:gd name="T12" fmla="*/ 1 w 36"/>
                  <a:gd name="T13" fmla="*/ 7 h 66"/>
                  <a:gd name="T14" fmla="*/ 27 w 36"/>
                  <a:gd name="T15" fmla="*/ 63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66">
                    <a:moveTo>
                      <a:pt x="27" y="63"/>
                    </a:moveTo>
                    <a:cubicBezTo>
                      <a:pt x="28" y="65"/>
                      <a:pt x="30" y="66"/>
                      <a:pt x="31" y="66"/>
                    </a:cubicBezTo>
                    <a:cubicBezTo>
                      <a:pt x="32" y="66"/>
                      <a:pt x="32" y="66"/>
                      <a:pt x="33" y="66"/>
                    </a:cubicBezTo>
                    <a:cubicBezTo>
                      <a:pt x="35" y="65"/>
                      <a:pt x="36" y="62"/>
                      <a:pt x="35" y="60"/>
                    </a:cubicBezTo>
                    <a:cubicBezTo>
                      <a:pt x="9" y="3"/>
                      <a:pt x="9" y="3"/>
                      <a:pt x="9" y="3"/>
                    </a:cubicBezTo>
                    <a:cubicBezTo>
                      <a:pt x="8" y="1"/>
                      <a:pt x="5" y="0"/>
                      <a:pt x="3" y="1"/>
                    </a:cubicBezTo>
                    <a:cubicBezTo>
                      <a:pt x="1" y="2"/>
                      <a:pt x="0" y="5"/>
                      <a:pt x="1" y="7"/>
                    </a:cubicBezTo>
                    <a:lnTo>
                      <a:pt x="27" y="6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 name="Freeform 133"/>
              <p:cNvSpPr>
                <a:spLocks/>
              </p:cNvSpPr>
              <p:nvPr/>
            </p:nvSpPr>
            <p:spPr bwMode="auto">
              <a:xfrm rot="21578699">
                <a:off x="8758619" y="2574340"/>
                <a:ext cx="42164" cy="76994"/>
              </a:xfrm>
              <a:custGeom>
                <a:avLst/>
                <a:gdLst>
                  <a:gd name="T0" fmla="*/ 3 w 36"/>
                  <a:gd name="T1" fmla="*/ 66 h 66"/>
                  <a:gd name="T2" fmla="*/ 5 w 36"/>
                  <a:gd name="T3" fmla="*/ 66 h 66"/>
                  <a:gd name="T4" fmla="*/ 9 w 36"/>
                  <a:gd name="T5" fmla="*/ 63 h 66"/>
                  <a:gd name="T6" fmla="*/ 35 w 36"/>
                  <a:gd name="T7" fmla="*/ 7 h 66"/>
                  <a:gd name="T8" fmla="*/ 33 w 36"/>
                  <a:gd name="T9" fmla="*/ 1 h 66"/>
                  <a:gd name="T10" fmla="*/ 27 w 36"/>
                  <a:gd name="T11" fmla="*/ 3 h 66"/>
                  <a:gd name="T12" fmla="*/ 1 w 36"/>
                  <a:gd name="T13" fmla="*/ 60 h 66"/>
                  <a:gd name="T14" fmla="*/ 3 w 36"/>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66">
                    <a:moveTo>
                      <a:pt x="3" y="66"/>
                    </a:moveTo>
                    <a:cubicBezTo>
                      <a:pt x="4" y="66"/>
                      <a:pt x="4" y="66"/>
                      <a:pt x="5" y="66"/>
                    </a:cubicBezTo>
                    <a:cubicBezTo>
                      <a:pt x="7" y="66"/>
                      <a:pt x="8" y="65"/>
                      <a:pt x="9" y="63"/>
                    </a:cubicBezTo>
                    <a:cubicBezTo>
                      <a:pt x="35" y="7"/>
                      <a:pt x="35" y="7"/>
                      <a:pt x="35" y="7"/>
                    </a:cubicBezTo>
                    <a:cubicBezTo>
                      <a:pt x="36" y="5"/>
                      <a:pt x="35" y="2"/>
                      <a:pt x="33" y="1"/>
                    </a:cubicBezTo>
                    <a:cubicBezTo>
                      <a:pt x="31" y="0"/>
                      <a:pt x="28" y="1"/>
                      <a:pt x="27" y="3"/>
                    </a:cubicBezTo>
                    <a:cubicBezTo>
                      <a:pt x="1" y="60"/>
                      <a:pt x="1" y="60"/>
                      <a:pt x="1" y="60"/>
                    </a:cubicBezTo>
                    <a:cubicBezTo>
                      <a:pt x="0" y="62"/>
                      <a:pt x="1" y="65"/>
                      <a:pt x="3"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 name="Freeform 134"/>
              <p:cNvSpPr>
                <a:spLocks/>
              </p:cNvSpPr>
              <p:nvPr/>
            </p:nvSpPr>
            <p:spPr bwMode="auto">
              <a:xfrm rot="21578699">
                <a:off x="8645458" y="2979954"/>
                <a:ext cx="115491" cy="18332"/>
              </a:xfrm>
              <a:custGeom>
                <a:avLst/>
                <a:gdLst>
                  <a:gd name="T0" fmla="*/ 95 w 99"/>
                  <a:gd name="T1" fmla="*/ 1 h 16"/>
                  <a:gd name="T2" fmla="*/ 4 w 99"/>
                  <a:gd name="T3" fmla="*/ 8 h 16"/>
                  <a:gd name="T4" fmla="*/ 0 w 99"/>
                  <a:gd name="T5" fmla="*/ 12 h 16"/>
                  <a:gd name="T6" fmla="*/ 4 w 99"/>
                  <a:gd name="T7" fmla="*/ 16 h 16"/>
                  <a:gd name="T8" fmla="*/ 5 w 99"/>
                  <a:gd name="T9" fmla="*/ 16 h 16"/>
                  <a:gd name="T10" fmla="*/ 95 w 99"/>
                  <a:gd name="T11" fmla="*/ 9 h 16"/>
                  <a:gd name="T12" fmla="*/ 99 w 99"/>
                  <a:gd name="T13" fmla="*/ 5 h 16"/>
                  <a:gd name="T14" fmla="*/ 95 w 99"/>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6">
                    <a:moveTo>
                      <a:pt x="95" y="1"/>
                    </a:moveTo>
                    <a:cubicBezTo>
                      <a:pt x="4" y="8"/>
                      <a:pt x="4" y="8"/>
                      <a:pt x="4" y="8"/>
                    </a:cubicBezTo>
                    <a:cubicBezTo>
                      <a:pt x="2" y="8"/>
                      <a:pt x="0" y="10"/>
                      <a:pt x="0" y="12"/>
                    </a:cubicBezTo>
                    <a:cubicBezTo>
                      <a:pt x="0" y="14"/>
                      <a:pt x="2" y="16"/>
                      <a:pt x="4" y="16"/>
                    </a:cubicBezTo>
                    <a:cubicBezTo>
                      <a:pt x="4" y="16"/>
                      <a:pt x="4" y="16"/>
                      <a:pt x="5" y="16"/>
                    </a:cubicBezTo>
                    <a:cubicBezTo>
                      <a:pt x="95" y="9"/>
                      <a:pt x="95" y="9"/>
                      <a:pt x="95" y="9"/>
                    </a:cubicBezTo>
                    <a:cubicBezTo>
                      <a:pt x="98" y="9"/>
                      <a:pt x="99" y="7"/>
                      <a:pt x="99" y="5"/>
                    </a:cubicBezTo>
                    <a:cubicBezTo>
                      <a:pt x="99" y="2"/>
                      <a:pt x="97" y="0"/>
                      <a:pt x="9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 name="Freeform 135"/>
              <p:cNvSpPr>
                <a:spLocks/>
              </p:cNvSpPr>
              <p:nvPr/>
            </p:nvSpPr>
            <p:spPr bwMode="auto">
              <a:xfrm rot="21578699">
                <a:off x="8645560" y="2996452"/>
                <a:ext cx="115491" cy="18332"/>
              </a:xfrm>
              <a:custGeom>
                <a:avLst/>
                <a:gdLst>
                  <a:gd name="T0" fmla="*/ 95 w 99"/>
                  <a:gd name="T1" fmla="*/ 0 h 16"/>
                  <a:gd name="T2" fmla="*/ 4 w 99"/>
                  <a:gd name="T3" fmla="*/ 7 h 16"/>
                  <a:gd name="T4" fmla="*/ 0 w 99"/>
                  <a:gd name="T5" fmla="*/ 12 h 16"/>
                  <a:gd name="T6" fmla="*/ 4 w 99"/>
                  <a:gd name="T7" fmla="*/ 16 h 16"/>
                  <a:gd name="T8" fmla="*/ 5 w 99"/>
                  <a:gd name="T9" fmla="*/ 16 h 16"/>
                  <a:gd name="T10" fmla="*/ 95 w 99"/>
                  <a:gd name="T11" fmla="*/ 9 h 16"/>
                  <a:gd name="T12" fmla="*/ 99 w 99"/>
                  <a:gd name="T13" fmla="*/ 4 h 16"/>
                  <a:gd name="T14" fmla="*/ 95 w 99"/>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6">
                    <a:moveTo>
                      <a:pt x="95" y="0"/>
                    </a:moveTo>
                    <a:cubicBezTo>
                      <a:pt x="4" y="7"/>
                      <a:pt x="4" y="7"/>
                      <a:pt x="4" y="7"/>
                    </a:cubicBezTo>
                    <a:cubicBezTo>
                      <a:pt x="2" y="7"/>
                      <a:pt x="0" y="9"/>
                      <a:pt x="0" y="12"/>
                    </a:cubicBezTo>
                    <a:cubicBezTo>
                      <a:pt x="0" y="14"/>
                      <a:pt x="2" y="16"/>
                      <a:pt x="4" y="16"/>
                    </a:cubicBezTo>
                    <a:cubicBezTo>
                      <a:pt x="4" y="16"/>
                      <a:pt x="4" y="16"/>
                      <a:pt x="5" y="16"/>
                    </a:cubicBezTo>
                    <a:cubicBezTo>
                      <a:pt x="95" y="9"/>
                      <a:pt x="95" y="9"/>
                      <a:pt x="95" y="9"/>
                    </a:cubicBezTo>
                    <a:cubicBezTo>
                      <a:pt x="98" y="8"/>
                      <a:pt x="99" y="6"/>
                      <a:pt x="99" y="4"/>
                    </a:cubicBezTo>
                    <a:cubicBezTo>
                      <a:pt x="99" y="2"/>
                      <a:pt x="97" y="0"/>
                      <a:pt x="95" y="0"/>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a:p>
            </p:txBody>
          </p:sp>
          <p:sp>
            <p:nvSpPr>
              <p:cNvPr id="381" name="Freeform 136"/>
              <p:cNvSpPr>
                <a:spLocks/>
              </p:cNvSpPr>
              <p:nvPr/>
            </p:nvSpPr>
            <p:spPr bwMode="auto">
              <a:xfrm rot="21578699">
                <a:off x="8645651" y="3011117"/>
                <a:ext cx="115491" cy="18332"/>
              </a:xfrm>
              <a:custGeom>
                <a:avLst/>
                <a:gdLst>
                  <a:gd name="T0" fmla="*/ 95 w 99"/>
                  <a:gd name="T1" fmla="*/ 1 h 16"/>
                  <a:gd name="T2" fmla="*/ 4 w 99"/>
                  <a:gd name="T3" fmla="*/ 8 h 16"/>
                  <a:gd name="T4" fmla="*/ 0 w 99"/>
                  <a:gd name="T5" fmla="*/ 12 h 16"/>
                  <a:gd name="T6" fmla="*/ 4 w 99"/>
                  <a:gd name="T7" fmla="*/ 16 h 16"/>
                  <a:gd name="T8" fmla="*/ 5 w 99"/>
                  <a:gd name="T9" fmla="*/ 16 h 16"/>
                  <a:gd name="T10" fmla="*/ 95 w 99"/>
                  <a:gd name="T11" fmla="*/ 9 h 16"/>
                  <a:gd name="T12" fmla="*/ 99 w 99"/>
                  <a:gd name="T13" fmla="*/ 5 h 16"/>
                  <a:gd name="T14" fmla="*/ 95 w 99"/>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6">
                    <a:moveTo>
                      <a:pt x="95" y="1"/>
                    </a:moveTo>
                    <a:cubicBezTo>
                      <a:pt x="4" y="8"/>
                      <a:pt x="4" y="8"/>
                      <a:pt x="4" y="8"/>
                    </a:cubicBezTo>
                    <a:cubicBezTo>
                      <a:pt x="2" y="8"/>
                      <a:pt x="0" y="10"/>
                      <a:pt x="0" y="12"/>
                    </a:cubicBezTo>
                    <a:cubicBezTo>
                      <a:pt x="0" y="14"/>
                      <a:pt x="2" y="16"/>
                      <a:pt x="4" y="16"/>
                    </a:cubicBezTo>
                    <a:cubicBezTo>
                      <a:pt x="4" y="16"/>
                      <a:pt x="4" y="16"/>
                      <a:pt x="5" y="16"/>
                    </a:cubicBezTo>
                    <a:cubicBezTo>
                      <a:pt x="95" y="9"/>
                      <a:pt x="95" y="9"/>
                      <a:pt x="95" y="9"/>
                    </a:cubicBezTo>
                    <a:cubicBezTo>
                      <a:pt x="98" y="9"/>
                      <a:pt x="99" y="7"/>
                      <a:pt x="99" y="5"/>
                    </a:cubicBezTo>
                    <a:cubicBezTo>
                      <a:pt x="99" y="2"/>
                      <a:pt x="97" y="0"/>
                      <a:pt x="95" y="1"/>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a:p>
            </p:txBody>
          </p:sp>
          <p:sp>
            <p:nvSpPr>
              <p:cNvPr id="382" name="Freeform 137"/>
              <p:cNvSpPr>
                <a:spLocks/>
              </p:cNvSpPr>
              <p:nvPr/>
            </p:nvSpPr>
            <p:spPr bwMode="auto">
              <a:xfrm rot="21578699">
                <a:off x="8645753" y="3027616"/>
                <a:ext cx="115491" cy="18332"/>
              </a:xfrm>
              <a:custGeom>
                <a:avLst/>
                <a:gdLst>
                  <a:gd name="T0" fmla="*/ 95 w 99"/>
                  <a:gd name="T1" fmla="*/ 0 h 15"/>
                  <a:gd name="T2" fmla="*/ 4 w 99"/>
                  <a:gd name="T3" fmla="*/ 7 h 15"/>
                  <a:gd name="T4" fmla="*/ 0 w 99"/>
                  <a:gd name="T5" fmla="*/ 12 h 15"/>
                  <a:gd name="T6" fmla="*/ 4 w 99"/>
                  <a:gd name="T7" fmla="*/ 15 h 15"/>
                  <a:gd name="T8" fmla="*/ 5 w 99"/>
                  <a:gd name="T9" fmla="*/ 15 h 15"/>
                  <a:gd name="T10" fmla="*/ 95 w 99"/>
                  <a:gd name="T11" fmla="*/ 9 h 15"/>
                  <a:gd name="T12" fmla="*/ 99 w 99"/>
                  <a:gd name="T13" fmla="*/ 4 h 15"/>
                  <a:gd name="T14" fmla="*/ 95 w 9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5">
                    <a:moveTo>
                      <a:pt x="95" y="0"/>
                    </a:moveTo>
                    <a:cubicBezTo>
                      <a:pt x="4" y="7"/>
                      <a:pt x="4" y="7"/>
                      <a:pt x="4" y="7"/>
                    </a:cubicBezTo>
                    <a:cubicBezTo>
                      <a:pt x="2" y="7"/>
                      <a:pt x="0" y="9"/>
                      <a:pt x="0" y="12"/>
                    </a:cubicBezTo>
                    <a:cubicBezTo>
                      <a:pt x="0" y="14"/>
                      <a:pt x="2" y="15"/>
                      <a:pt x="4" y="15"/>
                    </a:cubicBezTo>
                    <a:cubicBezTo>
                      <a:pt x="4" y="15"/>
                      <a:pt x="4" y="15"/>
                      <a:pt x="5" y="15"/>
                    </a:cubicBezTo>
                    <a:cubicBezTo>
                      <a:pt x="95" y="9"/>
                      <a:pt x="95" y="9"/>
                      <a:pt x="95" y="9"/>
                    </a:cubicBezTo>
                    <a:cubicBezTo>
                      <a:pt x="98" y="8"/>
                      <a:pt x="99" y="6"/>
                      <a:pt x="99" y="4"/>
                    </a:cubicBezTo>
                    <a:cubicBezTo>
                      <a:pt x="99" y="2"/>
                      <a:pt x="97" y="0"/>
                      <a:pt x="95" y="0"/>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a:p>
            </p:txBody>
          </p:sp>
          <p:sp>
            <p:nvSpPr>
              <p:cNvPr id="383" name="Freeform 138"/>
              <p:cNvSpPr>
                <a:spLocks noEditPoints="1"/>
              </p:cNvSpPr>
              <p:nvPr/>
            </p:nvSpPr>
            <p:spPr bwMode="auto">
              <a:xfrm rot="21578699">
                <a:off x="8572891" y="2643800"/>
                <a:ext cx="252979" cy="313475"/>
              </a:xfrm>
              <a:custGeom>
                <a:avLst/>
                <a:gdLst>
                  <a:gd name="T0" fmla="*/ 109 w 219"/>
                  <a:gd name="T1" fmla="*/ 0 h 269"/>
                  <a:gd name="T2" fmla="*/ 0 w 219"/>
                  <a:gd name="T3" fmla="*/ 109 h 269"/>
                  <a:gd name="T4" fmla="*/ 16 w 219"/>
                  <a:gd name="T5" fmla="*/ 165 h 269"/>
                  <a:gd name="T6" fmla="*/ 48 w 219"/>
                  <a:gd name="T7" fmla="*/ 234 h 269"/>
                  <a:gd name="T8" fmla="*/ 63 w 219"/>
                  <a:gd name="T9" fmla="*/ 269 h 269"/>
                  <a:gd name="T10" fmla="*/ 155 w 219"/>
                  <a:gd name="T11" fmla="*/ 269 h 269"/>
                  <a:gd name="T12" fmla="*/ 171 w 219"/>
                  <a:gd name="T13" fmla="*/ 234 h 269"/>
                  <a:gd name="T14" fmla="*/ 203 w 219"/>
                  <a:gd name="T15" fmla="*/ 165 h 269"/>
                  <a:gd name="T16" fmla="*/ 219 w 219"/>
                  <a:gd name="T17" fmla="*/ 109 h 269"/>
                  <a:gd name="T18" fmla="*/ 109 w 219"/>
                  <a:gd name="T19" fmla="*/ 0 h 269"/>
                  <a:gd name="T20" fmla="*/ 196 w 219"/>
                  <a:gd name="T21" fmla="*/ 161 h 269"/>
                  <a:gd name="T22" fmla="*/ 162 w 219"/>
                  <a:gd name="T23" fmla="*/ 234 h 269"/>
                  <a:gd name="T24" fmla="*/ 155 w 219"/>
                  <a:gd name="T25" fmla="*/ 261 h 269"/>
                  <a:gd name="T26" fmla="*/ 63 w 219"/>
                  <a:gd name="T27" fmla="*/ 261 h 269"/>
                  <a:gd name="T28" fmla="*/ 57 w 219"/>
                  <a:gd name="T29" fmla="*/ 234 h 269"/>
                  <a:gd name="T30" fmla="*/ 23 w 219"/>
                  <a:gd name="T31" fmla="*/ 161 h 269"/>
                  <a:gd name="T32" fmla="*/ 9 w 219"/>
                  <a:gd name="T33" fmla="*/ 109 h 269"/>
                  <a:gd name="T34" fmla="*/ 109 w 219"/>
                  <a:gd name="T35" fmla="*/ 8 h 269"/>
                  <a:gd name="T36" fmla="*/ 210 w 219"/>
                  <a:gd name="T37" fmla="*/ 109 h 269"/>
                  <a:gd name="T38" fmla="*/ 196 w 219"/>
                  <a:gd name="T39" fmla="*/ 16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9" h="269">
                    <a:moveTo>
                      <a:pt x="109" y="0"/>
                    </a:moveTo>
                    <a:cubicBezTo>
                      <a:pt x="49" y="0"/>
                      <a:pt x="0" y="49"/>
                      <a:pt x="0" y="109"/>
                    </a:cubicBezTo>
                    <a:cubicBezTo>
                      <a:pt x="0" y="129"/>
                      <a:pt x="6" y="148"/>
                      <a:pt x="16" y="165"/>
                    </a:cubicBezTo>
                    <a:cubicBezTo>
                      <a:pt x="35" y="197"/>
                      <a:pt x="48" y="220"/>
                      <a:pt x="48" y="234"/>
                    </a:cubicBezTo>
                    <a:cubicBezTo>
                      <a:pt x="48" y="247"/>
                      <a:pt x="49" y="269"/>
                      <a:pt x="63" y="269"/>
                    </a:cubicBezTo>
                    <a:cubicBezTo>
                      <a:pt x="155" y="269"/>
                      <a:pt x="155" y="269"/>
                      <a:pt x="155" y="269"/>
                    </a:cubicBezTo>
                    <a:cubicBezTo>
                      <a:pt x="170" y="269"/>
                      <a:pt x="170" y="247"/>
                      <a:pt x="171" y="234"/>
                    </a:cubicBezTo>
                    <a:cubicBezTo>
                      <a:pt x="171" y="220"/>
                      <a:pt x="184" y="197"/>
                      <a:pt x="203" y="165"/>
                    </a:cubicBezTo>
                    <a:cubicBezTo>
                      <a:pt x="213" y="148"/>
                      <a:pt x="219" y="129"/>
                      <a:pt x="219" y="109"/>
                    </a:cubicBezTo>
                    <a:cubicBezTo>
                      <a:pt x="219" y="49"/>
                      <a:pt x="170" y="0"/>
                      <a:pt x="109" y="0"/>
                    </a:cubicBezTo>
                    <a:close/>
                    <a:moveTo>
                      <a:pt x="196" y="161"/>
                    </a:moveTo>
                    <a:cubicBezTo>
                      <a:pt x="175" y="194"/>
                      <a:pt x="162" y="218"/>
                      <a:pt x="162" y="234"/>
                    </a:cubicBezTo>
                    <a:cubicBezTo>
                      <a:pt x="162" y="242"/>
                      <a:pt x="162" y="261"/>
                      <a:pt x="155" y="261"/>
                    </a:cubicBezTo>
                    <a:cubicBezTo>
                      <a:pt x="63" y="261"/>
                      <a:pt x="63" y="261"/>
                      <a:pt x="63" y="261"/>
                    </a:cubicBezTo>
                    <a:cubicBezTo>
                      <a:pt x="57" y="261"/>
                      <a:pt x="57" y="242"/>
                      <a:pt x="57" y="234"/>
                    </a:cubicBezTo>
                    <a:cubicBezTo>
                      <a:pt x="57" y="218"/>
                      <a:pt x="44" y="194"/>
                      <a:pt x="23" y="161"/>
                    </a:cubicBezTo>
                    <a:cubicBezTo>
                      <a:pt x="14" y="145"/>
                      <a:pt x="9" y="127"/>
                      <a:pt x="9" y="109"/>
                    </a:cubicBezTo>
                    <a:cubicBezTo>
                      <a:pt x="9" y="53"/>
                      <a:pt x="54" y="8"/>
                      <a:pt x="109" y="8"/>
                    </a:cubicBezTo>
                    <a:cubicBezTo>
                      <a:pt x="165" y="8"/>
                      <a:pt x="210" y="53"/>
                      <a:pt x="210" y="109"/>
                    </a:cubicBezTo>
                    <a:cubicBezTo>
                      <a:pt x="210" y="127"/>
                      <a:pt x="205" y="145"/>
                      <a:pt x="196" y="1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 name="Freeform 139"/>
              <p:cNvSpPr>
                <a:spLocks/>
              </p:cNvSpPr>
              <p:nvPr/>
            </p:nvSpPr>
            <p:spPr bwMode="auto">
              <a:xfrm rot="21578699">
                <a:off x="8666135" y="3058796"/>
                <a:ext cx="69661" cy="25665"/>
              </a:xfrm>
              <a:custGeom>
                <a:avLst/>
                <a:gdLst>
                  <a:gd name="T0" fmla="*/ 56 w 59"/>
                  <a:gd name="T1" fmla="*/ 1 h 22"/>
                  <a:gd name="T2" fmla="*/ 50 w 59"/>
                  <a:gd name="T3" fmla="*/ 3 h 22"/>
                  <a:gd name="T4" fmla="*/ 29 w 59"/>
                  <a:gd name="T5" fmla="*/ 14 h 22"/>
                  <a:gd name="T6" fmla="*/ 9 w 59"/>
                  <a:gd name="T7" fmla="*/ 3 h 22"/>
                  <a:gd name="T8" fmla="*/ 3 w 59"/>
                  <a:gd name="T9" fmla="*/ 1 h 22"/>
                  <a:gd name="T10" fmla="*/ 1 w 59"/>
                  <a:gd name="T11" fmla="*/ 7 h 22"/>
                  <a:gd name="T12" fmla="*/ 29 w 59"/>
                  <a:gd name="T13" fmla="*/ 22 h 22"/>
                  <a:gd name="T14" fmla="*/ 58 w 59"/>
                  <a:gd name="T15" fmla="*/ 7 h 22"/>
                  <a:gd name="T16" fmla="*/ 56 w 59"/>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
                    <a:moveTo>
                      <a:pt x="56" y="1"/>
                    </a:moveTo>
                    <a:cubicBezTo>
                      <a:pt x="54" y="0"/>
                      <a:pt x="51" y="1"/>
                      <a:pt x="50" y="3"/>
                    </a:cubicBezTo>
                    <a:cubicBezTo>
                      <a:pt x="47" y="9"/>
                      <a:pt x="39" y="14"/>
                      <a:pt x="29" y="14"/>
                    </a:cubicBezTo>
                    <a:cubicBezTo>
                      <a:pt x="20" y="14"/>
                      <a:pt x="12" y="9"/>
                      <a:pt x="9" y="3"/>
                    </a:cubicBezTo>
                    <a:cubicBezTo>
                      <a:pt x="8" y="1"/>
                      <a:pt x="5" y="0"/>
                      <a:pt x="3" y="1"/>
                    </a:cubicBezTo>
                    <a:cubicBezTo>
                      <a:pt x="1" y="2"/>
                      <a:pt x="0" y="5"/>
                      <a:pt x="1" y="7"/>
                    </a:cubicBezTo>
                    <a:cubicBezTo>
                      <a:pt x="5" y="16"/>
                      <a:pt x="17" y="22"/>
                      <a:pt x="29" y="22"/>
                    </a:cubicBezTo>
                    <a:cubicBezTo>
                      <a:pt x="42" y="22"/>
                      <a:pt x="53" y="16"/>
                      <a:pt x="58" y="7"/>
                    </a:cubicBezTo>
                    <a:cubicBezTo>
                      <a:pt x="59" y="5"/>
                      <a:pt x="58" y="2"/>
                      <a:pt x="56" y="1"/>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a:p>
            </p:txBody>
          </p:sp>
        </p:grpSp>
        <p:grpSp>
          <p:nvGrpSpPr>
            <p:cNvPr id="189" name="Group 188"/>
            <p:cNvGrpSpPr/>
            <p:nvPr/>
          </p:nvGrpSpPr>
          <p:grpSpPr>
            <a:xfrm>
              <a:off x="8564571" y="2882401"/>
              <a:ext cx="302069" cy="309340"/>
              <a:chOff x="8477635" y="3398742"/>
              <a:chExt cx="391670" cy="401097"/>
            </a:xfrm>
            <a:solidFill>
              <a:srgbClr val="B9C7D4"/>
            </a:solidFill>
          </p:grpSpPr>
          <p:sp>
            <p:nvSpPr>
              <p:cNvPr id="202" name="Freeform 74"/>
              <p:cNvSpPr>
                <a:spLocks noEditPoints="1"/>
              </p:cNvSpPr>
              <p:nvPr/>
            </p:nvSpPr>
            <p:spPr bwMode="auto">
              <a:xfrm>
                <a:off x="8477635" y="3398742"/>
                <a:ext cx="391670" cy="313965"/>
              </a:xfrm>
              <a:custGeom>
                <a:avLst/>
                <a:gdLst>
                  <a:gd name="T0" fmla="*/ 319 w 320"/>
                  <a:gd name="T1" fmla="*/ 117 h 276"/>
                  <a:gd name="T2" fmla="*/ 315 w 320"/>
                  <a:gd name="T3" fmla="*/ 115 h 276"/>
                  <a:gd name="T4" fmla="*/ 294 w 320"/>
                  <a:gd name="T5" fmla="*/ 115 h 276"/>
                  <a:gd name="T6" fmla="*/ 218 w 320"/>
                  <a:gd name="T7" fmla="*/ 2 h 276"/>
                  <a:gd name="T8" fmla="*/ 215 w 320"/>
                  <a:gd name="T9" fmla="*/ 0 h 276"/>
                  <a:gd name="T10" fmla="*/ 212 w 320"/>
                  <a:gd name="T11" fmla="*/ 1 h 276"/>
                  <a:gd name="T12" fmla="*/ 161 w 320"/>
                  <a:gd name="T13" fmla="*/ 48 h 276"/>
                  <a:gd name="T14" fmla="*/ 137 w 320"/>
                  <a:gd name="T15" fmla="*/ 20 h 276"/>
                  <a:gd name="T16" fmla="*/ 133 w 320"/>
                  <a:gd name="T17" fmla="*/ 18 h 276"/>
                  <a:gd name="T18" fmla="*/ 130 w 320"/>
                  <a:gd name="T19" fmla="*/ 20 h 276"/>
                  <a:gd name="T20" fmla="*/ 58 w 320"/>
                  <a:gd name="T21" fmla="*/ 100 h 276"/>
                  <a:gd name="T22" fmla="*/ 52 w 320"/>
                  <a:gd name="T23" fmla="*/ 85 h 276"/>
                  <a:gd name="T24" fmla="*/ 48 w 320"/>
                  <a:gd name="T25" fmla="*/ 82 h 276"/>
                  <a:gd name="T26" fmla="*/ 5 w 320"/>
                  <a:gd name="T27" fmla="*/ 82 h 276"/>
                  <a:gd name="T28" fmla="*/ 0 w 320"/>
                  <a:gd name="T29" fmla="*/ 87 h 276"/>
                  <a:gd name="T30" fmla="*/ 5 w 320"/>
                  <a:gd name="T31" fmla="*/ 91 h 276"/>
                  <a:gd name="T32" fmla="*/ 45 w 320"/>
                  <a:gd name="T33" fmla="*/ 91 h 276"/>
                  <a:gd name="T34" fmla="*/ 115 w 320"/>
                  <a:gd name="T35" fmla="*/ 273 h 276"/>
                  <a:gd name="T36" fmla="*/ 119 w 320"/>
                  <a:gd name="T37" fmla="*/ 276 h 276"/>
                  <a:gd name="T38" fmla="*/ 254 w 320"/>
                  <a:gd name="T39" fmla="*/ 276 h 276"/>
                  <a:gd name="T40" fmla="*/ 258 w 320"/>
                  <a:gd name="T41" fmla="*/ 273 h 276"/>
                  <a:gd name="T42" fmla="*/ 319 w 320"/>
                  <a:gd name="T43" fmla="*/ 121 h 276"/>
                  <a:gd name="T44" fmla="*/ 319 w 320"/>
                  <a:gd name="T45" fmla="*/ 117 h 276"/>
                  <a:gd name="T46" fmla="*/ 214 w 320"/>
                  <a:gd name="T47" fmla="*/ 11 h 276"/>
                  <a:gd name="T48" fmla="*/ 284 w 320"/>
                  <a:gd name="T49" fmla="*/ 115 h 276"/>
                  <a:gd name="T50" fmla="*/ 102 w 320"/>
                  <a:gd name="T51" fmla="*/ 115 h 276"/>
                  <a:gd name="T52" fmla="*/ 214 w 320"/>
                  <a:gd name="T53" fmla="*/ 11 h 276"/>
                  <a:gd name="T54" fmla="*/ 155 w 320"/>
                  <a:gd name="T55" fmla="*/ 191 h 276"/>
                  <a:gd name="T56" fmla="*/ 142 w 320"/>
                  <a:gd name="T57" fmla="*/ 123 h 276"/>
                  <a:gd name="T58" fmla="*/ 232 w 320"/>
                  <a:gd name="T59" fmla="*/ 123 h 276"/>
                  <a:gd name="T60" fmla="*/ 220 w 320"/>
                  <a:gd name="T61" fmla="*/ 191 h 276"/>
                  <a:gd name="T62" fmla="*/ 155 w 320"/>
                  <a:gd name="T63" fmla="*/ 191 h 276"/>
                  <a:gd name="T64" fmla="*/ 219 w 320"/>
                  <a:gd name="T65" fmla="*/ 200 h 276"/>
                  <a:gd name="T66" fmla="*/ 207 w 320"/>
                  <a:gd name="T67" fmla="*/ 267 h 276"/>
                  <a:gd name="T68" fmla="*/ 170 w 320"/>
                  <a:gd name="T69" fmla="*/ 267 h 276"/>
                  <a:gd name="T70" fmla="*/ 157 w 320"/>
                  <a:gd name="T71" fmla="*/ 200 h 276"/>
                  <a:gd name="T72" fmla="*/ 219 w 320"/>
                  <a:gd name="T73" fmla="*/ 200 h 276"/>
                  <a:gd name="T74" fmla="*/ 61 w 320"/>
                  <a:gd name="T75" fmla="*/ 109 h 276"/>
                  <a:gd name="T76" fmla="*/ 133 w 320"/>
                  <a:gd name="T77" fmla="*/ 29 h 276"/>
                  <a:gd name="T78" fmla="*/ 155 w 320"/>
                  <a:gd name="T79" fmla="*/ 54 h 276"/>
                  <a:gd name="T80" fmla="*/ 90 w 320"/>
                  <a:gd name="T81" fmla="*/ 115 h 276"/>
                  <a:gd name="T82" fmla="*/ 63 w 320"/>
                  <a:gd name="T83" fmla="*/ 115 h 276"/>
                  <a:gd name="T84" fmla="*/ 61 w 320"/>
                  <a:gd name="T85" fmla="*/ 109 h 276"/>
                  <a:gd name="T86" fmla="*/ 133 w 320"/>
                  <a:gd name="T87" fmla="*/ 123 h 276"/>
                  <a:gd name="T88" fmla="*/ 146 w 320"/>
                  <a:gd name="T89" fmla="*/ 191 h 276"/>
                  <a:gd name="T90" fmla="*/ 93 w 320"/>
                  <a:gd name="T91" fmla="*/ 191 h 276"/>
                  <a:gd name="T92" fmla="*/ 67 w 320"/>
                  <a:gd name="T93" fmla="*/ 123 h 276"/>
                  <a:gd name="T94" fmla="*/ 133 w 320"/>
                  <a:gd name="T95" fmla="*/ 123 h 276"/>
                  <a:gd name="T96" fmla="*/ 96 w 320"/>
                  <a:gd name="T97" fmla="*/ 200 h 276"/>
                  <a:gd name="T98" fmla="*/ 148 w 320"/>
                  <a:gd name="T99" fmla="*/ 200 h 276"/>
                  <a:gd name="T100" fmla="*/ 161 w 320"/>
                  <a:gd name="T101" fmla="*/ 267 h 276"/>
                  <a:gd name="T102" fmla="*/ 122 w 320"/>
                  <a:gd name="T103" fmla="*/ 267 h 276"/>
                  <a:gd name="T104" fmla="*/ 96 w 320"/>
                  <a:gd name="T105" fmla="*/ 200 h 276"/>
                  <a:gd name="T106" fmla="*/ 252 w 320"/>
                  <a:gd name="T107" fmla="*/ 267 h 276"/>
                  <a:gd name="T108" fmla="*/ 216 w 320"/>
                  <a:gd name="T109" fmla="*/ 267 h 276"/>
                  <a:gd name="T110" fmla="*/ 227 w 320"/>
                  <a:gd name="T111" fmla="*/ 200 h 276"/>
                  <a:gd name="T112" fmla="*/ 278 w 320"/>
                  <a:gd name="T113" fmla="*/ 200 h 276"/>
                  <a:gd name="T114" fmla="*/ 252 w 320"/>
                  <a:gd name="T115" fmla="*/ 267 h 276"/>
                  <a:gd name="T116" fmla="*/ 282 w 320"/>
                  <a:gd name="T117" fmla="*/ 191 h 276"/>
                  <a:gd name="T118" fmla="*/ 229 w 320"/>
                  <a:gd name="T119" fmla="*/ 191 h 276"/>
                  <a:gd name="T120" fmla="*/ 241 w 320"/>
                  <a:gd name="T121" fmla="*/ 123 h 276"/>
                  <a:gd name="T122" fmla="*/ 309 w 320"/>
                  <a:gd name="T123" fmla="*/ 123 h 276"/>
                  <a:gd name="T124" fmla="*/ 282 w 320"/>
                  <a:gd name="T125" fmla="*/ 19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 h="276">
                    <a:moveTo>
                      <a:pt x="319" y="117"/>
                    </a:moveTo>
                    <a:cubicBezTo>
                      <a:pt x="318" y="116"/>
                      <a:pt x="317" y="115"/>
                      <a:pt x="315" y="115"/>
                    </a:cubicBezTo>
                    <a:cubicBezTo>
                      <a:pt x="294" y="115"/>
                      <a:pt x="294" y="115"/>
                      <a:pt x="294" y="115"/>
                    </a:cubicBezTo>
                    <a:cubicBezTo>
                      <a:pt x="218" y="2"/>
                      <a:pt x="218" y="2"/>
                      <a:pt x="218" y="2"/>
                    </a:cubicBezTo>
                    <a:cubicBezTo>
                      <a:pt x="217" y="1"/>
                      <a:pt x="216" y="0"/>
                      <a:pt x="215" y="0"/>
                    </a:cubicBezTo>
                    <a:cubicBezTo>
                      <a:pt x="214" y="0"/>
                      <a:pt x="213" y="0"/>
                      <a:pt x="212" y="1"/>
                    </a:cubicBezTo>
                    <a:cubicBezTo>
                      <a:pt x="161" y="48"/>
                      <a:pt x="161" y="48"/>
                      <a:pt x="161" y="48"/>
                    </a:cubicBezTo>
                    <a:cubicBezTo>
                      <a:pt x="137" y="20"/>
                      <a:pt x="137" y="20"/>
                      <a:pt x="137" y="20"/>
                    </a:cubicBezTo>
                    <a:cubicBezTo>
                      <a:pt x="136" y="19"/>
                      <a:pt x="135" y="18"/>
                      <a:pt x="133" y="18"/>
                    </a:cubicBezTo>
                    <a:cubicBezTo>
                      <a:pt x="132" y="18"/>
                      <a:pt x="131" y="19"/>
                      <a:pt x="130" y="20"/>
                    </a:cubicBezTo>
                    <a:cubicBezTo>
                      <a:pt x="58" y="100"/>
                      <a:pt x="58" y="100"/>
                      <a:pt x="58" y="100"/>
                    </a:cubicBezTo>
                    <a:cubicBezTo>
                      <a:pt x="52" y="85"/>
                      <a:pt x="52" y="85"/>
                      <a:pt x="52" y="85"/>
                    </a:cubicBezTo>
                    <a:cubicBezTo>
                      <a:pt x="51" y="83"/>
                      <a:pt x="50" y="82"/>
                      <a:pt x="48" y="82"/>
                    </a:cubicBezTo>
                    <a:cubicBezTo>
                      <a:pt x="5" y="82"/>
                      <a:pt x="5" y="82"/>
                      <a:pt x="5" y="82"/>
                    </a:cubicBezTo>
                    <a:cubicBezTo>
                      <a:pt x="2" y="82"/>
                      <a:pt x="0" y="84"/>
                      <a:pt x="0" y="87"/>
                    </a:cubicBezTo>
                    <a:cubicBezTo>
                      <a:pt x="0" y="89"/>
                      <a:pt x="2" y="91"/>
                      <a:pt x="5" y="91"/>
                    </a:cubicBezTo>
                    <a:cubicBezTo>
                      <a:pt x="45" y="91"/>
                      <a:pt x="45" y="91"/>
                      <a:pt x="45" y="91"/>
                    </a:cubicBezTo>
                    <a:cubicBezTo>
                      <a:pt x="115" y="273"/>
                      <a:pt x="115" y="273"/>
                      <a:pt x="115" y="273"/>
                    </a:cubicBezTo>
                    <a:cubicBezTo>
                      <a:pt x="116" y="275"/>
                      <a:pt x="118" y="276"/>
                      <a:pt x="119" y="276"/>
                    </a:cubicBezTo>
                    <a:cubicBezTo>
                      <a:pt x="254" y="276"/>
                      <a:pt x="254" y="276"/>
                      <a:pt x="254" y="276"/>
                    </a:cubicBezTo>
                    <a:cubicBezTo>
                      <a:pt x="256" y="276"/>
                      <a:pt x="258" y="275"/>
                      <a:pt x="258" y="273"/>
                    </a:cubicBezTo>
                    <a:cubicBezTo>
                      <a:pt x="319" y="121"/>
                      <a:pt x="319" y="121"/>
                      <a:pt x="319" y="121"/>
                    </a:cubicBezTo>
                    <a:cubicBezTo>
                      <a:pt x="320" y="119"/>
                      <a:pt x="320" y="118"/>
                      <a:pt x="319" y="117"/>
                    </a:cubicBezTo>
                    <a:close/>
                    <a:moveTo>
                      <a:pt x="214" y="11"/>
                    </a:moveTo>
                    <a:cubicBezTo>
                      <a:pt x="284" y="115"/>
                      <a:pt x="284" y="115"/>
                      <a:pt x="284" y="115"/>
                    </a:cubicBezTo>
                    <a:cubicBezTo>
                      <a:pt x="102" y="115"/>
                      <a:pt x="102" y="115"/>
                      <a:pt x="102" y="115"/>
                    </a:cubicBezTo>
                    <a:lnTo>
                      <a:pt x="214" y="11"/>
                    </a:lnTo>
                    <a:close/>
                    <a:moveTo>
                      <a:pt x="155" y="191"/>
                    </a:moveTo>
                    <a:cubicBezTo>
                      <a:pt x="142" y="123"/>
                      <a:pt x="142" y="123"/>
                      <a:pt x="142" y="123"/>
                    </a:cubicBezTo>
                    <a:cubicBezTo>
                      <a:pt x="232" y="123"/>
                      <a:pt x="232" y="123"/>
                      <a:pt x="232" y="123"/>
                    </a:cubicBezTo>
                    <a:cubicBezTo>
                      <a:pt x="220" y="191"/>
                      <a:pt x="220" y="191"/>
                      <a:pt x="220" y="191"/>
                    </a:cubicBezTo>
                    <a:lnTo>
                      <a:pt x="155" y="191"/>
                    </a:lnTo>
                    <a:close/>
                    <a:moveTo>
                      <a:pt x="219" y="200"/>
                    </a:moveTo>
                    <a:cubicBezTo>
                      <a:pt x="207" y="267"/>
                      <a:pt x="207" y="267"/>
                      <a:pt x="207" y="267"/>
                    </a:cubicBezTo>
                    <a:cubicBezTo>
                      <a:pt x="170" y="267"/>
                      <a:pt x="170" y="267"/>
                      <a:pt x="170" y="267"/>
                    </a:cubicBezTo>
                    <a:cubicBezTo>
                      <a:pt x="157" y="200"/>
                      <a:pt x="157" y="200"/>
                      <a:pt x="157" y="200"/>
                    </a:cubicBezTo>
                    <a:lnTo>
                      <a:pt x="219" y="200"/>
                    </a:lnTo>
                    <a:close/>
                    <a:moveTo>
                      <a:pt x="61" y="109"/>
                    </a:moveTo>
                    <a:cubicBezTo>
                      <a:pt x="133" y="29"/>
                      <a:pt x="133" y="29"/>
                      <a:pt x="133" y="29"/>
                    </a:cubicBezTo>
                    <a:cubicBezTo>
                      <a:pt x="155" y="54"/>
                      <a:pt x="155" y="54"/>
                      <a:pt x="155" y="54"/>
                    </a:cubicBezTo>
                    <a:cubicBezTo>
                      <a:pt x="90" y="115"/>
                      <a:pt x="90" y="115"/>
                      <a:pt x="90" y="115"/>
                    </a:cubicBezTo>
                    <a:cubicBezTo>
                      <a:pt x="63" y="115"/>
                      <a:pt x="63" y="115"/>
                      <a:pt x="63" y="115"/>
                    </a:cubicBezTo>
                    <a:lnTo>
                      <a:pt x="61" y="109"/>
                    </a:lnTo>
                    <a:close/>
                    <a:moveTo>
                      <a:pt x="133" y="123"/>
                    </a:moveTo>
                    <a:cubicBezTo>
                      <a:pt x="146" y="191"/>
                      <a:pt x="146" y="191"/>
                      <a:pt x="146" y="191"/>
                    </a:cubicBezTo>
                    <a:cubicBezTo>
                      <a:pt x="93" y="191"/>
                      <a:pt x="93" y="191"/>
                      <a:pt x="93" y="191"/>
                    </a:cubicBezTo>
                    <a:cubicBezTo>
                      <a:pt x="67" y="123"/>
                      <a:pt x="67" y="123"/>
                      <a:pt x="67" y="123"/>
                    </a:cubicBezTo>
                    <a:lnTo>
                      <a:pt x="133" y="123"/>
                    </a:lnTo>
                    <a:close/>
                    <a:moveTo>
                      <a:pt x="96" y="200"/>
                    </a:moveTo>
                    <a:cubicBezTo>
                      <a:pt x="148" y="200"/>
                      <a:pt x="148" y="200"/>
                      <a:pt x="148" y="200"/>
                    </a:cubicBezTo>
                    <a:cubicBezTo>
                      <a:pt x="161" y="267"/>
                      <a:pt x="161" y="267"/>
                      <a:pt x="161" y="267"/>
                    </a:cubicBezTo>
                    <a:cubicBezTo>
                      <a:pt x="122" y="267"/>
                      <a:pt x="122" y="267"/>
                      <a:pt x="122" y="267"/>
                    </a:cubicBezTo>
                    <a:lnTo>
                      <a:pt x="96" y="200"/>
                    </a:lnTo>
                    <a:close/>
                    <a:moveTo>
                      <a:pt x="252" y="267"/>
                    </a:moveTo>
                    <a:cubicBezTo>
                      <a:pt x="216" y="267"/>
                      <a:pt x="216" y="267"/>
                      <a:pt x="216" y="267"/>
                    </a:cubicBezTo>
                    <a:cubicBezTo>
                      <a:pt x="227" y="200"/>
                      <a:pt x="227" y="200"/>
                      <a:pt x="227" y="200"/>
                    </a:cubicBezTo>
                    <a:cubicBezTo>
                      <a:pt x="278" y="200"/>
                      <a:pt x="278" y="200"/>
                      <a:pt x="278" y="200"/>
                    </a:cubicBezTo>
                    <a:lnTo>
                      <a:pt x="252" y="267"/>
                    </a:lnTo>
                    <a:close/>
                    <a:moveTo>
                      <a:pt x="282" y="191"/>
                    </a:moveTo>
                    <a:cubicBezTo>
                      <a:pt x="229" y="191"/>
                      <a:pt x="229" y="191"/>
                      <a:pt x="229" y="191"/>
                    </a:cubicBezTo>
                    <a:cubicBezTo>
                      <a:pt x="241" y="123"/>
                      <a:pt x="241" y="123"/>
                      <a:pt x="241" y="123"/>
                    </a:cubicBezTo>
                    <a:cubicBezTo>
                      <a:pt x="309" y="123"/>
                      <a:pt x="309" y="123"/>
                      <a:pt x="309" y="123"/>
                    </a:cubicBezTo>
                    <a:lnTo>
                      <a:pt x="282" y="19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75"/>
              <p:cNvSpPr>
                <a:spLocks noEditPoints="1"/>
              </p:cNvSpPr>
              <p:nvPr/>
            </p:nvSpPr>
            <p:spPr bwMode="auto">
              <a:xfrm>
                <a:off x="8614623" y="3733457"/>
                <a:ext cx="69459" cy="66382"/>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9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9" y="40"/>
                      <a:pt x="9" y="29"/>
                    </a:cubicBezTo>
                    <a:cubicBezTo>
                      <a:pt x="9" y="18"/>
                      <a:pt x="18" y="8"/>
                      <a:pt x="29" y="8"/>
                    </a:cubicBezTo>
                    <a:cubicBezTo>
                      <a:pt x="41" y="8"/>
                      <a:pt x="50" y="18"/>
                      <a:pt x="50" y="29"/>
                    </a:cubicBezTo>
                    <a:cubicBezTo>
                      <a:pt x="50" y="40"/>
                      <a:pt x="41" y="50"/>
                      <a:pt x="29"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 name="Freeform 76"/>
              <p:cNvSpPr>
                <a:spLocks noEditPoints="1"/>
              </p:cNvSpPr>
              <p:nvPr/>
            </p:nvSpPr>
            <p:spPr bwMode="auto">
              <a:xfrm>
                <a:off x="8724599" y="3733457"/>
                <a:ext cx="73318" cy="66382"/>
              </a:xfrm>
              <a:custGeom>
                <a:avLst/>
                <a:gdLst>
                  <a:gd name="T0" fmla="*/ 29 w 59"/>
                  <a:gd name="T1" fmla="*/ 0 h 58"/>
                  <a:gd name="T2" fmla="*/ 0 w 59"/>
                  <a:gd name="T3" fmla="*/ 29 h 58"/>
                  <a:gd name="T4" fmla="*/ 29 w 59"/>
                  <a:gd name="T5" fmla="*/ 58 h 58"/>
                  <a:gd name="T6" fmla="*/ 59 w 59"/>
                  <a:gd name="T7" fmla="*/ 29 h 58"/>
                  <a:gd name="T8" fmla="*/ 29 w 59"/>
                  <a:gd name="T9" fmla="*/ 0 h 58"/>
                  <a:gd name="T10" fmla="*/ 29 w 59"/>
                  <a:gd name="T11" fmla="*/ 50 h 58"/>
                  <a:gd name="T12" fmla="*/ 9 w 59"/>
                  <a:gd name="T13" fmla="*/ 29 h 58"/>
                  <a:gd name="T14" fmla="*/ 29 w 59"/>
                  <a:gd name="T15" fmla="*/ 8 h 58"/>
                  <a:gd name="T16" fmla="*/ 50 w 59"/>
                  <a:gd name="T17" fmla="*/ 29 h 58"/>
                  <a:gd name="T18" fmla="*/ 29 w 59"/>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8">
                    <a:moveTo>
                      <a:pt x="29" y="0"/>
                    </a:moveTo>
                    <a:cubicBezTo>
                      <a:pt x="13" y="0"/>
                      <a:pt x="0" y="13"/>
                      <a:pt x="0" y="29"/>
                    </a:cubicBezTo>
                    <a:cubicBezTo>
                      <a:pt x="0" y="45"/>
                      <a:pt x="13" y="58"/>
                      <a:pt x="29" y="58"/>
                    </a:cubicBezTo>
                    <a:cubicBezTo>
                      <a:pt x="45" y="58"/>
                      <a:pt x="59" y="45"/>
                      <a:pt x="59" y="29"/>
                    </a:cubicBezTo>
                    <a:cubicBezTo>
                      <a:pt x="59" y="13"/>
                      <a:pt x="45" y="0"/>
                      <a:pt x="29" y="0"/>
                    </a:cubicBezTo>
                    <a:close/>
                    <a:moveTo>
                      <a:pt x="29" y="50"/>
                    </a:moveTo>
                    <a:cubicBezTo>
                      <a:pt x="18" y="50"/>
                      <a:pt x="9" y="40"/>
                      <a:pt x="9" y="29"/>
                    </a:cubicBezTo>
                    <a:cubicBezTo>
                      <a:pt x="9" y="18"/>
                      <a:pt x="18" y="8"/>
                      <a:pt x="29" y="8"/>
                    </a:cubicBezTo>
                    <a:cubicBezTo>
                      <a:pt x="41" y="8"/>
                      <a:pt x="50" y="18"/>
                      <a:pt x="50" y="29"/>
                    </a:cubicBezTo>
                    <a:cubicBezTo>
                      <a:pt x="50" y="40"/>
                      <a:pt x="41" y="50"/>
                      <a:pt x="29"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90" name="Freeform 5"/>
            <p:cNvSpPr>
              <a:spLocks noEditPoints="1"/>
            </p:cNvSpPr>
            <p:nvPr/>
          </p:nvSpPr>
          <p:spPr bwMode="auto">
            <a:xfrm>
              <a:off x="8588462" y="3579283"/>
              <a:ext cx="323557" cy="313841"/>
            </a:xfrm>
            <a:custGeom>
              <a:avLst/>
              <a:gdLst>
                <a:gd name="T0" fmla="*/ 238 w 340"/>
                <a:gd name="T1" fmla="*/ 221 h 330"/>
                <a:gd name="T2" fmla="*/ 236 w 340"/>
                <a:gd name="T3" fmla="*/ 221 h 330"/>
                <a:gd name="T4" fmla="*/ 231 w 340"/>
                <a:gd name="T5" fmla="*/ 225 h 330"/>
                <a:gd name="T6" fmla="*/ 233 w 340"/>
                <a:gd name="T7" fmla="*/ 228 h 330"/>
                <a:gd name="T8" fmla="*/ 323 w 340"/>
                <a:gd name="T9" fmla="*/ 319 h 330"/>
                <a:gd name="T10" fmla="*/ 329 w 340"/>
                <a:gd name="T11" fmla="*/ 313 h 330"/>
                <a:gd name="T12" fmla="*/ 238 w 340"/>
                <a:gd name="T13" fmla="*/ 221 h 330"/>
                <a:gd name="T14" fmla="*/ 237 w 340"/>
                <a:gd name="T15" fmla="*/ 50 h 330"/>
                <a:gd name="T16" fmla="*/ 270 w 340"/>
                <a:gd name="T17" fmla="*/ 5 h 330"/>
                <a:gd name="T18" fmla="*/ 277 w 340"/>
                <a:gd name="T19" fmla="*/ 10 h 330"/>
                <a:gd name="T20" fmla="*/ 242 w 340"/>
                <a:gd name="T21" fmla="*/ 57 h 330"/>
                <a:gd name="T22" fmla="*/ 267 w 340"/>
                <a:gd name="T23" fmla="*/ 135 h 330"/>
                <a:gd name="T24" fmla="*/ 242 w 340"/>
                <a:gd name="T25" fmla="*/ 213 h 330"/>
                <a:gd name="T26" fmla="*/ 254 w 340"/>
                <a:gd name="T27" fmla="*/ 225 h 330"/>
                <a:gd name="T28" fmla="*/ 257 w 340"/>
                <a:gd name="T29" fmla="*/ 222 h 330"/>
                <a:gd name="T30" fmla="*/ 263 w 340"/>
                <a:gd name="T31" fmla="*/ 228 h 330"/>
                <a:gd name="T32" fmla="*/ 260 w 340"/>
                <a:gd name="T33" fmla="*/ 231 h 330"/>
                <a:gd name="T34" fmla="*/ 335 w 340"/>
                <a:gd name="T35" fmla="*/ 306 h 330"/>
                <a:gd name="T36" fmla="*/ 336 w 340"/>
                <a:gd name="T37" fmla="*/ 307 h 330"/>
                <a:gd name="T38" fmla="*/ 337 w 340"/>
                <a:gd name="T39" fmla="*/ 308 h 330"/>
                <a:gd name="T40" fmla="*/ 335 w 340"/>
                <a:gd name="T41" fmla="*/ 325 h 330"/>
                <a:gd name="T42" fmla="*/ 319 w 340"/>
                <a:gd name="T43" fmla="*/ 326 h 330"/>
                <a:gd name="T44" fmla="*/ 318 w 340"/>
                <a:gd name="T45" fmla="*/ 325 h 330"/>
                <a:gd name="T46" fmla="*/ 242 w 340"/>
                <a:gd name="T47" fmla="*/ 250 h 330"/>
                <a:gd name="T48" fmla="*/ 239 w 340"/>
                <a:gd name="T49" fmla="*/ 253 h 330"/>
                <a:gd name="T50" fmla="*/ 233 w 340"/>
                <a:gd name="T51" fmla="*/ 247 h 330"/>
                <a:gd name="T52" fmla="*/ 236 w 340"/>
                <a:gd name="T53" fmla="*/ 244 h 330"/>
                <a:gd name="T54" fmla="*/ 225 w 340"/>
                <a:gd name="T55" fmla="*/ 232 h 330"/>
                <a:gd name="T56" fmla="*/ 134 w 340"/>
                <a:gd name="T57" fmla="*/ 268 h 330"/>
                <a:gd name="T58" fmla="*/ 0 w 340"/>
                <a:gd name="T59" fmla="*/ 135 h 330"/>
                <a:gd name="T60" fmla="*/ 134 w 340"/>
                <a:gd name="T61" fmla="*/ 1 h 330"/>
                <a:gd name="T62" fmla="*/ 237 w 340"/>
                <a:gd name="T63" fmla="*/ 50 h 330"/>
                <a:gd name="T64" fmla="*/ 74 w 340"/>
                <a:gd name="T65" fmla="*/ 118 h 330"/>
                <a:gd name="T66" fmla="*/ 141 w 340"/>
                <a:gd name="T67" fmla="*/ 183 h 330"/>
                <a:gd name="T68" fmla="*/ 232 w 340"/>
                <a:gd name="T69" fmla="*/ 58 h 330"/>
                <a:gd name="T70" fmla="*/ 134 w 340"/>
                <a:gd name="T71" fmla="*/ 10 h 330"/>
                <a:gd name="T72" fmla="*/ 9 w 340"/>
                <a:gd name="T73" fmla="*/ 135 h 330"/>
                <a:gd name="T74" fmla="*/ 134 w 340"/>
                <a:gd name="T75" fmla="*/ 260 h 330"/>
                <a:gd name="T76" fmla="*/ 259 w 340"/>
                <a:gd name="T77" fmla="*/ 135 h 330"/>
                <a:gd name="T78" fmla="*/ 237 w 340"/>
                <a:gd name="T79" fmla="*/ 65 h 330"/>
                <a:gd name="T80" fmla="*/ 142 w 340"/>
                <a:gd name="T81" fmla="*/ 196 h 330"/>
                <a:gd name="T82" fmla="*/ 68 w 340"/>
                <a:gd name="T83" fmla="*/ 124 h 330"/>
                <a:gd name="T84" fmla="*/ 74 w 340"/>
                <a:gd name="T85" fmla="*/ 118 h 330"/>
                <a:gd name="T86" fmla="*/ 32 w 340"/>
                <a:gd name="T87" fmla="*/ 100 h 330"/>
                <a:gd name="T88" fmla="*/ 102 w 340"/>
                <a:gd name="T89" fmla="*/ 32 h 330"/>
                <a:gd name="T90" fmla="*/ 105 w 340"/>
                <a:gd name="T91" fmla="*/ 40 h 330"/>
                <a:gd name="T92" fmla="*/ 40 w 340"/>
                <a:gd name="T93" fmla="*/ 102 h 330"/>
                <a:gd name="T94" fmla="*/ 32 w 340"/>
                <a:gd name="T95" fmla="*/ 10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0" h="330">
                  <a:moveTo>
                    <a:pt x="238" y="221"/>
                  </a:moveTo>
                  <a:cubicBezTo>
                    <a:pt x="237" y="221"/>
                    <a:pt x="236" y="221"/>
                    <a:pt x="236" y="221"/>
                  </a:cubicBezTo>
                  <a:cubicBezTo>
                    <a:pt x="233" y="221"/>
                    <a:pt x="231" y="223"/>
                    <a:pt x="231" y="225"/>
                  </a:cubicBezTo>
                  <a:cubicBezTo>
                    <a:pt x="231" y="226"/>
                    <a:pt x="232" y="227"/>
                    <a:pt x="233" y="228"/>
                  </a:cubicBezTo>
                  <a:cubicBezTo>
                    <a:pt x="323" y="319"/>
                    <a:pt x="323" y="319"/>
                    <a:pt x="323" y="319"/>
                  </a:cubicBezTo>
                  <a:cubicBezTo>
                    <a:pt x="327" y="322"/>
                    <a:pt x="332" y="317"/>
                    <a:pt x="329" y="313"/>
                  </a:cubicBezTo>
                  <a:lnTo>
                    <a:pt x="238" y="221"/>
                  </a:lnTo>
                  <a:close/>
                  <a:moveTo>
                    <a:pt x="237" y="50"/>
                  </a:moveTo>
                  <a:cubicBezTo>
                    <a:pt x="270" y="5"/>
                    <a:pt x="270" y="5"/>
                    <a:pt x="270" y="5"/>
                  </a:cubicBezTo>
                  <a:cubicBezTo>
                    <a:pt x="273" y="0"/>
                    <a:pt x="280" y="5"/>
                    <a:pt x="277" y="10"/>
                  </a:cubicBezTo>
                  <a:cubicBezTo>
                    <a:pt x="242" y="57"/>
                    <a:pt x="242" y="57"/>
                    <a:pt x="242" y="57"/>
                  </a:cubicBezTo>
                  <a:cubicBezTo>
                    <a:pt x="258" y="79"/>
                    <a:pt x="267" y="106"/>
                    <a:pt x="267" y="135"/>
                  </a:cubicBezTo>
                  <a:cubicBezTo>
                    <a:pt x="267" y="164"/>
                    <a:pt x="258" y="191"/>
                    <a:pt x="242" y="213"/>
                  </a:cubicBezTo>
                  <a:cubicBezTo>
                    <a:pt x="254" y="225"/>
                    <a:pt x="254" y="225"/>
                    <a:pt x="254" y="225"/>
                  </a:cubicBezTo>
                  <a:cubicBezTo>
                    <a:pt x="257" y="222"/>
                    <a:pt x="257" y="222"/>
                    <a:pt x="257" y="222"/>
                  </a:cubicBezTo>
                  <a:cubicBezTo>
                    <a:pt x="261" y="218"/>
                    <a:pt x="267" y="224"/>
                    <a:pt x="263" y="228"/>
                  </a:cubicBezTo>
                  <a:cubicBezTo>
                    <a:pt x="260" y="231"/>
                    <a:pt x="260" y="231"/>
                    <a:pt x="260" y="231"/>
                  </a:cubicBezTo>
                  <a:cubicBezTo>
                    <a:pt x="335" y="306"/>
                    <a:pt x="335" y="306"/>
                    <a:pt x="335" y="306"/>
                  </a:cubicBezTo>
                  <a:cubicBezTo>
                    <a:pt x="336" y="307"/>
                    <a:pt x="336" y="307"/>
                    <a:pt x="336" y="307"/>
                  </a:cubicBezTo>
                  <a:cubicBezTo>
                    <a:pt x="336" y="308"/>
                    <a:pt x="336" y="308"/>
                    <a:pt x="337" y="308"/>
                  </a:cubicBezTo>
                  <a:cubicBezTo>
                    <a:pt x="340" y="313"/>
                    <a:pt x="339" y="320"/>
                    <a:pt x="335" y="325"/>
                  </a:cubicBezTo>
                  <a:cubicBezTo>
                    <a:pt x="331" y="329"/>
                    <a:pt x="324" y="330"/>
                    <a:pt x="319" y="326"/>
                  </a:cubicBezTo>
                  <a:cubicBezTo>
                    <a:pt x="318" y="326"/>
                    <a:pt x="318" y="326"/>
                    <a:pt x="318" y="325"/>
                  </a:cubicBezTo>
                  <a:cubicBezTo>
                    <a:pt x="242" y="250"/>
                    <a:pt x="242" y="250"/>
                    <a:pt x="242" y="250"/>
                  </a:cubicBezTo>
                  <a:cubicBezTo>
                    <a:pt x="239" y="253"/>
                    <a:pt x="239" y="253"/>
                    <a:pt x="239" y="253"/>
                  </a:cubicBezTo>
                  <a:cubicBezTo>
                    <a:pt x="235" y="257"/>
                    <a:pt x="229" y="251"/>
                    <a:pt x="233" y="247"/>
                  </a:cubicBezTo>
                  <a:cubicBezTo>
                    <a:pt x="236" y="244"/>
                    <a:pt x="236" y="244"/>
                    <a:pt x="236" y="244"/>
                  </a:cubicBezTo>
                  <a:cubicBezTo>
                    <a:pt x="225" y="232"/>
                    <a:pt x="225" y="232"/>
                    <a:pt x="225" y="232"/>
                  </a:cubicBezTo>
                  <a:cubicBezTo>
                    <a:pt x="201" y="255"/>
                    <a:pt x="169" y="268"/>
                    <a:pt x="134" y="268"/>
                  </a:cubicBezTo>
                  <a:cubicBezTo>
                    <a:pt x="60" y="268"/>
                    <a:pt x="0" y="209"/>
                    <a:pt x="0" y="135"/>
                  </a:cubicBezTo>
                  <a:cubicBezTo>
                    <a:pt x="0" y="61"/>
                    <a:pt x="60" y="1"/>
                    <a:pt x="134" y="1"/>
                  </a:cubicBezTo>
                  <a:cubicBezTo>
                    <a:pt x="175" y="1"/>
                    <a:pt x="212" y="21"/>
                    <a:pt x="237" y="50"/>
                  </a:cubicBezTo>
                  <a:close/>
                  <a:moveTo>
                    <a:pt x="74" y="118"/>
                  </a:moveTo>
                  <a:cubicBezTo>
                    <a:pt x="141" y="183"/>
                    <a:pt x="141" y="183"/>
                    <a:pt x="141" y="183"/>
                  </a:cubicBezTo>
                  <a:cubicBezTo>
                    <a:pt x="232" y="58"/>
                    <a:pt x="232" y="58"/>
                    <a:pt x="232" y="58"/>
                  </a:cubicBezTo>
                  <a:cubicBezTo>
                    <a:pt x="209" y="29"/>
                    <a:pt x="173" y="10"/>
                    <a:pt x="134" y="10"/>
                  </a:cubicBezTo>
                  <a:cubicBezTo>
                    <a:pt x="65" y="10"/>
                    <a:pt x="9" y="66"/>
                    <a:pt x="9" y="135"/>
                  </a:cubicBezTo>
                  <a:cubicBezTo>
                    <a:pt x="9" y="204"/>
                    <a:pt x="65" y="260"/>
                    <a:pt x="134" y="260"/>
                  </a:cubicBezTo>
                  <a:cubicBezTo>
                    <a:pt x="203" y="260"/>
                    <a:pt x="259" y="204"/>
                    <a:pt x="259" y="135"/>
                  </a:cubicBezTo>
                  <a:cubicBezTo>
                    <a:pt x="259" y="109"/>
                    <a:pt x="251" y="85"/>
                    <a:pt x="237" y="65"/>
                  </a:cubicBezTo>
                  <a:cubicBezTo>
                    <a:pt x="142" y="196"/>
                    <a:pt x="142" y="196"/>
                    <a:pt x="142" y="196"/>
                  </a:cubicBezTo>
                  <a:cubicBezTo>
                    <a:pt x="68" y="124"/>
                    <a:pt x="68" y="124"/>
                    <a:pt x="68" y="124"/>
                  </a:cubicBezTo>
                  <a:cubicBezTo>
                    <a:pt x="64" y="120"/>
                    <a:pt x="70" y="114"/>
                    <a:pt x="74" y="118"/>
                  </a:cubicBezTo>
                  <a:close/>
                  <a:moveTo>
                    <a:pt x="32" y="100"/>
                  </a:moveTo>
                  <a:cubicBezTo>
                    <a:pt x="43" y="67"/>
                    <a:pt x="69" y="42"/>
                    <a:pt x="102" y="32"/>
                  </a:cubicBezTo>
                  <a:cubicBezTo>
                    <a:pt x="108" y="30"/>
                    <a:pt x="110" y="38"/>
                    <a:pt x="105" y="40"/>
                  </a:cubicBezTo>
                  <a:cubicBezTo>
                    <a:pt x="74" y="49"/>
                    <a:pt x="50" y="73"/>
                    <a:pt x="40" y="102"/>
                  </a:cubicBezTo>
                  <a:cubicBezTo>
                    <a:pt x="38" y="108"/>
                    <a:pt x="30" y="105"/>
                    <a:pt x="32" y="100"/>
                  </a:cubicBezTo>
                  <a:close/>
                </a:path>
              </a:pathLst>
            </a:custGeom>
            <a:solidFill>
              <a:srgbClr val="B9C7D4"/>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91" name="Straight Connector 190"/>
            <p:cNvCxnSpPr/>
            <p:nvPr/>
          </p:nvCxnSpPr>
          <p:spPr>
            <a:xfrm>
              <a:off x="8404781" y="1559860"/>
              <a:ext cx="931320"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8400200" y="2134577"/>
              <a:ext cx="935901"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8396787" y="2832645"/>
              <a:ext cx="939314"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8404781" y="3476563"/>
              <a:ext cx="931320"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8404781" y="4130854"/>
              <a:ext cx="931320"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8404781" y="948498"/>
              <a:ext cx="931320"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sp>
          <p:nvSpPr>
            <p:cNvPr id="197" name="Content Placeholder 7"/>
            <p:cNvSpPr txBox="1">
              <a:spLocks/>
            </p:cNvSpPr>
            <p:nvPr/>
          </p:nvSpPr>
          <p:spPr>
            <a:xfrm>
              <a:off x="8441678" y="1339737"/>
              <a:ext cx="603270" cy="21669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700" dirty="0">
                  <a:solidFill>
                    <a:srgbClr val="B9C7D4"/>
                  </a:solidFill>
                  <a:latin typeface="Arial" charset="0"/>
                </a:rPr>
                <a:t>Modern</a:t>
              </a:r>
            </a:p>
          </p:txBody>
        </p:sp>
        <p:sp>
          <p:nvSpPr>
            <p:cNvPr id="198" name="TextBox 197"/>
            <p:cNvSpPr txBox="1"/>
            <p:nvPr/>
          </p:nvSpPr>
          <p:spPr>
            <a:xfrm>
              <a:off x="8279186" y="3187920"/>
              <a:ext cx="928255" cy="264688"/>
            </a:xfrm>
            <a:prstGeom prst="rect">
              <a:avLst/>
            </a:prstGeom>
            <a:noFill/>
          </p:spPr>
          <p:txBody>
            <a:bodyPr wrap="square" rtlCol="0">
              <a:spAutoFit/>
            </a:bodyPr>
            <a:lstStyle/>
            <a:p>
              <a:pPr algn="ctr" eaLnBrk="0" fontAlgn="base" hangingPunct="0">
                <a:lnSpc>
                  <a:spcPct val="80000"/>
                </a:lnSpc>
                <a:spcBef>
                  <a:spcPct val="20000"/>
                </a:spcBef>
                <a:spcAft>
                  <a:spcPct val="0"/>
                </a:spcAft>
              </a:pPr>
              <a:r>
                <a:rPr lang="en-US" sz="700" dirty="0">
                  <a:solidFill>
                    <a:srgbClr val="B9C7D4"/>
                  </a:solidFill>
                  <a:latin typeface="Arial" charset="0"/>
                  <a:ea typeface="ＭＳ Ｐゴシック" charset="0"/>
                  <a:cs typeface="ＭＳ Ｐゴシック" charset="0"/>
                </a:rPr>
                <a:t>Commerce-</a:t>
              </a:r>
              <a:br>
                <a:rPr lang="en-US" sz="700" dirty="0">
                  <a:solidFill>
                    <a:srgbClr val="B9C7D4"/>
                  </a:solidFill>
                  <a:latin typeface="Arial" charset="0"/>
                  <a:ea typeface="ＭＳ Ｐゴシック" charset="0"/>
                  <a:cs typeface="ＭＳ Ｐゴシック" charset="0"/>
                </a:rPr>
              </a:br>
              <a:r>
                <a:rPr lang="en-US" sz="700" dirty="0">
                  <a:solidFill>
                    <a:srgbClr val="B9C7D4"/>
                  </a:solidFill>
                  <a:latin typeface="Arial" charset="0"/>
                  <a:ea typeface="ＭＳ Ｐゴシック" charset="0"/>
                  <a:cs typeface="ＭＳ Ｐゴシック" charset="0"/>
                </a:rPr>
                <a:t>Ready</a:t>
              </a:r>
            </a:p>
          </p:txBody>
        </p:sp>
        <p:sp>
          <p:nvSpPr>
            <p:cNvPr id="199" name="TextBox 198"/>
            <p:cNvSpPr txBox="1"/>
            <p:nvPr/>
          </p:nvSpPr>
          <p:spPr>
            <a:xfrm>
              <a:off x="8382541" y="3887937"/>
              <a:ext cx="721545" cy="200055"/>
            </a:xfrm>
            <a:prstGeom prst="rect">
              <a:avLst/>
            </a:prstGeom>
            <a:noFill/>
          </p:spPr>
          <p:txBody>
            <a:bodyPr wrap="square" rtlCol="0">
              <a:spAutoFit/>
            </a:bodyPr>
            <a:lstStyle/>
            <a:p>
              <a:pPr algn="ctr"/>
              <a:r>
                <a:rPr lang="en-US" sz="700" dirty="0">
                  <a:solidFill>
                    <a:srgbClr val="B9C7D4"/>
                  </a:solidFill>
                  <a:latin typeface="Arial" panose="020B0604020202020204" pitchFamily="34" charset="0"/>
                  <a:cs typeface="Arial" panose="020B0604020202020204" pitchFamily="34" charset="0"/>
                </a:rPr>
                <a:t>It Just Works</a:t>
              </a:r>
            </a:p>
          </p:txBody>
        </p:sp>
        <p:sp>
          <p:nvSpPr>
            <p:cNvPr id="200" name="Content Placeholder 7"/>
            <p:cNvSpPr txBox="1">
              <a:spLocks/>
            </p:cNvSpPr>
            <p:nvPr/>
          </p:nvSpPr>
          <p:spPr>
            <a:xfrm>
              <a:off x="8441677" y="1905979"/>
              <a:ext cx="603272" cy="18778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700" dirty="0">
                  <a:solidFill>
                    <a:srgbClr val="B9C7D4"/>
                  </a:solidFill>
                  <a:latin typeface="Arial" charset="0"/>
                </a:rPr>
                <a:t>Flexibility</a:t>
              </a:r>
            </a:p>
          </p:txBody>
        </p:sp>
        <p:sp>
          <p:nvSpPr>
            <p:cNvPr id="201" name="Content Placeholder 7"/>
            <p:cNvSpPr txBox="1">
              <a:spLocks/>
            </p:cNvSpPr>
            <p:nvPr/>
          </p:nvSpPr>
          <p:spPr>
            <a:xfrm>
              <a:off x="8178741" y="2518160"/>
              <a:ext cx="1129145" cy="23196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r>
                <a:rPr lang="en-US" sz="700" dirty="0">
                  <a:solidFill>
                    <a:srgbClr val="B9C7D4"/>
                  </a:solidFill>
                  <a:latin typeface="Arial" charset="0"/>
                </a:rPr>
                <a:t>Business</a:t>
              </a:r>
            </a:p>
            <a:p>
              <a:pPr marL="0" indent="0" algn="ctr">
                <a:lnSpc>
                  <a:spcPct val="80000"/>
                </a:lnSpc>
                <a:buNone/>
              </a:pPr>
              <a:r>
                <a:rPr lang="en-US" sz="700" dirty="0">
                  <a:solidFill>
                    <a:srgbClr val="B9C7D4"/>
                  </a:solidFill>
                  <a:latin typeface="Arial" charset="0"/>
                </a:rPr>
                <a:t>Intelligence</a:t>
              </a:r>
            </a:p>
          </p:txBody>
        </p:sp>
      </p:grpSp>
      <p:grpSp>
        <p:nvGrpSpPr>
          <p:cNvPr id="389" name="Group 388"/>
          <p:cNvGrpSpPr/>
          <p:nvPr/>
        </p:nvGrpSpPr>
        <p:grpSpPr>
          <a:xfrm>
            <a:off x="8382541" y="3550024"/>
            <a:ext cx="721545" cy="537968"/>
            <a:chOff x="8382541" y="3550024"/>
            <a:chExt cx="721545" cy="537968"/>
          </a:xfrm>
        </p:grpSpPr>
        <p:sp>
          <p:nvSpPr>
            <p:cNvPr id="390" name="Rectangle 389"/>
            <p:cNvSpPr/>
            <p:nvPr/>
          </p:nvSpPr>
          <p:spPr>
            <a:xfrm>
              <a:off x="8444753" y="3550024"/>
              <a:ext cx="583986" cy="499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5"/>
            <p:cNvSpPr>
              <a:spLocks noEditPoints="1"/>
            </p:cNvSpPr>
            <p:nvPr/>
          </p:nvSpPr>
          <p:spPr bwMode="auto">
            <a:xfrm>
              <a:off x="8588462" y="3579283"/>
              <a:ext cx="323557" cy="313841"/>
            </a:xfrm>
            <a:custGeom>
              <a:avLst/>
              <a:gdLst>
                <a:gd name="T0" fmla="*/ 238 w 340"/>
                <a:gd name="T1" fmla="*/ 221 h 330"/>
                <a:gd name="T2" fmla="*/ 236 w 340"/>
                <a:gd name="T3" fmla="*/ 221 h 330"/>
                <a:gd name="T4" fmla="*/ 231 w 340"/>
                <a:gd name="T5" fmla="*/ 225 h 330"/>
                <a:gd name="T6" fmla="*/ 233 w 340"/>
                <a:gd name="T7" fmla="*/ 228 h 330"/>
                <a:gd name="T8" fmla="*/ 323 w 340"/>
                <a:gd name="T9" fmla="*/ 319 h 330"/>
                <a:gd name="T10" fmla="*/ 329 w 340"/>
                <a:gd name="T11" fmla="*/ 313 h 330"/>
                <a:gd name="T12" fmla="*/ 238 w 340"/>
                <a:gd name="T13" fmla="*/ 221 h 330"/>
                <a:gd name="T14" fmla="*/ 237 w 340"/>
                <a:gd name="T15" fmla="*/ 50 h 330"/>
                <a:gd name="T16" fmla="*/ 270 w 340"/>
                <a:gd name="T17" fmla="*/ 5 h 330"/>
                <a:gd name="T18" fmla="*/ 277 w 340"/>
                <a:gd name="T19" fmla="*/ 10 h 330"/>
                <a:gd name="T20" fmla="*/ 242 w 340"/>
                <a:gd name="T21" fmla="*/ 57 h 330"/>
                <a:gd name="T22" fmla="*/ 267 w 340"/>
                <a:gd name="T23" fmla="*/ 135 h 330"/>
                <a:gd name="T24" fmla="*/ 242 w 340"/>
                <a:gd name="T25" fmla="*/ 213 h 330"/>
                <a:gd name="T26" fmla="*/ 254 w 340"/>
                <a:gd name="T27" fmla="*/ 225 h 330"/>
                <a:gd name="T28" fmla="*/ 257 w 340"/>
                <a:gd name="T29" fmla="*/ 222 h 330"/>
                <a:gd name="T30" fmla="*/ 263 w 340"/>
                <a:gd name="T31" fmla="*/ 228 h 330"/>
                <a:gd name="T32" fmla="*/ 260 w 340"/>
                <a:gd name="T33" fmla="*/ 231 h 330"/>
                <a:gd name="T34" fmla="*/ 335 w 340"/>
                <a:gd name="T35" fmla="*/ 306 h 330"/>
                <a:gd name="T36" fmla="*/ 336 w 340"/>
                <a:gd name="T37" fmla="*/ 307 h 330"/>
                <a:gd name="T38" fmla="*/ 337 w 340"/>
                <a:gd name="T39" fmla="*/ 308 h 330"/>
                <a:gd name="T40" fmla="*/ 335 w 340"/>
                <a:gd name="T41" fmla="*/ 325 h 330"/>
                <a:gd name="T42" fmla="*/ 319 w 340"/>
                <a:gd name="T43" fmla="*/ 326 h 330"/>
                <a:gd name="T44" fmla="*/ 318 w 340"/>
                <a:gd name="T45" fmla="*/ 325 h 330"/>
                <a:gd name="T46" fmla="*/ 242 w 340"/>
                <a:gd name="T47" fmla="*/ 250 h 330"/>
                <a:gd name="T48" fmla="*/ 239 w 340"/>
                <a:gd name="T49" fmla="*/ 253 h 330"/>
                <a:gd name="T50" fmla="*/ 233 w 340"/>
                <a:gd name="T51" fmla="*/ 247 h 330"/>
                <a:gd name="T52" fmla="*/ 236 w 340"/>
                <a:gd name="T53" fmla="*/ 244 h 330"/>
                <a:gd name="T54" fmla="*/ 225 w 340"/>
                <a:gd name="T55" fmla="*/ 232 h 330"/>
                <a:gd name="T56" fmla="*/ 134 w 340"/>
                <a:gd name="T57" fmla="*/ 268 h 330"/>
                <a:gd name="T58" fmla="*/ 0 w 340"/>
                <a:gd name="T59" fmla="*/ 135 h 330"/>
                <a:gd name="T60" fmla="*/ 134 w 340"/>
                <a:gd name="T61" fmla="*/ 1 h 330"/>
                <a:gd name="T62" fmla="*/ 237 w 340"/>
                <a:gd name="T63" fmla="*/ 50 h 330"/>
                <a:gd name="T64" fmla="*/ 74 w 340"/>
                <a:gd name="T65" fmla="*/ 118 h 330"/>
                <a:gd name="T66" fmla="*/ 141 w 340"/>
                <a:gd name="T67" fmla="*/ 183 h 330"/>
                <a:gd name="T68" fmla="*/ 232 w 340"/>
                <a:gd name="T69" fmla="*/ 58 h 330"/>
                <a:gd name="T70" fmla="*/ 134 w 340"/>
                <a:gd name="T71" fmla="*/ 10 h 330"/>
                <a:gd name="T72" fmla="*/ 9 w 340"/>
                <a:gd name="T73" fmla="*/ 135 h 330"/>
                <a:gd name="T74" fmla="*/ 134 w 340"/>
                <a:gd name="T75" fmla="*/ 260 h 330"/>
                <a:gd name="T76" fmla="*/ 259 w 340"/>
                <a:gd name="T77" fmla="*/ 135 h 330"/>
                <a:gd name="T78" fmla="*/ 237 w 340"/>
                <a:gd name="T79" fmla="*/ 65 h 330"/>
                <a:gd name="T80" fmla="*/ 142 w 340"/>
                <a:gd name="T81" fmla="*/ 196 h 330"/>
                <a:gd name="T82" fmla="*/ 68 w 340"/>
                <a:gd name="T83" fmla="*/ 124 h 330"/>
                <a:gd name="T84" fmla="*/ 74 w 340"/>
                <a:gd name="T85" fmla="*/ 118 h 330"/>
                <a:gd name="T86" fmla="*/ 32 w 340"/>
                <a:gd name="T87" fmla="*/ 100 h 330"/>
                <a:gd name="T88" fmla="*/ 102 w 340"/>
                <a:gd name="T89" fmla="*/ 32 h 330"/>
                <a:gd name="T90" fmla="*/ 105 w 340"/>
                <a:gd name="T91" fmla="*/ 40 h 330"/>
                <a:gd name="T92" fmla="*/ 40 w 340"/>
                <a:gd name="T93" fmla="*/ 102 h 330"/>
                <a:gd name="T94" fmla="*/ 32 w 340"/>
                <a:gd name="T95" fmla="*/ 10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0" h="330">
                  <a:moveTo>
                    <a:pt x="238" y="221"/>
                  </a:moveTo>
                  <a:cubicBezTo>
                    <a:pt x="237" y="221"/>
                    <a:pt x="236" y="221"/>
                    <a:pt x="236" y="221"/>
                  </a:cubicBezTo>
                  <a:cubicBezTo>
                    <a:pt x="233" y="221"/>
                    <a:pt x="231" y="223"/>
                    <a:pt x="231" y="225"/>
                  </a:cubicBezTo>
                  <a:cubicBezTo>
                    <a:pt x="231" y="226"/>
                    <a:pt x="232" y="227"/>
                    <a:pt x="233" y="228"/>
                  </a:cubicBezTo>
                  <a:cubicBezTo>
                    <a:pt x="323" y="319"/>
                    <a:pt x="323" y="319"/>
                    <a:pt x="323" y="319"/>
                  </a:cubicBezTo>
                  <a:cubicBezTo>
                    <a:pt x="327" y="322"/>
                    <a:pt x="332" y="317"/>
                    <a:pt x="329" y="313"/>
                  </a:cubicBezTo>
                  <a:lnTo>
                    <a:pt x="238" y="221"/>
                  </a:lnTo>
                  <a:close/>
                  <a:moveTo>
                    <a:pt x="237" y="50"/>
                  </a:moveTo>
                  <a:cubicBezTo>
                    <a:pt x="270" y="5"/>
                    <a:pt x="270" y="5"/>
                    <a:pt x="270" y="5"/>
                  </a:cubicBezTo>
                  <a:cubicBezTo>
                    <a:pt x="273" y="0"/>
                    <a:pt x="280" y="5"/>
                    <a:pt x="277" y="10"/>
                  </a:cubicBezTo>
                  <a:cubicBezTo>
                    <a:pt x="242" y="57"/>
                    <a:pt x="242" y="57"/>
                    <a:pt x="242" y="57"/>
                  </a:cubicBezTo>
                  <a:cubicBezTo>
                    <a:pt x="258" y="79"/>
                    <a:pt x="267" y="106"/>
                    <a:pt x="267" y="135"/>
                  </a:cubicBezTo>
                  <a:cubicBezTo>
                    <a:pt x="267" y="164"/>
                    <a:pt x="258" y="191"/>
                    <a:pt x="242" y="213"/>
                  </a:cubicBezTo>
                  <a:cubicBezTo>
                    <a:pt x="254" y="225"/>
                    <a:pt x="254" y="225"/>
                    <a:pt x="254" y="225"/>
                  </a:cubicBezTo>
                  <a:cubicBezTo>
                    <a:pt x="257" y="222"/>
                    <a:pt x="257" y="222"/>
                    <a:pt x="257" y="222"/>
                  </a:cubicBezTo>
                  <a:cubicBezTo>
                    <a:pt x="261" y="218"/>
                    <a:pt x="267" y="224"/>
                    <a:pt x="263" y="228"/>
                  </a:cubicBezTo>
                  <a:cubicBezTo>
                    <a:pt x="260" y="231"/>
                    <a:pt x="260" y="231"/>
                    <a:pt x="260" y="231"/>
                  </a:cubicBezTo>
                  <a:cubicBezTo>
                    <a:pt x="335" y="306"/>
                    <a:pt x="335" y="306"/>
                    <a:pt x="335" y="306"/>
                  </a:cubicBezTo>
                  <a:cubicBezTo>
                    <a:pt x="336" y="307"/>
                    <a:pt x="336" y="307"/>
                    <a:pt x="336" y="307"/>
                  </a:cubicBezTo>
                  <a:cubicBezTo>
                    <a:pt x="336" y="308"/>
                    <a:pt x="336" y="308"/>
                    <a:pt x="337" y="308"/>
                  </a:cubicBezTo>
                  <a:cubicBezTo>
                    <a:pt x="340" y="313"/>
                    <a:pt x="339" y="320"/>
                    <a:pt x="335" y="325"/>
                  </a:cubicBezTo>
                  <a:cubicBezTo>
                    <a:pt x="331" y="329"/>
                    <a:pt x="324" y="330"/>
                    <a:pt x="319" y="326"/>
                  </a:cubicBezTo>
                  <a:cubicBezTo>
                    <a:pt x="318" y="326"/>
                    <a:pt x="318" y="326"/>
                    <a:pt x="318" y="325"/>
                  </a:cubicBezTo>
                  <a:cubicBezTo>
                    <a:pt x="242" y="250"/>
                    <a:pt x="242" y="250"/>
                    <a:pt x="242" y="250"/>
                  </a:cubicBezTo>
                  <a:cubicBezTo>
                    <a:pt x="239" y="253"/>
                    <a:pt x="239" y="253"/>
                    <a:pt x="239" y="253"/>
                  </a:cubicBezTo>
                  <a:cubicBezTo>
                    <a:pt x="235" y="257"/>
                    <a:pt x="229" y="251"/>
                    <a:pt x="233" y="247"/>
                  </a:cubicBezTo>
                  <a:cubicBezTo>
                    <a:pt x="236" y="244"/>
                    <a:pt x="236" y="244"/>
                    <a:pt x="236" y="244"/>
                  </a:cubicBezTo>
                  <a:cubicBezTo>
                    <a:pt x="225" y="232"/>
                    <a:pt x="225" y="232"/>
                    <a:pt x="225" y="232"/>
                  </a:cubicBezTo>
                  <a:cubicBezTo>
                    <a:pt x="201" y="255"/>
                    <a:pt x="169" y="268"/>
                    <a:pt x="134" y="268"/>
                  </a:cubicBezTo>
                  <a:cubicBezTo>
                    <a:pt x="60" y="268"/>
                    <a:pt x="0" y="209"/>
                    <a:pt x="0" y="135"/>
                  </a:cubicBezTo>
                  <a:cubicBezTo>
                    <a:pt x="0" y="61"/>
                    <a:pt x="60" y="1"/>
                    <a:pt x="134" y="1"/>
                  </a:cubicBezTo>
                  <a:cubicBezTo>
                    <a:pt x="175" y="1"/>
                    <a:pt x="212" y="21"/>
                    <a:pt x="237" y="50"/>
                  </a:cubicBezTo>
                  <a:close/>
                  <a:moveTo>
                    <a:pt x="74" y="118"/>
                  </a:moveTo>
                  <a:cubicBezTo>
                    <a:pt x="141" y="183"/>
                    <a:pt x="141" y="183"/>
                    <a:pt x="141" y="183"/>
                  </a:cubicBezTo>
                  <a:cubicBezTo>
                    <a:pt x="232" y="58"/>
                    <a:pt x="232" y="58"/>
                    <a:pt x="232" y="58"/>
                  </a:cubicBezTo>
                  <a:cubicBezTo>
                    <a:pt x="209" y="29"/>
                    <a:pt x="173" y="10"/>
                    <a:pt x="134" y="10"/>
                  </a:cubicBezTo>
                  <a:cubicBezTo>
                    <a:pt x="65" y="10"/>
                    <a:pt x="9" y="66"/>
                    <a:pt x="9" y="135"/>
                  </a:cubicBezTo>
                  <a:cubicBezTo>
                    <a:pt x="9" y="204"/>
                    <a:pt x="65" y="260"/>
                    <a:pt x="134" y="260"/>
                  </a:cubicBezTo>
                  <a:cubicBezTo>
                    <a:pt x="203" y="260"/>
                    <a:pt x="259" y="204"/>
                    <a:pt x="259" y="135"/>
                  </a:cubicBezTo>
                  <a:cubicBezTo>
                    <a:pt x="259" y="109"/>
                    <a:pt x="251" y="85"/>
                    <a:pt x="237" y="65"/>
                  </a:cubicBezTo>
                  <a:cubicBezTo>
                    <a:pt x="142" y="196"/>
                    <a:pt x="142" y="196"/>
                    <a:pt x="142" y="196"/>
                  </a:cubicBezTo>
                  <a:cubicBezTo>
                    <a:pt x="68" y="124"/>
                    <a:pt x="68" y="124"/>
                    <a:pt x="68" y="124"/>
                  </a:cubicBezTo>
                  <a:cubicBezTo>
                    <a:pt x="64" y="120"/>
                    <a:pt x="70" y="114"/>
                    <a:pt x="74" y="118"/>
                  </a:cubicBezTo>
                  <a:close/>
                  <a:moveTo>
                    <a:pt x="32" y="100"/>
                  </a:moveTo>
                  <a:cubicBezTo>
                    <a:pt x="43" y="67"/>
                    <a:pt x="69" y="42"/>
                    <a:pt x="102" y="32"/>
                  </a:cubicBezTo>
                  <a:cubicBezTo>
                    <a:pt x="108" y="30"/>
                    <a:pt x="110" y="38"/>
                    <a:pt x="105" y="40"/>
                  </a:cubicBezTo>
                  <a:cubicBezTo>
                    <a:pt x="74" y="49"/>
                    <a:pt x="50" y="73"/>
                    <a:pt x="40" y="102"/>
                  </a:cubicBezTo>
                  <a:cubicBezTo>
                    <a:pt x="38" y="108"/>
                    <a:pt x="30" y="105"/>
                    <a:pt x="32" y="1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92" name="TextBox 391"/>
            <p:cNvSpPr txBox="1"/>
            <p:nvPr/>
          </p:nvSpPr>
          <p:spPr>
            <a:xfrm>
              <a:off x="8382541" y="3887937"/>
              <a:ext cx="721545" cy="200055"/>
            </a:xfrm>
            <a:prstGeom prst="rect">
              <a:avLst/>
            </a:prstGeom>
            <a:noFill/>
          </p:spPr>
          <p:txBody>
            <a:bodyPr wrap="square" rtlCol="0">
              <a:spAutoFit/>
            </a:bodyPr>
            <a:lstStyle/>
            <a:p>
              <a:pPr algn="ctr"/>
              <a:r>
                <a:rPr lang="en-US" sz="700" dirty="0">
                  <a:solidFill>
                    <a:schemeClr val="tx2"/>
                  </a:solidFill>
                  <a:latin typeface="Arial" panose="020B0604020202020204" pitchFamily="34" charset="0"/>
                  <a:cs typeface="Arial" panose="020B0604020202020204" pitchFamily="34" charset="0"/>
                </a:rPr>
                <a:t>It Just Works</a:t>
              </a:r>
            </a:p>
          </p:txBody>
        </p:sp>
      </p:grpSp>
      <p:pic>
        <p:nvPicPr>
          <p:cNvPr id="393" name="Picture 39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2412699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Success</a:t>
            </a:r>
          </a:p>
        </p:txBody>
      </p:sp>
      <p:sp>
        <p:nvSpPr>
          <p:cNvPr id="9" name="Slide Number Placeholder 8"/>
          <p:cNvSpPr>
            <a:spLocks noGrp="1"/>
          </p:cNvSpPr>
          <p:nvPr>
            <p:ph type="sldNum" sz="quarter" idx="4"/>
          </p:nvPr>
        </p:nvSpPr>
        <p:spPr/>
        <p:txBody>
          <a:bodyPr/>
          <a:lstStyle/>
          <a:p>
            <a:fld id="{B7E5E1B3-3BDA-4B05-B503-CC396E8CF31B}" type="slidenum">
              <a:rPr lang="en-US" smtClean="0"/>
              <a:t>34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014049792"/>
              </p:ext>
            </p:extLst>
          </p:nvPr>
        </p:nvGraphicFramePr>
        <p:xfrm>
          <a:off x="490889" y="1225296"/>
          <a:ext cx="7687852" cy="1402080"/>
        </p:xfrm>
        <a:graphic>
          <a:graphicData uri="http://schemas.openxmlformats.org/drawingml/2006/table">
            <a:tbl>
              <a:tblPr firstRow="1" bandRow="1">
                <a:tableStyleId>{00A15C55-8517-42AA-B614-E9B94910E393}</a:tableStyleId>
              </a:tblPr>
              <a:tblGrid>
                <a:gridCol w="1457109">
                  <a:extLst>
                    <a:ext uri="{9D8B030D-6E8A-4147-A177-3AD203B41FA5}">
                      <a16:colId xmlns:a16="http://schemas.microsoft.com/office/drawing/2014/main" val="20000"/>
                    </a:ext>
                  </a:extLst>
                </a:gridCol>
                <a:gridCol w="2848120">
                  <a:extLst>
                    <a:ext uri="{9D8B030D-6E8A-4147-A177-3AD203B41FA5}">
                      <a16:colId xmlns:a16="http://schemas.microsoft.com/office/drawing/2014/main" val="20001"/>
                    </a:ext>
                  </a:extLst>
                </a:gridCol>
                <a:gridCol w="3382623">
                  <a:extLst>
                    <a:ext uri="{9D8B030D-6E8A-4147-A177-3AD203B41FA5}">
                      <a16:colId xmlns:a16="http://schemas.microsoft.com/office/drawing/2014/main" val="20002"/>
                    </a:ext>
                  </a:extLst>
                </a:gridCol>
              </a:tblGrid>
              <a:tr h="258691">
                <a:tc>
                  <a:txBody>
                    <a:bodyPr/>
                    <a:lstStyle/>
                    <a:p>
                      <a: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lang="en-US" sz="1400" b="0" dirty="0">
                        <a:solidFill>
                          <a:schemeClr val="bg1"/>
                        </a:solidFill>
                      </a:endParaRPr>
                    </a:p>
                  </a:txBody>
                  <a:tcPr anchor="ctr">
                    <a:lnR w="38100" cap="flat" cmpd="sng" algn="ctr">
                      <a:no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sz="1400" b="0" dirty="0">
                          <a:solidFill>
                            <a:schemeClr val="bg1"/>
                          </a:solidFill>
                        </a:rPr>
                        <a:t>Data</a:t>
                      </a:r>
                    </a:p>
                  </a:txBody>
                  <a:tcPr anchor="ctr">
                    <a:lnL w="38100" cap="flat" cmpd="sng" algn="ctr">
                      <a:noFill/>
                      <a:prstDash val="solid"/>
                      <a:round/>
                      <a:headEnd type="none" w="med" len="med"/>
                      <a:tailEnd type="none" w="med" len="med"/>
                    </a:lnL>
                  </a:tcPr>
                </a:tc>
                <a:tc>
                  <a:txBody>
                    <a:bodyPr/>
                    <a:lstStyle/>
                    <a:p>
                      <a:pPr marL="0" indent="0">
                        <a:buFont typeface="Arial" panose="020B0604020202020204" pitchFamily="34" charset="0"/>
                        <a:buNone/>
                      </a:pPr>
                      <a:r>
                        <a:rPr lang="en-US" sz="1400" b="0" dirty="0">
                          <a:solidFill>
                            <a:schemeClr val="bg1"/>
                          </a:solidFill>
                        </a:rPr>
                        <a:t>Throughput</a:t>
                      </a:r>
                      <a:endParaRPr lang="en-PH" sz="1400" b="0" dirty="0"/>
                    </a:p>
                  </a:txBody>
                  <a:tcPr anchor="ctr"/>
                </a:tc>
                <a:extLst>
                  <a:ext uri="{0D108BD9-81ED-4DB2-BD59-A6C34878D82A}">
                    <a16:rowId xmlns:a16="http://schemas.microsoft.com/office/drawing/2014/main" val="10000"/>
                  </a:ext>
                </a:extLst>
              </a:tr>
              <a:tr h="233240">
                <a:tc>
                  <a:txBody>
                    <a:bodyPr/>
                    <a:lstStyle/>
                    <a:p>
                      <a:pPr marL="115888" indent="-115888">
                        <a:buClr>
                          <a:schemeClr val="tx1"/>
                        </a:buClr>
                        <a:buFont typeface="Arial" panose="020B0604020202020204" pitchFamily="34" charset="0"/>
                        <a:buChar char="•"/>
                      </a:pPr>
                      <a:endParaRPr lang="en-PH" sz="1200" b="0" dirty="0"/>
                    </a:p>
                  </a:txBody>
                  <a:tcPr>
                    <a:lnT w="38100" cap="flat" cmpd="sng" algn="ctr">
                      <a:solidFill>
                        <a:schemeClr val="bg1"/>
                      </a:solidFill>
                      <a:prstDash val="solid"/>
                      <a:round/>
                      <a:headEnd type="none" w="med" len="med"/>
                      <a:tailEnd type="none" w="med" len="med"/>
                    </a:lnT>
                    <a:solidFill>
                      <a:schemeClr val="bg1"/>
                    </a:solidFill>
                  </a:tcPr>
                </a:tc>
                <a:tc>
                  <a:txBody>
                    <a:bodyPr/>
                    <a:lstStyle/>
                    <a:p>
                      <a:pPr marL="115888" indent="-115888">
                        <a:buClr>
                          <a:schemeClr val="tx1"/>
                        </a:buClr>
                        <a:buFont typeface="Arial" panose="020B0604020202020204" pitchFamily="34" charset="0"/>
                        <a:buChar char="•"/>
                      </a:pPr>
                      <a:r>
                        <a:rPr lang="en-PH" sz="1200" b="0" dirty="0">
                          <a:solidFill>
                            <a:schemeClr val="tx1"/>
                          </a:solidFill>
                        </a:rPr>
                        <a:t>Trillions of Business Records in Total</a:t>
                      </a:r>
                    </a:p>
                  </a:txBody>
                  <a:tcPr>
                    <a:solidFill>
                      <a:schemeClr val="bg1">
                        <a:lumMod val="85000"/>
                      </a:schemeClr>
                    </a:solidFill>
                  </a:tcPr>
                </a:tc>
                <a:tc>
                  <a:txBody>
                    <a:bodyPr/>
                    <a:lstStyle/>
                    <a:p>
                      <a:pPr marL="115888" marR="0" indent="-115888"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PH" sz="1200" b="0" dirty="0">
                          <a:solidFill>
                            <a:schemeClr val="accent4"/>
                          </a:solidFill>
                        </a:rPr>
                        <a:t>300M+</a:t>
                      </a:r>
                      <a:r>
                        <a:rPr lang="en-PH" sz="1200" b="0" dirty="0">
                          <a:solidFill>
                            <a:schemeClr val="tx2"/>
                          </a:solidFill>
                        </a:rPr>
                        <a:t> </a:t>
                      </a:r>
                      <a:r>
                        <a:rPr lang="en-PH" sz="1200" b="0" dirty="0">
                          <a:solidFill>
                            <a:schemeClr val="tx1"/>
                          </a:solidFill>
                        </a:rPr>
                        <a:t>Emails Sent</a:t>
                      </a:r>
                    </a:p>
                  </a:txBody>
                  <a:tcPr>
                    <a:solidFill>
                      <a:schemeClr val="bg1">
                        <a:lumMod val="85000"/>
                      </a:schemeClr>
                    </a:solidFill>
                  </a:tcPr>
                </a:tc>
                <a:extLst>
                  <a:ext uri="{0D108BD9-81ED-4DB2-BD59-A6C34878D82A}">
                    <a16:rowId xmlns:a16="http://schemas.microsoft.com/office/drawing/2014/main" val="10001"/>
                  </a:ext>
                </a:extLst>
              </a:tr>
              <a:tr h="233240">
                <a:tc>
                  <a:txBody>
                    <a:bodyPr/>
                    <a:lstStyle/>
                    <a:p>
                      <a:pPr marL="115888" indent="-115888">
                        <a:buClr>
                          <a:schemeClr val="tx1"/>
                        </a:buClr>
                        <a:buFont typeface="Arial" panose="020B0604020202020204" pitchFamily="34" charset="0"/>
                        <a:buChar char="•"/>
                      </a:pPr>
                      <a:endParaRPr lang="en-PH" sz="1200" b="0" dirty="0"/>
                    </a:p>
                  </a:txBody>
                  <a:tcPr>
                    <a:solidFill>
                      <a:schemeClr val="bg1"/>
                    </a:solidFill>
                  </a:tcPr>
                </a:tc>
                <a:tc>
                  <a:txBody>
                    <a:bodyPr/>
                    <a:lstStyle/>
                    <a:p>
                      <a:pPr marL="115888" indent="-115888">
                        <a:buClr>
                          <a:schemeClr val="tx1"/>
                        </a:buClr>
                        <a:buFont typeface="Arial" panose="020B0604020202020204" pitchFamily="34" charset="0"/>
                        <a:buChar char="•"/>
                      </a:pPr>
                      <a:r>
                        <a:rPr lang="en-PH" sz="1200" b="0" dirty="0">
                          <a:solidFill>
                            <a:schemeClr val="tx1"/>
                          </a:solidFill>
                        </a:rPr>
                        <a:t>Billions of Custom Records</a:t>
                      </a:r>
                    </a:p>
                  </a:txBody>
                  <a:tcPr/>
                </a:tc>
                <a:tc>
                  <a:txBody>
                    <a:bodyPr/>
                    <a:lstStyle/>
                    <a:p>
                      <a:pPr marL="115888" marR="0" indent="-115888"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PH" sz="1200" b="0" dirty="0">
                          <a:solidFill>
                            <a:schemeClr val="accent4"/>
                          </a:solidFill>
                        </a:rPr>
                        <a:t>60M+</a:t>
                      </a:r>
                      <a:r>
                        <a:rPr lang="en-PH" sz="1200" b="0" dirty="0">
                          <a:solidFill>
                            <a:schemeClr val="tx2"/>
                          </a:solidFill>
                        </a:rPr>
                        <a:t> </a:t>
                      </a:r>
                      <a:r>
                        <a:rPr lang="en-PH" sz="1200" b="0" dirty="0">
                          <a:solidFill>
                            <a:schemeClr val="tx1"/>
                          </a:solidFill>
                        </a:rPr>
                        <a:t>Packages Shipped</a:t>
                      </a:r>
                    </a:p>
                  </a:txBody>
                  <a:tcPr/>
                </a:tc>
                <a:extLst>
                  <a:ext uri="{0D108BD9-81ED-4DB2-BD59-A6C34878D82A}">
                    <a16:rowId xmlns:a16="http://schemas.microsoft.com/office/drawing/2014/main" val="10002"/>
                  </a:ext>
                </a:extLst>
              </a:tr>
              <a:tr h="232822">
                <a:tc>
                  <a:txBody>
                    <a:bodyPr/>
                    <a:lstStyle/>
                    <a:p>
                      <a:pPr marL="115888" indent="-115888">
                        <a:buClr>
                          <a:schemeClr val="tx1"/>
                        </a:buClr>
                        <a:buFont typeface="Arial" panose="020B0604020202020204" pitchFamily="34" charset="0"/>
                        <a:buChar char="•"/>
                      </a:pPr>
                      <a:endParaRPr lang="en-PH" sz="1200" b="0" dirty="0"/>
                    </a:p>
                  </a:txBody>
                  <a:tcPr>
                    <a:solidFill>
                      <a:schemeClr val="bg1"/>
                    </a:solidFill>
                  </a:tcPr>
                </a:tc>
                <a:tc>
                  <a:txBody>
                    <a:bodyPr/>
                    <a:lstStyle/>
                    <a:p>
                      <a:pPr marL="115888" indent="-115888">
                        <a:buClr>
                          <a:schemeClr val="tx1"/>
                        </a:buClr>
                        <a:buFont typeface="Arial" panose="020B0604020202020204" pitchFamily="34" charset="0"/>
                        <a:buChar char="•"/>
                      </a:pPr>
                      <a:r>
                        <a:rPr lang="en-PH" sz="1200" b="0" dirty="0">
                          <a:solidFill>
                            <a:schemeClr val="tx1"/>
                          </a:solidFill>
                        </a:rPr>
                        <a:t>Trillions of System Notes</a:t>
                      </a:r>
                    </a:p>
                  </a:txBody>
                  <a:tcPr>
                    <a:solidFill>
                      <a:schemeClr val="bg1">
                        <a:lumMod val="85000"/>
                      </a:schemeClr>
                    </a:solidFill>
                  </a:tcPr>
                </a:tc>
                <a:tc>
                  <a:txBody>
                    <a:bodyPr/>
                    <a:lstStyle/>
                    <a:p>
                      <a:pPr marL="115888" marR="0" indent="-115888"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PH" sz="1200" b="0" dirty="0">
                          <a:solidFill>
                            <a:schemeClr val="accent4"/>
                          </a:solidFill>
                        </a:rPr>
                        <a:t>60M+</a:t>
                      </a:r>
                      <a:r>
                        <a:rPr lang="en-PH" sz="1200" b="0" dirty="0">
                          <a:solidFill>
                            <a:schemeClr val="tx2"/>
                          </a:solidFill>
                        </a:rPr>
                        <a:t> </a:t>
                      </a:r>
                      <a:r>
                        <a:rPr lang="en-PH" sz="1200" b="0" dirty="0">
                          <a:solidFill>
                            <a:schemeClr val="tx1"/>
                          </a:solidFill>
                        </a:rPr>
                        <a:t>Unique Website Visitors</a:t>
                      </a:r>
                    </a:p>
                  </a:txBody>
                  <a:tcPr>
                    <a:solidFill>
                      <a:schemeClr val="bg1">
                        <a:lumMod val="85000"/>
                      </a:schemeClr>
                    </a:solidFill>
                  </a:tcPr>
                </a:tc>
                <a:extLst>
                  <a:ext uri="{0D108BD9-81ED-4DB2-BD59-A6C34878D82A}">
                    <a16:rowId xmlns:a16="http://schemas.microsoft.com/office/drawing/2014/main" val="10003"/>
                  </a:ext>
                </a:extLst>
              </a:tr>
              <a:tr h="194147">
                <a:tc>
                  <a:txBody>
                    <a:bodyPr/>
                    <a:lstStyle/>
                    <a:p>
                      <a:pPr marL="115888" indent="-115888">
                        <a:buClr>
                          <a:schemeClr val="tx1"/>
                        </a:buClr>
                        <a:buFont typeface="Arial" panose="020B0604020202020204" pitchFamily="34" charset="0"/>
                        <a:buChar char="•"/>
                      </a:pPr>
                      <a:endParaRPr lang="en-PH" sz="1200" b="0" dirty="0"/>
                    </a:p>
                  </a:txBody>
                  <a:tcPr>
                    <a:solidFill>
                      <a:schemeClr val="bg1"/>
                    </a:solidFill>
                  </a:tcPr>
                </a:tc>
                <a:tc>
                  <a:txBody>
                    <a:bodyPr/>
                    <a:lstStyle/>
                    <a:p>
                      <a:pPr marL="115888" indent="-115888">
                        <a:buClr>
                          <a:schemeClr val="tx1"/>
                        </a:buClr>
                        <a:buFont typeface="Arial" panose="020B0604020202020204" pitchFamily="34" charset="0"/>
                        <a:buChar char="•"/>
                      </a:pPr>
                      <a:endParaRPr lang="en-PH" sz="1200" b="0" dirty="0">
                        <a:solidFill>
                          <a:schemeClr val="tx1"/>
                        </a:solidFill>
                      </a:endParaRPr>
                    </a:p>
                  </a:txBody>
                  <a:tcPr>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115888" marR="0" indent="-115888"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PH" sz="1200" b="0" dirty="0">
                          <a:solidFill>
                            <a:schemeClr val="accent4"/>
                          </a:solidFill>
                        </a:rPr>
                        <a:t>2.1M </a:t>
                      </a:r>
                      <a:r>
                        <a:rPr lang="en-PH" sz="1200" b="0" dirty="0">
                          <a:solidFill>
                            <a:schemeClr val="tx1"/>
                          </a:solidFill>
                        </a:rPr>
                        <a:t>Items Ordered on Cyber Monday </a:t>
                      </a:r>
                    </a:p>
                  </a:txBody>
                  <a:tcPr>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542" name="TextBox 541"/>
          <p:cNvSpPr txBox="1">
            <a:spLocks noChangeAspect="1"/>
          </p:cNvSpPr>
          <p:nvPr/>
        </p:nvSpPr>
        <p:spPr>
          <a:xfrm>
            <a:off x="744394" y="2378071"/>
            <a:ext cx="1056209" cy="246221"/>
          </a:xfrm>
          <a:prstGeom prst="rect">
            <a:avLst/>
          </a:prstGeom>
          <a:noFill/>
        </p:spPr>
        <p:txBody>
          <a:bodyPr wrap="square" rtlCol="0">
            <a:spAutoFit/>
          </a:bodyPr>
          <a:lstStyle/>
          <a:p>
            <a:pPr algn="ctr"/>
            <a:r>
              <a:rPr lang="en-US" sz="1000" dirty="0">
                <a:solidFill>
                  <a:schemeClr val="accent5"/>
                </a:solidFill>
              </a:rPr>
              <a:t>AGGREGATE</a:t>
            </a:r>
            <a:endParaRPr lang="en-US" sz="1000" dirty="0">
              <a:solidFill>
                <a:schemeClr val="tx2"/>
              </a:solidFill>
            </a:endParaRPr>
          </a:p>
        </p:txBody>
      </p:sp>
      <p:grpSp>
        <p:nvGrpSpPr>
          <p:cNvPr id="543" name="Group 542"/>
          <p:cNvGrpSpPr>
            <a:grpSpLocks noChangeAspect="1"/>
          </p:cNvGrpSpPr>
          <p:nvPr/>
        </p:nvGrpSpPr>
        <p:grpSpPr>
          <a:xfrm>
            <a:off x="824852" y="1559307"/>
            <a:ext cx="871015" cy="771981"/>
            <a:chOff x="318653" y="1857361"/>
            <a:chExt cx="757184" cy="671093"/>
          </a:xfrm>
        </p:grpSpPr>
        <p:sp>
          <p:nvSpPr>
            <p:cNvPr id="544" name="Freeform 5"/>
            <p:cNvSpPr>
              <a:spLocks noEditPoints="1"/>
            </p:cNvSpPr>
            <p:nvPr/>
          </p:nvSpPr>
          <p:spPr bwMode="auto">
            <a:xfrm>
              <a:off x="499669" y="1857361"/>
              <a:ext cx="213839" cy="276240"/>
            </a:xfrm>
            <a:custGeom>
              <a:avLst/>
              <a:gdLst>
                <a:gd name="T0" fmla="*/ 901 w 1626"/>
                <a:gd name="T1" fmla="*/ 1258 h 1545"/>
                <a:gd name="T2" fmla="*/ 1626 w 1626"/>
                <a:gd name="T3" fmla="*/ 1127 h 1545"/>
                <a:gd name="T4" fmla="*/ 901 w 1626"/>
                <a:gd name="T5" fmla="*/ 997 h 1545"/>
                <a:gd name="T6" fmla="*/ 1071 w 1626"/>
                <a:gd name="T7" fmla="*/ 397 h 1545"/>
                <a:gd name="T8" fmla="*/ 690 w 1626"/>
                <a:gd name="T9" fmla="*/ 219 h 1545"/>
                <a:gd name="T10" fmla="*/ 254 w 1626"/>
                <a:gd name="T11" fmla="*/ 1545 h 1545"/>
                <a:gd name="T12" fmla="*/ 901 w 1626"/>
                <a:gd name="T13" fmla="*/ 1389 h 1545"/>
                <a:gd name="T14" fmla="*/ 144 w 1626"/>
                <a:gd name="T15" fmla="*/ 1302 h 1545"/>
                <a:gd name="T16" fmla="*/ 100 w 1626"/>
                <a:gd name="T17" fmla="*/ 1171 h 1545"/>
                <a:gd name="T18" fmla="*/ 100 w 1626"/>
                <a:gd name="T19" fmla="*/ 953 h 1545"/>
                <a:gd name="T20" fmla="*/ 144 w 1626"/>
                <a:gd name="T21" fmla="*/ 822 h 1545"/>
                <a:gd name="T22" fmla="*/ 231 w 1626"/>
                <a:gd name="T23" fmla="*/ 1432 h 1545"/>
                <a:gd name="T24" fmla="*/ 231 w 1626"/>
                <a:gd name="T25" fmla="*/ 1171 h 1545"/>
                <a:gd name="T26" fmla="*/ 188 w 1626"/>
                <a:gd name="T27" fmla="*/ 1040 h 1545"/>
                <a:gd name="T28" fmla="*/ 188 w 1626"/>
                <a:gd name="T29" fmla="*/ 822 h 1545"/>
                <a:gd name="T30" fmla="*/ 685 w 1626"/>
                <a:gd name="T31" fmla="*/ 390 h 1545"/>
                <a:gd name="T32" fmla="*/ 685 w 1626"/>
                <a:gd name="T33" fmla="*/ 433 h 1545"/>
                <a:gd name="T34" fmla="*/ 598 w 1626"/>
                <a:gd name="T35" fmla="*/ 433 h 1545"/>
                <a:gd name="T36" fmla="*/ 555 w 1626"/>
                <a:gd name="T37" fmla="*/ 303 h 1545"/>
                <a:gd name="T38" fmla="*/ 555 w 1626"/>
                <a:gd name="T39" fmla="*/ 521 h 1545"/>
                <a:gd name="T40" fmla="*/ 424 w 1626"/>
                <a:gd name="T41" fmla="*/ 521 h 1545"/>
                <a:gd name="T42" fmla="*/ 337 w 1626"/>
                <a:gd name="T43" fmla="*/ 433 h 1545"/>
                <a:gd name="T44" fmla="*/ 318 w 1626"/>
                <a:gd name="T45" fmla="*/ 1302 h 1545"/>
                <a:gd name="T46" fmla="*/ 275 w 1626"/>
                <a:gd name="T47" fmla="*/ 1171 h 1545"/>
                <a:gd name="T48" fmla="*/ 275 w 1626"/>
                <a:gd name="T49" fmla="*/ 953 h 1545"/>
                <a:gd name="T50" fmla="*/ 318 w 1626"/>
                <a:gd name="T51" fmla="*/ 822 h 1545"/>
                <a:gd name="T52" fmla="*/ 337 w 1626"/>
                <a:gd name="T53" fmla="*/ 564 h 1545"/>
                <a:gd name="T54" fmla="*/ 406 w 1626"/>
                <a:gd name="T55" fmla="*/ 1302 h 1545"/>
                <a:gd name="T56" fmla="*/ 362 w 1626"/>
                <a:gd name="T57" fmla="*/ 1171 h 1545"/>
                <a:gd name="T58" fmla="*/ 362 w 1626"/>
                <a:gd name="T59" fmla="*/ 953 h 1545"/>
                <a:gd name="T60" fmla="*/ 406 w 1626"/>
                <a:gd name="T61" fmla="*/ 822 h 1545"/>
                <a:gd name="T62" fmla="*/ 424 w 1626"/>
                <a:gd name="T63" fmla="*/ 564 h 1545"/>
                <a:gd name="T64" fmla="*/ 493 w 1626"/>
                <a:gd name="T65" fmla="*/ 1302 h 1545"/>
                <a:gd name="T66" fmla="*/ 449 w 1626"/>
                <a:gd name="T67" fmla="*/ 1171 h 1545"/>
                <a:gd name="T68" fmla="*/ 449 w 1626"/>
                <a:gd name="T69" fmla="*/ 953 h 1545"/>
                <a:gd name="T70" fmla="*/ 493 w 1626"/>
                <a:gd name="T71" fmla="*/ 822 h 1545"/>
                <a:gd name="T72" fmla="*/ 511 w 1626"/>
                <a:gd name="T73" fmla="*/ 564 h 1545"/>
                <a:gd name="T74" fmla="*/ 580 w 1626"/>
                <a:gd name="T75" fmla="*/ 1302 h 1545"/>
                <a:gd name="T76" fmla="*/ 536 w 1626"/>
                <a:gd name="T77" fmla="*/ 1171 h 1545"/>
                <a:gd name="T78" fmla="*/ 536 w 1626"/>
                <a:gd name="T79" fmla="*/ 953 h 1545"/>
                <a:gd name="T80" fmla="*/ 580 w 1626"/>
                <a:gd name="T81" fmla="*/ 822 h 1545"/>
                <a:gd name="T82" fmla="*/ 598 w 1626"/>
                <a:gd name="T83" fmla="*/ 564 h 1545"/>
                <a:gd name="T84" fmla="*/ 667 w 1626"/>
                <a:gd name="T85" fmla="*/ 1302 h 1545"/>
                <a:gd name="T86" fmla="*/ 624 w 1626"/>
                <a:gd name="T87" fmla="*/ 1171 h 1545"/>
                <a:gd name="T88" fmla="*/ 624 w 1626"/>
                <a:gd name="T89" fmla="*/ 953 h 1545"/>
                <a:gd name="T90" fmla="*/ 667 w 1626"/>
                <a:gd name="T91" fmla="*/ 822 h 1545"/>
                <a:gd name="T92" fmla="*/ 685 w 1626"/>
                <a:gd name="T93" fmla="*/ 564 h 1545"/>
                <a:gd name="T94" fmla="*/ 754 w 1626"/>
                <a:gd name="T95" fmla="*/ 1302 h 1545"/>
                <a:gd name="T96" fmla="*/ 711 w 1626"/>
                <a:gd name="T97" fmla="*/ 1171 h 1545"/>
                <a:gd name="T98" fmla="*/ 711 w 1626"/>
                <a:gd name="T99" fmla="*/ 953 h 1545"/>
                <a:gd name="T100" fmla="*/ 754 w 1626"/>
                <a:gd name="T101" fmla="*/ 822 h 1545"/>
                <a:gd name="T102" fmla="*/ 947 w 1626"/>
                <a:gd name="T103" fmla="*/ 433 h 1545"/>
                <a:gd name="T104" fmla="*/ 860 w 1626"/>
                <a:gd name="T105" fmla="*/ 433 h 1545"/>
                <a:gd name="T106" fmla="*/ 772 w 1626"/>
                <a:gd name="T107" fmla="*/ 651 h 1545"/>
                <a:gd name="T108" fmla="*/ 772 w 1626"/>
                <a:gd name="T109" fmla="*/ 433 h 1545"/>
                <a:gd name="T110" fmla="*/ 816 w 1626"/>
                <a:gd name="T111" fmla="*/ 303 h 1545"/>
                <a:gd name="T112" fmla="*/ 860 w 1626"/>
                <a:gd name="T113" fmla="*/ 651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6" h="1545">
                  <a:moveTo>
                    <a:pt x="901" y="1389"/>
                  </a:moveTo>
                  <a:lnTo>
                    <a:pt x="901" y="1345"/>
                  </a:lnTo>
                  <a:lnTo>
                    <a:pt x="1626" y="1345"/>
                  </a:lnTo>
                  <a:lnTo>
                    <a:pt x="1626" y="1302"/>
                  </a:lnTo>
                  <a:lnTo>
                    <a:pt x="901" y="1302"/>
                  </a:lnTo>
                  <a:lnTo>
                    <a:pt x="901" y="1258"/>
                  </a:lnTo>
                  <a:lnTo>
                    <a:pt x="1626" y="1258"/>
                  </a:lnTo>
                  <a:lnTo>
                    <a:pt x="1626" y="1214"/>
                  </a:lnTo>
                  <a:lnTo>
                    <a:pt x="901" y="1214"/>
                  </a:lnTo>
                  <a:lnTo>
                    <a:pt x="901" y="1171"/>
                  </a:lnTo>
                  <a:lnTo>
                    <a:pt x="1626" y="1171"/>
                  </a:lnTo>
                  <a:lnTo>
                    <a:pt x="1626" y="1127"/>
                  </a:lnTo>
                  <a:lnTo>
                    <a:pt x="901" y="1127"/>
                  </a:lnTo>
                  <a:lnTo>
                    <a:pt x="901" y="1084"/>
                  </a:lnTo>
                  <a:lnTo>
                    <a:pt x="1626" y="1084"/>
                  </a:lnTo>
                  <a:lnTo>
                    <a:pt x="1626" y="1040"/>
                  </a:lnTo>
                  <a:lnTo>
                    <a:pt x="901" y="1040"/>
                  </a:lnTo>
                  <a:lnTo>
                    <a:pt x="901" y="997"/>
                  </a:lnTo>
                  <a:lnTo>
                    <a:pt x="1626" y="997"/>
                  </a:lnTo>
                  <a:lnTo>
                    <a:pt x="1626" y="900"/>
                  </a:lnTo>
                  <a:lnTo>
                    <a:pt x="1326" y="900"/>
                  </a:lnTo>
                  <a:lnTo>
                    <a:pt x="1326" y="728"/>
                  </a:lnTo>
                  <a:lnTo>
                    <a:pt x="1071" y="728"/>
                  </a:lnTo>
                  <a:lnTo>
                    <a:pt x="1071" y="397"/>
                  </a:lnTo>
                  <a:lnTo>
                    <a:pt x="894" y="219"/>
                  </a:lnTo>
                  <a:lnTo>
                    <a:pt x="890" y="219"/>
                  </a:lnTo>
                  <a:lnTo>
                    <a:pt x="890" y="0"/>
                  </a:lnTo>
                  <a:lnTo>
                    <a:pt x="760" y="0"/>
                  </a:lnTo>
                  <a:lnTo>
                    <a:pt x="690" y="70"/>
                  </a:lnTo>
                  <a:lnTo>
                    <a:pt x="690" y="219"/>
                  </a:lnTo>
                  <a:lnTo>
                    <a:pt x="432" y="219"/>
                  </a:lnTo>
                  <a:lnTo>
                    <a:pt x="254" y="396"/>
                  </a:lnTo>
                  <a:lnTo>
                    <a:pt x="254" y="728"/>
                  </a:lnTo>
                  <a:lnTo>
                    <a:pt x="0" y="728"/>
                  </a:lnTo>
                  <a:lnTo>
                    <a:pt x="0" y="1545"/>
                  </a:lnTo>
                  <a:lnTo>
                    <a:pt x="254" y="1545"/>
                  </a:lnTo>
                  <a:lnTo>
                    <a:pt x="861" y="1545"/>
                  </a:lnTo>
                  <a:lnTo>
                    <a:pt x="1071" y="1545"/>
                  </a:lnTo>
                  <a:lnTo>
                    <a:pt x="1326" y="1545"/>
                  </a:lnTo>
                  <a:lnTo>
                    <a:pt x="1626" y="1545"/>
                  </a:lnTo>
                  <a:lnTo>
                    <a:pt x="1626" y="1389"/>
                  </a:lnTo>
                  <a:lnTo>
                    <a:pt x="901" y="1389"/>
                  </a:lnTo>
                  <a:close/>
                  <a:moveTo>
                    <a:pt x="144" y="1432"/>
                  </a:moveTo>
                  <a:lnTo>
                    <a:pt x="100" y="1432"/>
                  </a:lnTo>
                  <a:lnTo>
                    <a:pt x="100" y="1345"/>
                  </a:lnTo>
                  <a:lnTo>
                    <a:pt x="144" y="1345"/>
                  </a:lnTo>
                  <a:lnTo>
                    <a:pt x="144" y="1432"/>
                  </a:lnTo>
                  <a:close/>
                  <a:moveTo>
                    <a:pt x="144" y="1302"/>
                  </a:moveTo>
                  <a:lnTo>
                    <a:pt x="100" y="1302"/>
                  </a:lnTo>
                  <a:lnTo>
                    <a:pt x="100" y="1214"/>
                  </a:lnTo>
                  <a:lnTo>
                    <a:pt x="144" y="1214"/>
                  </a:lnTo>
                  <a:lnTo>
                    <a:pt x="144" y="1302"/>
                  </a:lnTo>
                  <a:close/>
                  <a:moveTo>
                    <a:pt x="144" y="1171"/>
                  </a:moveTo>
                  <a:lnTo>
                    <a:pt x="100" y="1171"/>
                  </a:lnTo>
                  <a:lnTo>
                    <a:pt x="100" y="1084"/>
                  </a:lnTo>
                  <a:lnTo>
                    <a:pt x="144" y="1084"/>
                  </a:lnTo>
                  <a:lnTo>
                    <a:pt x="144" y="1171"/>
                  </a:lnTo>
                  <a:close/>
                  <a:moveTo>
                    <a:pt x="144" y="1040"/>
                  </a:moveTo>
                  <a:lnTo>
                    <a:pt x="100" y="1040"/>
                  </a:lnTo>
                  <a:lnTo>
                    <a:pt x="100" y="953"/>
                  </a:lnTo>
                  <a:lnTo>
                    <a:pt x="144" y="953"/>
                  </a:lnTo>
                  <a:lnTo>
                    <a:pt x="144" y="1040"/>
                  </a:lnTo>
                  <a:close/>
                  <a:moveTo>
                    <a:pt x="144" y="909"/>
                  </a:moveTo>
                  <a:lnTo>
                    <a:pt x="100" y="909"/>
                  </a:lnTo>
                  <a:lnTo>
                    <a:pt x="100" y="822"/>
                  </a:lnTo>
                  <a:lnTo>
                    <a:pt x="144" y="822"/>
                  </a:lnTo>
                  <a:lnTo>
                    <a:pt x="144" y="909"/>
                  </a:lnTo>
                  <a:close/>
                  <a:moveTo>
                    <a:pt x="231" y="1432"/>
                  </a:moveTo>
                  <a:lnTo>
                    <a:pt x="188" y="1432"/>
                  </a:lnTo>
                  <a:lnTo>
                    <a:pt x="188" y="1345"/>
                  </a:lnTo>
                  <a:lnTo>
                    <a:pt x="231" y="1345"/>
                  </a:lnTo>
                  <a:lnTo>
                    <a:pt x="231" y="1432"/>
                  </a:lnTo>
                  <a:close/>
                  <a:moveTo>
                    <a:pt x="231" y="1302"/>
                  </a:moveTo>
                  <a:lnTo>
                    <a:pt x="188" y="1302"/>
                  </a:lnTo>
                  <a:lnTo>
                    <a:pt x="188" y="1214"/>
                  </a:lnTo>
                  <a:lnTo>
                    <a:pt x="231" y="1214"/>
                  </a:lnTo>
                  <a:lnTo>
                    <a:pt x="231" y="1302"/>
                  </a:lnTo>
                  <a:close/>
                  <a:moveTo>
                    <a:pt x="231" y="1171"/>
                  </a:moveTo>
                  <a:lnTo>
                    <a:pt x="188" y="1171"/>
                  </a:lnTo>
                  <a:lnTo>
                    <a:pt x="188" y="1084"/>
                  </a:lnTo>
                  <a:lnTo>
                    <a:pt x="231" y="1084"/>
                  </a:lnTo>
                  <a:lnTo>
                    <a:pt x="231" y="1171"/>
                  </a:lnTo>
                  <a:close/>
                  <a:moveTo>
                    <a:pt x="231" y="1040"/>
                  </a:moveTo>
                  <a:lnTo>
                    <a:pt x="188" y="1040"/>
                  </a:lnTo>
                  <a:lnTo>
                    <a:pt x="188" y="953"/>
                  </a:lnTo>
                  <a:lnTo>
                    <a:pt x="231" y="953"/>
                  </a:lnTo>
                  <a:lnTo>
                    <a:pt x="231" y="1040"/>
                  </a:lnTo>
                  <a:close/>
                  <a:moveTo>
                    <a:pt x="231" y="909"/>
                  </a:moveTo>
                  <a:lnTo>
                    <a:pt x="188" y="909"/>
                  </a:lnTo>
                  <a:lnTo>
                    <a:pt x="188" y="822"/>
                  </a:lnTo>
                  <a:lnTo>
                    <a:pt x="231" y="822"/>
                  </a:lnTo>
                  <a:lnTo>
                    <a:pt x="231" y="909"/>
                  </a:lnTo>
                  <a:close/>
                  <a:moveTo>
                    <a:pt x="685" y="303"/>
                  </a:moveTo>
                  <a:lnTo>
                    <a:pt x="729" y="303"/>
                  </a:lnTo>
                  <a:lnTo>
                    <a:pt x="729" y="390"/>
                  </a:lnTo>
                  <a:lnTo>
                    <a:pt x="685" y="390"/>
                  </a:lnTo>
                  <a:lnTo>
                    <a:pt x="685" y="303"/>
                  </a:lnTo>
                  <a:close/>
                  <a:moveTo>
                    <a:pt x="685" y="433"/>
                  </a:moveTo>
                  <a:lnTo>
                    <a:pt x="729" y="433"/>
                  </a:lnTo>
                  <a:lnTo>
                    <a:pt x="729" y="521"/>
                  </a:lnTo>
                  <a:lnTo>
                    <a:pt x="685" y="521"/>
                  </a:lnTo>
                  <a:lnTo>
                    <a:pt x="685" y="433"/>
                  </a:lnTo>
                  <a:close/>
                  <a:moveTo>
                    <a:pt x="598" y="303"/>
                  </a:moveTo>
                  <a:lnTo>
                    <a:pt x="642" y="303"/>
                  </a:lnTo>
                  <a:lnTo>
                    <a:pt x="642" y="390"/>
                  </a:lnTo>
                  <a:lnTo>
                    <a:pt x="598" y="390"/>
                  </a:lnTo>
                  <a:lnTo>
                    <a:pt x="598" y="303"/>
                  </a:lnTo>
                  <a:close/>
                  <a:moveTo>
                    <a:pt x="598" y="433"/>
                  </a:moveTo>
                  <a:lnTo>
                    <a:pt x="642" y="433"/>
                  </a:lnTo>
                  <a:lnTo>
                    <a:pt x="642" y="521"/>
                  </a:lnTo>
                  <a:lnTo>
                    <a:pt x="598" y="521"/>
                  </a:lnTo>
                  <a:lnTo>
                    <a:pt x="598" y="433"/>
                  </a:lnTo>
                  <a:close/>
                  <a:moveTo>
                    <a:pt x="511" y="303"/>
                  </a:moveTo>
                  <a:lnTo>
                    <a:pt x="555" y="303"/>
                  </a:lnTo>
                  <a:lnTo>
                    <a:pt x="555" y="390"/>
                  </a:lnTo>
                  <a:lnTo>
                    <a:pt x="511" y="390"/>
                  </a:lnTo>
                  <a:lnTo>
                    <a:pt x="511" y="303"/>
                  </a:lnTo>
                  <a:close/>
                  <a:moveTo>
                    <a:pt x="511" y="433"/>
                  </a:moveTo>
                  <a:lnTo>
                    <a:pt x="555" y="433"/>
                  </a:lnTo>
                  <a:lnTo>
                    <a:pt x="555" y="521"/>
                  </a:lnTo>
                  <a:lnTo>
                    <a:pt x="511" y="521"/>
                  </a:lnTo>
                  <a:lnTo>
                    <a:pt x="511" y="433"/>
                  </a:lnTo>
                  <a:close/>
                  <a:moveTo>
                    <a:pt x="424" y="433"/>
                  </a:moveTo>
                  <a:lnTo>
                    <a:pt x="467" y="433"/>
                  </a:lnTo>
                  <a:lnTo>
                    <a:pt x="467" y="521"/>
                  </a:lnTo>
                  <a:lnTo>
                    <a:pt x="424" y="521"/>
                  </a:lnTo>
                  <a:lnTo>
                    <a:pt x="424" y="433"/>
                  </a:lnTo>
                  <a:close/>
                  <a:moveTo>
                    <a:pt x="337" y="433"/>
                  </a:moveTo>
                  <a:lnTo>
                    <a:pt x="380" y="433"/>
                  </a:lnTo>
                  <a:lnTo>
                    <a:pt x="380" y="521"/>
                  </a:lnTo>
                  <a:lnTo>
                    <a:pt x="337" y="521"/>
                  </a:lnTo>
                  <a:lnTo>
                    <a:pt x="337" y="433"/>
                  </a:lnTo>
                  <a:close/>
                  <a:moveTo>
                    <a:pt x="318" y="1432"/>
                  </a:moveTo>
                  <a:lnTo>
                    <a:pt x="275" y="1432"/>
                  </a:lnTo>
                  <a:lnTo>
                    <a:pt x="275" y="1345"/>
                  </a:lnTo>
                  <a:lnTo>
                    <a:pt x="318" y="1345"/>
                  </a:lnTo>
                  <a:lnTo>
                    <a:pt x="318" y="1432"/>
                  </a:lnTo>
                  <a:close/>
                  <a:moveTo>
                    <a:pt x="318" y="1302"/>
                  </a:moveTo>
                  <a:lnTo>
                    <a:pt x="275" y="1302"/>
                  </a:lnTo>
                  <a:lnTo>
                    <a:pt x="275" y="1214"/>
                  </a:lnTo>
                  <a:lnTo>
                    <a:pt x="318" y="1214"/>
                  </a:lnTo>
                  <a:lnTo>
                    <a:pt x="318" y="1302"/>
                  </a:lnTo>
                  <a:close/>
                  <a:moveTo>
                    <a:pt x="318" y="1171"/>
                  </a:moveTo>
                  <a:lnTo>
                    <a:pt x="275" y="1171"/>
                  </a:lnTo>
                  <a:lnTo>
                    <a:pt x="275" y="1084"/>
                  </a:lnTo>
                  <a:lnTo>
                    <a:pt x="318" y="1084"/>
                  </a:lnTo>
                  <a:lnTo>
                    <a:pt x="318" y="1171"/>
                  </a:lnTo>
                  <a:close/>
                  <a:moveTo>
                    <a:pt x="318" y="1040"/>
                  </a:moveTo>
                  <a:lnTo>
                    <a:pt x="275" y="1040"/>
                  </a:lnTo>
                  <a:lnTo>
                    <a:pt x="275" y="953"/>
                  </a:lnTo>
                  <a:lnTo>
                    <a:pt x="318" y="953"/>
                  </a:lnTo>
                  <a:lnTo>
                    <a:pt x="318" y="1040"/>
                  </a:lnTo>
                  <a:close/>
                  <a:moveTo>
                    <a:pt x="318" y="909"/>
                  </a:moveTo>
                  <a:lnTo>
                    <a:pt x="275" y="909"/>
                  </a:lnTo>
                  <a:lnTo>
                    <a:pt x="275" y="822"/>
                  </a:lnTo>
                  <a:lnTo>
                    <a:pt x="318" y="822"/>
                  </a:lnTo>
                  <a:lnTo>
                    <a:pt x="318" y="909"/>
                  </a:lnTo>
                  <a:close/>
                  <a:moveTo>
                    <a:pt x="337" y="564"/>
                  </a:moveTo>
                  <a:lnTo>
                    <a:pt x="380" y="564"/>
                  </a:lnTo>
                  <a:lnTo>
                    <a:pt x="380" y="651"/>
                  </a:lnTo>
                  <a:lnTo>
                    <a:pt x="337" y="651"/>
                  </a:lnTo>
                  <a:lnTo>
                    <a:pt x="337" y="564"/>
                  </a:lnTo>
                  <a:close/>
                  <a:moveTo>
                    <a:pt x="406" y="1432"/>
                  </a:moveTo>
                  <a:lnTo>
                    <a:pt x="362" y="1432"/>
                  </a:lnTo>
                  <a:lnTo>
                    <a:pt x="362" y="1345"/>
                  </a:lnTo>
                  <a:lnTo>
                    <a:pt x="406" y="1345"/>
                  </a:lnTo>
                  <a:lnTo>
                    <a:pt x="406" y="1432"/>
                  </a:lnTo>
                  <a:close/>
                  <a:moveTo>
                    <a:pt x="406" y="1302"/>
                  </a:moveTo>
                  <a:lnTo>
                    <a:pt x="362" y="1302"/>
                  </a:lnTo>
                  <a:lnTo>
                    <a:pt x="362" y="1214"/>
                  </a:lnTo>
                  <a:lnTo>
                    <a:pt x="406" y="1214"/>
                  </a:lnTo>
                  <a:lnTo>
                    <a:pt x="406" y="1302"/>
                  </a:lnTo>
                  <a:close/>
                  <a:moveTo>
                    <a:pt x="406" y="1171"/>
                  </a:moveTo>
                  <a:lnTo>
                    <a:pt x="362" y="1171"/>
                  </a:lnTo>
                  <a:lnTo>
                    <a:pt x="362" y="1084"/>
                  </a:lnTo>
                  <a:lnTo>
                    <a:pt x="406" y="1084"/>
                  </a:lnTo>
                  <a:lnTo>
                    <a:pt x="406" y="1171"/>
                  </a:lnTo>
                  <a:close/>
                  <a:moveTo>
                    <a:pt x="406" y="1040"/>
                  </a:moveTo>
                  <a:lnTo>
                    <a:pt x="362" y="1040"/>
                  </a:lnTo>
                  <a:lnTo>
                    <a:pt x="362" y="953"/>
                  </a:lnTo>
                  <a:lnTo>
                    <a:pt x="406" y="953"/>
                  </a:lnTo>
                  <a:lnTo>
                    <a:pt x="406" y="1040"/>
                  </a:lnTo>
                  <a:close/>
                  <a:moveTo>
                    <a:pt x="406" y="909"/>
                  </a:moveTo>
                  <a:lnTo>
                    <a:pt x="362" y="909"/>
                  </a:lnTo>
                  <a:lnTo>
                    <a:pt x="362" y="822"/>
                  </a:lnTo>
                  <a:lnTo>
                    <a:pt x="406" y="822"/>
                  </a:lnTo>
                  <a:lnTo>
                    <a:pt x="406" y="909"/>
                  </a:lnTo>
                  <a:close/>
                  <a:moveTo>
                    <a:pt x="424" y="564"/>
                  </a:moveTo>
                  <a:lnTo>
                    <a:pt x="467" y="564"/>
                  </a:lnTo>
                  <a:lnTo>
                    <a:pt x="467" y="651"/>
                  </a:lnTo>
                  <a:lnTo>
                    <a:pt x="424" y="651"/>
                  </a:lnTo>
                  <a:lnTo>
                    <a:pt x="424" y="564"/>
                  </a:lnTo>
                  <a:close/>
                  <a:moveTo>
                    <a:pt x="493" y="1432"/>
                  </a:moveTo>
                  <a:lnTo>
                    <a:pt x="449" y="1432"/>
                  </a:lnTo>
                  <a:lnTo>
                    <a:pt x="449" y="1345"/>
                  </a:lnTo>
                  <a:lnTo>
                    <a:pt x="493" y="1345"/>
                  </a:lnTo>
                  <a:lnTo>
                    <a:pt x="493" y="1432"/>
                  </a:lnTo>
                  <a:close/>
                  <a:moveTo>
                    <a:pt x="493" y="1302"/>
                  </a:moveTo>
                  <a:lnTo>
                    <a:pt x="449" y="1302"/>
                  </a:lnTo>
                  <a:lnTo>
                    <a:pt x="449" y="1214"/>
                  </a:lnTo>
                  <a:lnTo>
                    <a:pt x="493" y="1214"/>
                  </a:lnTo>
                  <a:lnTo>
                    <a:pt x="493" y="1302"/>
                  </a:lnTo>
                  <a:close/>
                  <a:moveTo>
                    <a:pt x="493" y="1171"/>
                  </a:moveTo>
                  <a:lnTo>
                    <a:pt x="449" y="1171"/>
                  </a:lnTo>
                  <a:lnTo>
                    <a:pt x="449" y="1084"/>
                  </a:lnTo>
                  <a:lnTo>
                    <a:pt x="493" y="1084"/>
                  </a:lnTo>
                  <a:lnTo>
                    <a:pt x="493" y="1171"/>
                  </a:lnTo>
                  <a:close/>
                  <a:moveTo>
                    <a:pt x="493" y="1040"/>
                  </a:moveTo>
                  <a:lnTo>
                    <a:pt x="449" y="1040"/>
                  </a:lnTo>
                  <a:lnTo>
                    <a:pt x="449" y="953"/>
                  </a:lnTo>
                  <a:lnTo>
                    <a:pt x="493" y="953"/>
                  </a:lnTo>
                  <a:lnTo>
                    <a:pt x="493" y="1040"/>
                  </a:lnTo>
                  <a:close/>
                  <a:moveTo>
                    <a:pt x="493" y="909"/>
                  </a:moveTo>
                  <a:lnTo>
                    <a:pt x="449" y="909"/>
                  </a:lnTo>
                  <a:lnTo>
                    <a:pt x="449" y="822"/>
                  </a:lnTo>
                  <a:lnTo>
                    <a:pt x="493" y="822"/>
                  </a:lnTo>
                  <a:lnTo>
                    <a:pt x="493" y="909"/>
                  </a:lnTo>
                  <a:close/>
                  <a:moveTo>
                    <a:pt x="511" y="564"/>
                  </a:moveTo>
                  <a:lnTo>
                    <a:pt x="555" y="564"/>
                  </a:lnTo>
                  <a:lnTo>
                    <a:pt x="555" y="651"/>
                  </a:lnTo>
                  <a:lnTo>
                    <a:pt x="511" y="651"/>
                  </a:lnTo>
                  <a:lnTo>
                    <a:pt x="511" y="564"/>
                  </a:lnTo>
                  <a:close/>
                  <a:moveTo>
                    <a:pt x="580" y="1432"/>
                  </a:moveTo>
                  <a:lnTo>
                    <a:pt x="536" y="1432"/>
                  </a:lnTo>
                  <a:lnTo>
                    <a:pt x="536" y="1345"/>
                  </a:lnTo>
                  <a:lnTo>
                    <a:pt x="580" y="1345"/>
                  </a:lnTo>
                  <a:lnTo>
                    <a:pt x="580" y="1432"/>
                  </a:lnTo>
                  <a:close/>
                  <a:moveTo>
                    <a:pt x="580" y="1302"/>
                  </a:moveTo>
                  <a:lnTo>
                    <a:pt x="536" y="1302"/>
                  </a:lnTo>
                  <a:lnTo>
                    <a:pt x="536" y="1214"/>
                  </a:lnTo>
                  <a:lnTo>
                    <a:pt x="580" y="1214"/>
                  </a:lnTo>
                  <a:lnTo>
                    <a:pt x="580" y="1302"/>
                  </a:lnTo>
                  <a:close/>
                  <a:moveTo>
                    <a:pt x="580" y="1171"/>
                  </a:moveTo>
                  <a:lnTo>
                    <a:pt x="536" y="1171"/>
                  </a:lnTo>
                  <a:lnTo>
                    <a:pt x="536" y="1084"/>
                  </a:lnTo>
                  <a:lnTo>
                    <a:pt x="580" y="1084"/>
                  </a:lnTo>
                  <a:lnTo>
                    <a:pt x="580" y="1171"/>
                  </a:lnTo>
                  <a:close/>
                  <a:moveTo>
                    <a:pt x="580" y="1040"/>
                  </a:moveTo>
                  <a:lnTo>
                    <a:pt x="536" y="1040"/>
                  </a:lnTo>
                  <a:lnTo>
                    <a:pt x="536" y="953"/>
                  </a:lnTo>
                  <a:lnTo>
                    <a:pt x="580" y="953"/>
                  </a:lnTo>
                  <a:lnTo>
                    <a:pt x="580" y="1040"/>
                  </a:lnTo>
                  <a:close/>
                  <a:moveTo>
                    <a:pt x="580" y="909"/>
                  </a:moveTo>
                  <a:lnTo>
                    <a:pt x="536" y="909"/>
                  </a:lnTo>
                  <a:lnTo>
                    <a:pt x="536" y="822"/>
                  </a:lnTo>
                  <a:lnTo>
                    <a:pt x="580" y="822"/>
                  </a:lnTo>
                  <a:lnTo>
                    <a:pt x="580" y="909"/>
                  </a:lnTo>
                  <a:close/>
                  <a:moveTo>
                    <a:pt x="598" y="564"/>
                  </a:moveTo>
                  <a:lnTo>
                    <a:pt x="642" y="564"/>
                  </a:lnTo>
                  <a:lnTo>
                    <a:pt x="642" y="651"/>
                  </a:lnTo>
                  <a:lnTo>
                    <a:pt x="598" y="651"/>
                  </a:lnTo>
                  <a:lnTo>
                    <a:pt x="598" y="564"/>
                  </a:lnTo>
                  <a:close/>
                  <a:moveTo>
                    <a:pt x="667" y="1432"/>
                  </a:moveTo>
                  <a:lnTo>
                    <a:pt x="624" y="1432"/>
                  </a:lnTo>
                  <a:lnTo>
                    <a:pt x="624" y="1345"/>
                  </a:lnTo>
                  <a:lnTo>
                    <a:pt x="667" y="1345"/>
                  </a:lnTo>
                  <a:lnTo>
                    <a:pt x="667" y="1432"/>
                  </a:lnTo>
                  <a:close/>
                  <a:moveTo>
                    <a:pt x="667" y="1302"/>
                  </a:moveTo>
                  <a:lnTo>
                    <a:pt x="624" y="1302"/>
                  </a:lnTo>
                  <a:lnTo>
                    <a:pt x="624" y="1214"/>
                  </a:lnTo>
                  <a:lnTo>
                    <a:pt x="667" y="1214"/>
                  </a:lnTo>
                  <a:lnTo>
                    <a:pt x="667" y="1302"/>
                  </a:lnTo>
                  <a:close/>
                  <a:moveTo>
                    <a:pt x="667" y="1171"/>
                  </a:moveTo>
                  <a:lnTo>
                    <a:pt x="624" y="1171"/>
                  </a:lnTo>
                  <a:lnTo>
                    <a:pt x="624" y="1084"/>
                  </a:lnTo>
                  <a:lnTo>
                    <a:pt x="667" y="1084"/>
                  </a:lnTo>
                  <a:lnTo>
                    <a:pt x="667" y="1171"/>
                  </a:lnTo>
                  <a:close/>
                  <a:moveTo>
                    <a:pt x="667" y="1040"/>
                  </a:moveTo>
                  <a:lnTo>
                    <a:pt x="624" y="1040"/>
                  </a:lnTo>
                  <a:lnTo>
                    <a:pt x="624" y="953"/>
                  </a:lnTo>
                  <a:lnTo>
                    <a:pt x="667" y="953"/>
                  </a:lnTo>
                  <a:lnTo>
                    <a:pt x="667" y="1040"/>
                  </a:lnTo>
                  <a:close/>
                  <a:moveTo>
                    <a:pt x="667" y="909"/>
                  </a:moveTo>
                  <a:lnTo>
                    <a:pt x="624" y="909"/>
                  </a:lnTo>
                  <a:lnTo>
                    <a:pt x="624" y="822"/>
                  </a:lnTo>
                  <a:lnTo>
                    <a:pt x="667" y="822"/>
                  </a:lnTo>
                  <a:lnTo>
                    <a:pt x="667" y="909"/>
                  </a:lnTo>
                  <a:close/>
                  <a:moveTo>
                    <a:pt x="685" y="564"/>
                  </a:moveTo>
                  <a:lnTo>
                    <a:pt x="729" y="564"/>
                  </a:lnTo>
                  <a:lnTo>
                    <a:pt x="729" y="651"/>
                  </a:lnTo>
                  <a:lnTo>
                    <a:pt x="685" y="651"/>
                  </a:lnTo>
                  <a:lnTo>
                    <a:pt x="685" y="564"/>
                  </a:lnTo>
                  <a:close/>
                  <a:moveTo>
                    <a:pt x="754" y="1432"/>
                  </a:moveTo>
                  <a:lnTo>
                    <a:pt x="711" y="1432"/>
                  </a:lnTo>
                  <a:lnTo>
                    <a:pt x="711" y="1345"/>
                  </a:lnTo>
                  <a:lnTo>
                    <a:pt x="754" y="1345"/>
                  </a:lnTo>
                  <a:lnTo>
                    <a:pt x="754" y="1432"/>
                  </a:lnTo>
                  <a:close/>
                  <a:moveTo>
                    <a:pt x="754" y="1302"/>
                  </a:moveTo>
                  <a:lnTo>
                    <a:pt x="711" y="1302"/>
                  </a:lnTo>
                  <a:lnTo>
                    <a:pt x="711" y="1214"/>
                  </a:lnTo>
                  <a:lnTo>
                    <a:pt x="754" y="1214"/>
                  </a:lnTo>
                  <a:lnTo>
                    <a:pt x="754" y="1302"/>
                  </a:lnTo>
                  <a:close/>
                  <a:moveTo>
                    <a:pt x="754" y="1171"/>
                  </a:moveTo>
                  <a:lnTo>
                    <a:pt x="711" y="1171"/>
                  </a:lnTo>
                  <a:lnTo>
                    <a:pt x="711" y="1084"/>
                  </a:lnTo>
                  <a:lnTo>
                    <a:pt x="754" y="1084"/>
                  </a:lnTo>
                  <a:lnTo>
                    <a:pt x="754" y="1171"/>
                  </a:lnTo>
                  <a:close/>
                  <a:moveTo>
                    <a:pt x="754" y="1040"/>
                  </a:moveTo>
                  <a:lnTo>
                    <a:pt x="711" y="1040"/>
                  </a:lnTo>
                  <a:lnTo>
                    <a:pt x="711" y="953"/>
                  </a:lnTo>
                  <a:lnTo>
                    <a:pt x="754" y="953"/>
                  </a:lnTo>
                  <a:lnTo>
                    <a:pt x="754" y="1040"/>
                  </a:lnTo>
                  <a:close/>
                  <a:moveTo>
                    <a:pt x="754" y="909"/>
                  </a:moveTo>
                  <a:lnTo>
                    <a:pt x="711" y="909"/>
                  </a:lnTo>
                  <a:lnTo>
                    <a:pt x="711" y="822"/>
                  </a:lnTo>
                  <a:lnTo>
                    <a:pt x="754" y="822"/>
                  </a:lnTo>
                  <a:lnTo>
                    <a:pt x="754" y="909"/>
                  </a:lnTo>
                  <a:close/>
                  <a:moveTo>
                    <a:pt x="947" y="433"/>
                  </a:moveTo>
                  <a:lnTo>
                    <a:pt x="990" y="433"/>
                  </a:lnTo>
                  <a:lnTo>
                    <a:pt x="990" y="521"/>
                  </a:lnTo>
                  <a:lnTo>
                    <a:pt x="947" y="521"/>
                  </a:lnTo>
                  <a:lnTo>
                    <a:pt x="947" y="433"/>
                  </a:lnTo>
                  <a:close/>
                  <a:moveTo>
                    <a:pt x="947" y="564"/>
                  </a:moveTo>
                  <a:lnTo>
                    <a:pt x="990" y="564"/>
                  </a:lnTo>
                  <a:lnTo>
                    <a:pt x="990" y="651"/>
                  </a:lnTo>
                  <a:lnTo>
                    <a:pt x="947" y="651"/>
                  </a:lnTo>
                  <a:lnTo>
                    <a:pt x="947" y="564"/>
                  </a:lnTo>
                  <a:close/>
                  <a:moveTo>
                    <a:pt x="860" y="433"/>
                  </a:moveTo>
                  <a:lnTo>
                    <a:pt x="903" y="433"/>
                  </a:lnTo>
                  <a:lnTo>
                    <a:pt x="903" y="521"/>
                  </a:lnTo>
                  <a:lnTo>
                    <a:pt x="860" y="521"/>
                  </a:lnTo>
                  <a:lnTo>
                    <a:pt x="860" y="433"/>
                  </a:lnTo>
                  <a:close/>
                  <a:moveTo>
                    <a:pt x="816" y="651"/>
                  </a:moveTo>
                  <a:lnTo>
                    <a:pt x="772" y="651"/>
                  </a:lnTo>
                  <a:lnTo>
                    <a:pt x="772" y="564"/>
                  </a:lnTo>
                  <a:lnTo>
                    <a:pt x="816" y="564"/>
                  </a:lnTo>
                  <a:lnTo>
                    <a:pt x="816" y="651"/>
                  </a:lnTo>
                  <a:close/>
                  <a:moveTo>
                    <a:pt x="816" y="521"/>
                  </a:moveTo>
                  <a:lnTo>
                    <a:pt x="772" y="521"/>
                  </a:lnTo>
                  <a:lnTo>
                    <a:pt x="772" y="433"/>
                  </a:lnTo>
                  <a:lnTo>
                    <a:pt x="816" y="433"/>
                  </a:lnTo>
                  <a:lnTo>
                    <a:pt x="816" y="521"/>
                  </a:lnTo>
                  <a:close/>
                  <a:moveTo>
                    <a:pt x="816" y="390"/>
                  </a:moveTo>
                  <a:lnTo>
                    <a:pt x="772" y="390"/>
                  </a:lnTo>
                  <a:lnTo>
                    <a:pt x="772" y="303"/>
                  </a:lnTo>
                  <a:lnTo>
                    <a:pt x="816" y="303"/>
                  </a:lnTo>
                  <a:lnTo>
                    <a:pt x="816" y="390"/>
                  </a:lnTo>
                  <a:close/>
                  <a:moveTo>
                    <a:pt x="860" y="651"/>
                  </a:moveTo>
                  <a:lnTo>
                    <a:pt x="860" y="564"/>
                  </a:lnTo>
                  <a:lnTo>
                    <a:pt x="903" y="564"/>
                  </a:lnTo>
                  <a:lnTo>
                    <a:pt x="903" y="651"/>
                  </a:lnTo>
                  <a:lnTo>
                    <a:pt x="860" y="65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45" name="Freeform 5"/>
            <p:cNvSpPr>
              <a:spLocks noEditPoints="1"/>
            </p:cNvSpPr>
            <p:nvPr/>
          </p:nvSpPr>
          <p:spPr bwMode="auto">
            <a:xfrm flipH="1">
              <a:off x="858981" y="2033502"/>
              <a:ext cx="216856" cy="239523"/>
            </a:xfrm>
            <a:custGeom>
              <a:avLst/>
              <a:gdLst>
                <a:gd name="T0" fmla="*/ 901 w 1626"/>
                <a:gd name="T1" fmla="*/ 1258 h 1545"/>
                <a:gd name="T2" fmla="*/ 1626 w 1626"/>
                <a:gd name="T3" fmla="*/ 1127 h 1545"/>
                <a:gd name="T4" fmla="*/ 901 w 1626"/>
                <a:gd name="T5" fmla="*/ 997 h 1545"/>
                <a:gd name="T6" fmla="*/ 1071 w 1626"/>
                <a:gd name="T7" fmla="*/ 397 h 1545"/>
                <a:gd name="T8" fmla="*/ 690 w 1626"/>
                <a:gd name="T9" fmla="*/ 219 h 1545"/>
                <a:gd name="T10" fmla="*/ 254 w 1626"/>
                <a:gd name="T11" fmla="*/ 1545 h 1545"/>
                <a:gd name="T12" fmla="*/ 901 w 1626"/>
                <a:gd name="T13" fmla="*/ 1389 h 1545"/>
                <a:gd name="T14" fmla="*/ 144 w 1626"/>
                <a:gd name="T15" fmla="*/ 1302 h 1545"/>
                <a:gd name="T16" fmla="*/ 100 w 1626"/>
                <a:gd name="T17" fmla="*/ 1171 h 1545"/>
                <a:gd name="T18" fmla="*/ 100 w 1626"/>
                <a:gd name="T19" fmla="*/ 953 h 1545"/>
                <a:gd name="T20" fmla="*/ 144 w 1626"/>
                <a:gd name="T21" fmla="*/ 822 h 1545"/>
                <a:gd name="T22" fmla="*/ 231 w 1626"/>
                <a:gd name="T23" fmla="*/ 1432 h 1545"/>
                <a:gd name="T24" fmla="*/ 231 w 1626"/>
                <a:gd name="T25" fmla="*/ 1171 h 1545"/>
                <a:gd name="T26" fmla="*/ 188 w 1626"/>
                <a:gd name="T27" fmla="*/ 1040 h 1545"/>
                <a:gd name="T28" fmla="*/ 188 w 1626"/>
                <a:gd name="T29" fmla="*/ 822 h 1545"/>
                <a:gd name="T30" fmla="*/ 685 w 1626"/>
                <a:gd name="T31" fmla="*/ 390 h 1545"/>
                <a:gd name="T32" fmla="*/ 685 w 1626"/>
                <a:gd name="T33" fmla="*/ 433 h 1545"/>
                <a:gd name="T34" fmla="*/ 598 w 1626"/>
                <a:gd name="T35" fmla="*/ 433 h 1545"/>
                <a:gd name="T36" fmla="*/ 555 w 1626"/>
                <a:gd name="T37" fmla="*/ 303 h 1545"/>
                <a:gd name="T38" fmla="*/ 555 w 1626"/>
                <a:gd name="T39" fmla="*/ 521 h 1545"/>
                <a:gd name="T40" fmla="*/ 424 w 1626"/>
                <a:gd name="T41" fmla="*/ 521 h 1545"/>
                <a:gd name="T42" fmla="*/ 337 w 1626"/>
                <a:gd name="T43" fmla="*/ 433 h 1545"/>
                <a:gd name="T44" fmla="*/ 318 w 1626"/>
                <a:gd name="T45" fmla="*/ 1302 h 1545"/>
                <a:gd name="T46" fmla="*/ 275 w 1626"/>
                <a:gd name="T47" fmla="*/ 1171 h 1545"/>
                <a:gd name="T48" fmla="*/ 275 w 1626"/>
                <a:gd name="T49" fmla="*/ 953 h 1545"/>
                <a:gd name="T50" fmla="*/ 318 w 1626"/>
                <a:gd name="T51" fmla="*/ 822 h 1545"/>
                <a:gd name="T52" fmla="*/ 337 w 1626"/>
                <a:gd name="T53" fmla="*/ 564 h 1545"/>
                <a:gd name="T54" fmla="*/ 406 w 1626"/>
                <a:gd name="T55" fmla="*/ 1302 h 1545"/>
                <a:gd name="T56" fmla="*/ 362 w 1626"/>
                <a:gd name="T57" fmla="*/ 1171 h 1545"/>
                <a:gd name="T58" fmla="*/ 362 w 1626"/>
                <a:gd name="T59" fmla="*/ 953 h 1545"/>
                <a:gd name="T60" fmla="*/ 406 w 1626"/>
                <a:gd name="T61" fmla="*/ 822 h 1545"/>
                <a:gd name="T62" fmla="*/ 424 w 1626"/>
                <a:gd name="T63" fmla="*/ 564 h 1545"/>
                <a:gd name="T64" fmla="*/ 493 w 1626"/>
                <a:gd name="T65" fmla="*/ 1302 h 1545"/>
                <a:gd name="T66" fmla="*/ 449 w 1626"/>
                <a:gd name="T67" fmla="*/ 1171 h 1545"/>
                <a:gd name="T68" fmla="*/ 449 w 1626"/>
                <a:gd name="T69" fmla="*/ 953 h 1545"/>
                <a:gd name="T70" fmla="*/ 493 w 1626"/>
                <a:gd name="T71" fmla="*/ 822 h 1545"/>
                <a:gd name="T72" fmla="*/ 511 w 1626"/>
                <a:gd name="T73" fmla="*/ 564 h 1545"/>
                <a:gd name="T74" fmla="*/ 580 w 1626"/>
                <a:gd name="T75" fmla="*/ 1302 h 1545"/>
                <a:gd name="T76" fmla="*/ 536 w 1626"/>
                <a:gd name="T77" fmla="*/ 1171 h 1545"/>
                <a:gd name="T78" fmla="*/ 536 w 1626"/>
                <a:gd name="T79" fmla="*/ 953 h 1545"/>
                <a:gd name="T80" fmla="*/ 580 w 1626"/>
                <a:gd name="T81" fmla="*/ 822 h 1545"/>
                <a:gd name="T82" fmla="*/ 598 w 1626"/>
                <a:gd name="T83" fmla="*/ 564 h 1545"/>
                <a:gd name="T84" fmla="*/ 667 w 1626"/>
                <a:gd name="T85" fmla="*/ 1302 h 1545"/>
                <a:gd name="T86" fmla="*/ 624 w 1626"/>
                <a:gd name="T87" fmla="*/ 1171 h 1545"/>
                <a:gd name="T88" fmla="*/ 624 w 1626"/>
                <a:gd name="T89" fmla="*/ 953 h 1545"/>
                <a:gd name="T90" fmla="*/ 667 w 1626"/>
                <a:gd name="T91" fmla="*/ 822 h 1545"/>
                <a:gd name="T92" fmla="*/ 685 w 1626"/>
                <a:gd name="T93" fmla="*/ 564 h 1545"/>
                <a:gd name="T94" fmla="*/ 754 w 1626"/>
                <a:gd name="T95" fmla="*/ 1302 h 1545"/>
                <a:gd name="T96" fmla="*/ 711 w 1626"/>
                <a:gd name="T97" fmla="*/ 1171 h 1545"/>
                <a:gd name="T98" fmla="*/ 711 w 1626"/>
                <a:gd name="T99" fmla="*/ 953 h 1545"/>
                <a:gd name="T100" fmla="*/ 754 w 1626"/>
                <a:gd name="T101" fmla="*/ 822 h 1545"/>
                <a:gd name="T102" fmla="*/ 947 w 1626"/>
                <a:gd name="T103" fmla="*/ 433 h 1545"/>
                <a:gd name="T104" fmla="*/ 860 w 1626"/>
                <a:gd name="T105" fmla="*/ 433 h 1545"/>
                <a:gd name="T106" fmla="*/ 772 w 1626"/>
                <a:gd name="T107" fmla="*/ 651 h 1545"/>
                <a:gd name="T108" fmla="*/ 772 w 1626"/>
                <a:gd name="T109" fmla="*/ 433 h 1545"/>
                <a:gd name="T110" fmla="*/ 816 w 1626"/>
                <a:gd name="T111" fmla="*/ 303 h 1545"/>
                <a:gd name="T112" fmla="*/ 860 w 1626"/>
                <a:gd name="T113" fmla="*/ 651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6" h="1545">
                  <a:moveTo>
                    <a:pt x="901" y="1389"/>
                  </a:moveTo>
                  <a:lnTo>
                    <a:pt x="901" y="1345"/>
                  </a:lnTo>
                  <a:lnTo>
                    <a:pt x="1626" y="1345"/>
                  </a:lnTo>
                  <a:lnTo>
                    <a:pt x="1626" y="1302"/>
                  </a:lnTo>
                  <a:lnTo>
                    <a:pt x="901" y="1302"/>
                  </a:lnTo>
                  <a:lnTo>
                    <a:pt x="901" y="1258"/>
                  </a:lnTo>
                  <a:lnTo>
                    <a:pt x="1626" y="1258"/>
                  </a:lnTo>
                  <a:lnTo>
                    <a:pt x="1626" y="1214"/>
                  </a:lnTo>
                  <a:lnTo>
                    <a:pt x="901" y="1214"/>
                  </a:lnTo>
                  <a:lnTo>
                    <a:pt x="901" y="1171"/>
                  </a:lnTo>
                  <a:lnTo>
                    <a:pt x="1626" y="1171"/>
                  </a:lnTo>
                  <a:lnTo>
                    <a:pt x="1626" y="1127"/>
                  </a:lnTo>
                  <a:lnTo>
                    <a:pt x="901" y="1127"/>
                  </a:lnTo>
                  <a:lnTo>
                    <a:pt x="901" y="1084"/>
                  </a:lnTo>
                  <a:lnTo>
                    <a:pt x="1626" y="1084"/>
                  </a:lnTo>
                  <a:lnTo>
                    <a:pt x="1626" y="1040"/>
                  </a:lnTo>
                  <a:lnTo>
                    <a:pt x="901" y="1040"/>
                  </a:lnTo>
                  <a:lnTo>
                    <a:pt x="901" y="997"/>
                  </a:lnTo>
                  <a:lnTo>
                    <a:pt x="1626" y="997"/>
                  </a:lnTo>
                  <a:lnTo>
                    <a:pt x="1626" y="900"/>
                  </a:lnTo>
                  <a:lnTo>
                    <a:pt x="1326" y="900"/>
                  </a:lnTo>
                  <a:lnTo>
                    <a:pt x="1326" y="728"/>
                  </a:lnTo>
                  <a:lnTo>
                    <a:pt x="1071" y="728"/>
                  </a:lnTo>
                  <a:lnTo>
                    <a:pt x="1071" y="397"/>
                  </a:lnTo>
                  <a:lnTo>
                    <a:pt x="894" y="219"/>
                  </a:lnTo>
                  <a:lnTo>
                    <a:pt x="890" y="219"/>
                  </a:lnTo>
                  <a:lnTo>
                    <a:pt x="890" y="0"/>
                  </a:lnTo>
                  <a:lnTo>
                    <a:pt x="760" y="0"/>
                  </a:lnTo>
                  <a:lnTo>
                    <a:pt x="690" y="70"/>
                  </a:lnTo>
                  <a:lnTo>
                    <a:pt x="690" y="219"/>
                  </a:lnTo>
                  <a:lnTo>
                    <a:pt x="432" y="219"/>
                  </a:lnTo>
                  <a:lnTo>
                    <a:pt x="254" y="396"/>
                  </a:lnTo>
                  <a:lnTo>
                    <a:pt x="254" y="728"/>
                  </a:lnTo>
                  <a:lnTo>
                    <a:pt x="0" y="728"/>
                  </a:lnTo>
                  <a:lnTo>
                    <a:pt x="0" y="1545"/>
                  </a:lnTo>
                  <a:lnTo>
                    <a:pt x="254" y="1545"/>
                  </a:lnTo>
                  <a:lnTo>
                    <a:pt x="861" y="1545"/>
                  </a:lnTo>
                  <a:lnTo>
                    <a:pt x="1071" y="1545"/>
                  </a:lnTo>
                  <a:lnTo>
                    <a:pt x="1326" y="1545"/>
                  </a:lnTo>
                  <a:lnTo>
                    <a:pt x="1626" y="1545"/>
                  </a:lnTo>
                  <a:lnTo>
                    <a:pt x="1626" y="1389"/>
                  </a:lnTo>
                  <a:lnTo>
                    <a:pt x="901" y="1389"/>
                  </a:lnTo>
                  <a:close/>
                  <a:moveTo>
                    <a:pt x="144" y="1432"/>
                  </a:moveTo>
                  <a:lnTo>
                    <a:pt x="100" y="1432"/>
                  </a:lnTo>
                  <a:lnTo>
                    <a:pt x="100" y="1345"/>
                  </a:lnTo>
                  <a:lnTo>
                    <a:pt x="144" y="1345"/>
                  </a:lnTo>
                  <a:lnTo>
                    <a:pt x="144" y="1432"/>
                  </a:lnTo>
                  <a:close/>
                  <a:moveTo>
                    <a:pt x="144" y="1302"/>
                  </a:moveTo>
                  <a:lnTo>
                    <a:pt x="100" y="1302"/>
                  </a:lnTo>
                  <a:lnTo>
                    <a:pt x="100" y="1214"/>
                  </a:lnTo>
                  <a:lnTo>
                    <a:pt x="144" y="1214"/>
                  </a:lnTo>
                  <a:lnTo>
                    <a:pt x="144" y="1302"/>
                  </a:lnTo>
                  <a:close/>
                  <a:moveTo>
                    <a:pt x="144" y="1171"/>
                  </a:moveTo>
                  <a:lnTo>
                    <a:pt x="100" y="1171"/>
                  </a:lnTo>
                  <a:lnTo>
                    <a:pt x="100" y="1084"/>
                  </a:lnTo>
                  <a:lnTo>
                    <a:pt x="144" y="1084"/>
                  </a:lnTo>
                  <a:lnTo>
                    <a:pt x="144" y="1171"/>
                  </a:lnTo>
                  <a:close/>
                  <a:moveTo>
                    <a:pt x="144" y="1040"/>
                  </a:moveTo>
                  <a:lnTo>
                    <a:pt x="100" y="1040"/>
                  </a:lnTo>
                  <a:lnTo>
                    <a:pt x="100" y="953"/>
                  </a:lnTo>
                  <a:lnTo>
                    <a:pt x="144" y="953"/>
                  </a:lnTo>
                  <a:lnTo>
                    <a:pt x="144" y="1040"/>
                  </a:lnTo>
                  <a:close/>
                  <a:moveTo>
                    <a:pt x="144" y="909"/>
                  </a:moveTo>
                  <a:lnTo>
                    <a:pt x="100" y="909"/>
                  </a:lnTo>
                  <a:lnTo>
                    <a:pt x="100" y="822"/>
                  </a:lnTo>
                  <a:lnTo>
                    <a:pt x="144" y="822"/>
                  </a:lnTo>
                  <a:lnTo>
                    <a:pt x="144" y="909"/>
                  </a:lnTo>
                  <a:close/>
                  <a:moveTo>
                    <a:pt x="231" y="1432"/>
                  </a:moveTo>
                  <a:lnTo>
                    <a:pt x="188" y="1432"/>
                  </a:lnTo>
                  <a:lnTo>
                    <a:pt x="188" y="1345"/>
                  </a:lnTo>
                  <a:lnTo>
                    <a:pt x="231" y="1345"/>
                  </a:lnTo>
                  <a:lnTo>
                    <a:pt x="231" y="1432"/>
                  </a:lnTo>
                  <a:close/>
                  <a:moveTo>
                    <a:pt x="231" y="1302"/>
                  </a:moveTo>
                  <a:lnTo>
                    <a:pt x="188" y="1302"/>
                  </a:lnTo>
                  <a:lnTo>
                    <a:pt x="188" y="1214"/>
                  </a:lnTo>
                  <a:lnTo>
                    <a:pt x="231" y="1214"/>
                  </a:lnTo>
                  <a:lnTo>
                    <a:pt x="231" y="1302"/>
                  </a:lnTo>
                  <a:close/>
                  <a:moveTo>
                    <a:pt x="231" y="1171"/>
                  </a:moveTo>
                  <a:lnTo>
                    <a:pt x="188" y="1171"/>
                  </a:lnTo>
                  <a:lnTo>
                    <a:pt x="188" y="1084"/>
                  </a:lnTo>
                  <a:lnTo>
                    <a:pt x="231" y="1084"/>
                  </a:lnTo>
                  <a:lnTo>
                    <a:pt x="231" y="1171"/>
                  </a:lnTo>
                  <a:close/>
                  <a:moveTo>
                    <a:pt x="231" y="1040"/>
                  </a:moveTo>
                  <a:lnTo>
                    <a:pt x="188" y="1040"/>
                  </a:lnTo>
                  <a:lnTo>
                    <a:pt x="188" y="953"/>
                  </a:lnTo>
                  <a:lnTo>
                    <a:pt x="231" y="953"/>
                  </a:lnTo>
                  <a:lnTo>
                    <a:pt x="231" y="1040"/>
                  </a:lnTo>
                  <a:close/>
                  <a:moveTo>
                    <a:pt x="231" y="909"/>
                  </a:moveTo>
                  <a:lnTo>
                    <a:pt x="188" y="909"/>
                  </a:lnTo>
                  <a:lnTo>
                    <a:pt x="188" y="822"/>
                  </a:lnTo>
                  <a:lnTo>
                    <a:pt x="231" y="822"/>
                  </a:lnTo>
                  <a:lnTo>
                    <a:pt x="231" y="909"/>
                  </a:lnTo>
                  <a:close/>
                  <a:moveTo>
                    <a:pt x="685" y="303"/>
                  </a:moveTo>
                  <a:lnTo>
                    <a:pt x="729" y="303"/>
                  </a:lnTo>
                  <a:lnTo>
                    <a:pt x="729" y="390"/>
                  </a:lnTo>
                  <a:lnTo>
                    <a:pt x="685" y="390"/>
                  </a:lnTo>
                  <a:lnTo>
                    <a:pt x="685" y="303"/>
                  </a:lnTo>
                  <a:close/>
                  <a:moveTo>
                    <a:pt x="685" y="433"/>
                  </a:moveTo>
                  <a:lnTo>
                    <a:pt x="729" y="433"/>
                  </a:lnTo>
                  <a:lnTo>
                    <a:pt x="729" y="521"/>
                  </a:lnTo>
                  <a:lnTo>
                    <a:pt x="685" y="521"/>
                  </a:lnTo>
                  <a:lnTo>
                    <a:pt x="685" y="433"/>
                  </a:lnTo>
                  <a:close/>
                  <a:moveTo>
                    <a:pt x="598" y="303"/>
                  </a:moveTo>
                  <a:lnTo>
                    <a:pt x="642" y="303"/>
                  </a:lnTo>
                  <a:lnTo>
                    <a:pt x="642" y="390"/>
                  </a:lnTo>
                  <a:lnTo>
                    <a:pt x="598" y="390"/>
                  </a:lnTo>
                  <a:lnTo>
                    <a:pt x="598" y="303"/>
                  </a:lnTo>
                  <a:close/>
                  <a:moveTo>
                    <a:pt x="598" y="433"/>
                  </a:moveTo>
                  <a:lnTo>
                    <a:pt x="642" y="433"/>
                  </a:lnTo>
                  <a:lnTo>
                    <a:pt x="642" y="521"/>
                  </a:lnTo>
                  <a:lnTo>
                    <a:pt x="598" y="521"/>
                  </a:lnTo>
                  <a:lnTo>
                    <a:pt x="598" y="433"/>
                  </a:lnTo>
                  <a:close/>
                  <a:moveTo>
                    <a:pt x="511" y="303"/>
                  </a:moveTo>
                  <a:lnTo>
                    <a:pt x="555" y="303"/>
                  </a:lnTo>
                  <a:lnTo>
                    <a:pt x="555" y="390"/>
                  </a:lnTo>
                  <a:lnTo>
                    <a:pt x="511" y="390"/>
                  </a:lnTo>
                  <a:lnTo>
                    <a:pt x="511" y="303"/>
                  </a:lnTo>
                  <a:close/>
                  <a:moveTo>
                    <a:pt x="511" y="433"/>
                  </a:moveTo>
                  <a:lnTo>
                    <a:pt x="555" y="433"/>
                  </a:lnTo>
                  <a:lnTo>
                    <a:pt x="555" y="521"/>
                  </a:lnTo>
                  <a:lnTo>
                    <a:pt x="511" y="521"/>
                  </a:lnTo>
                  <a:lnTo>
                    <a:pt x="511" y="433"/>
                  </a:lnTo>
                  <a:close/>
                  <a:moveTo>
                    <a:pt x="424" y="433"/>
                  </a:moveTo>
                  <a:lnTo>
                    <a:pt x="467" y="433"/>
                  </a:lnTo>
                  <a:lnTo>
                    <a:pt x="467" y="521"/>
                  </a:lnTo>
                  <a:lnTo>
                    <a:pt x="424" y="521"/>
                  </a:lnTo>
                  <a:lnTo>
                    <a:pt x="424" y="433"/>
                  </a:lnTo>
                  <a:close/>
                  <a:moveTo>
                    <a:pt x="337" y="433"/>
                  </a:moveTo>
                  <a:lnTo>
                    <a:pt x="380" y="433"/>
                  </a:lnTo>
                  <a:lnTo>
                    <a:pt x="380" y="521"/>
                  </a:lnTo>
                  <a:lnTo>
                    <a:pt x="337" y="521"/>
                  </a:lnTo>
                  <a:lnTo>
                    <a:pt x="337" y="433"/>
                  </a:lnTo>
                  <a:close/>
                  <a:moveTo>
                    <a:pt x="318" y="1432"/>
                  </a:moveTo>
                  <a:lnTo>
                    <a:pt x="275" y="1432"/>
                  </a:lnTo>
                  <a:lnTo>
                    <a:pt x="275" y="1345"/>
                  </a:lnTo>
                  <a:lnTo>
                    <a:pt x="318" y="1345"/>
                  </a:lnTo>
                  <a:lnTo>
                    <a:pt x="318" y="1432"/>
                  </a:lnTo>
                  <a:close/>
                  <a:moveTo>
                    <a:pt x="318" y="1302"/>
                  </a:moveTo>
                  <a:lnTo>
                    <a:pt x="275" y="1302"/>
                  </a:lnTo>
                  <a:lnTo>
                    <a:pt x="275" y="1214"/>
                  </a:lnTo>
                  <a:lnTo>
                    <a:pt x="318" y="1214"/>
                  </a:lnTo>
                  <a:lnTo>
                    <a:pt x="318" y="1302"/>
                  </a:lnTo>
                  <a:close/>
                  <a:moveTo>
                    <a:pt x="318" y="1171"/>
                  </a:moveTo>
                  <a:lnTo>
                    <a:pt x="275" y="1171"/>
                  </a:lnTo>
                  <a:lnTo>
                    <a:pt x="275" y="1084"/>
                  </a:lnTo>
                  <a:lnTo>
                    <a:pt x="318" y="1084"/>
                  </a:lnTo>
                  <a:lnTo>
                    <a:pt x="318" y="1171"/>
                  </a:lnTo>
                  <a:close/>
                  <a:moveTo>
                    <a:pt x="318" y="1040"/>
                  </a:moveTo>
                  <a:lnTo>
                    <a:pt x="275" y="1040"/>
                  </a:lnTo>
                  <a:lnTo>
                    <a:pt x="275" y="953"/>
                  </a:lnTo>
                  <a:lnTo>
                    <a:pt x="318" y="953"/>
                  </a:lnTo>
                  <a:lnTo>
                    <a:pt x="318" y="1040"/>
                  </a:lnTo>
                  <a:close/>
                  <a:moveTo>
                    <a:pt x="318" y="909"/>
                  </a:moveTo>
                  <a:lnTo>
                    <a:pt x="275" y="909"/>
                  </a:lnTo>
                  <a:lnTo>
                    <a:pt x="275" y="822"/>
                  </a:lnTo>
                  <a:lnTo>
                    <a:pt x="318" y="822"/>
                  </a:lnTo>
                  <a:lnTo>
                    <a:pt x="318" y="909"/>
                  </a:lnTo>
                  <a:close/>
                  <a:moveTo>
                    <a:pt x="337" y="564"/>
                  </a:moveTo>
                  <a:lnTo>
                    <a:pt x="380" y="564"/>
                  </a:lnTo>
                  <a:lnTo>
                    <a:pt x="380" y="651"/>
                  </a:lnTo>
                  <a:lnTo>
                    <a:pt x="337" y="651"/>
                  </a:lnTo>
                  <a:lnTo>
                    <a:pt x="337" y="564"/>
                  </a:lnTo>
                  <a:close/>
                  <a:moveTo>
                    <a:pt x="406" y="1432"/>
                  </a:moveTo>
                  <a:lnTo>
                    <a:pt x="362" y="1432"/>
                  </a:lnTo>
                  <a:lnTo>
                    <a:pt x="362" y="1345"/>
                  </a:lnTo>
                  <a:lnTo>
                    <a:pt x="406" y="1345"/>
                  </a:lnTo>
                  <a:lnTo>
                    <a:pt x="406" y="1432"/>
                  </a:lnTo>
                  <a:close/>
                  <a:moveTo>
                    <a:pt x="406" y="1302"/>
                  </a:moveTo>
                  <a:lnTo>
                    <a:pt x="362" y="1302"/>
                  </a:lnTo>
                  <a:lnTo>
                    <a:pt x="362" y="1214"/>
                  </a:lnTo>
                  <a:lnTo>
                    <a:pt x="406" y="1214"/>
                  </a:lnTo>
                  <a:lnTo>
                    <a:pt x="406" y="1302"/>
                  </a:lnTo>
                  <a:close/>
                  <a:moveTo>
                    <a:pt x="406" y="1171"/>
                  </a:moveTo>
                  <a:lnTo>
                    <a:pt x="362" y="1171"/>
                  </a:lnTo>
                  <a:lnTo>
                    <a:pt x="362" y="1084"/>
                  </a:lnTo>
                  <a:lnTo>
                    <a:pt x="406" y="1084"/>
                  </a:lnTo>
                  <a:lnTo>
                    <a:pt x="406" y="1171"/>
                  </a:lnTo>
                  <a:close/>
                  <a:moveTo>
                    <a:pt x="406" y="1040"/>
                  </a:moveTo>
                  <a:lnTo>
                    <a:pt x="362" y="1040"/>
                  </a:lnTo>
                  <a:lnTo>
                    <a:pt x="362" y="953"/>
                  </a:lnTo>
                  <a:lnTo>
                    <a:pt x="406" y="953"/>
                  </a:lnTo>
                  <a:lnTo>
                    <a:pt x="406" y="1040"/>
                  </a:lnTo>
                  <a:close/>
                  <a:moveTo>
                    <a:pt x="406" y="909"/>
                  </a:moveTo>
                  <a:lnTo>
                    <a:pt x="362" y="909"/>
                  </a:lnTo>
                  <a:lnTo>
                    <a:pt x="362" y="822"/>
                  </a:lnTo>
                  <a:lnTo>
                    <a:pt x="406" y="822"/>
                  </a:lnTo>
                  <a:lnTo>
                    <a:pt x="406" y="909"/>
                  </a:lnTo>
                  <a:close/>
                  <a:moveTo>
                    <a:pt x="424" y="564"/>
                  </a:moveTo>
                  <a:lnTo>
                    <a:pt x="467" y="564"/>
                  </a:lnTo>
                  <a:lnTo>
                    <a:pt x="467" y="651"/>
                  </a:lnTo>
                  <a:lnTo>
                    <a:pt x="424" y="651"/>
                  </a:lnTo>
                  <a:lnTo>
                    <a:pt x="424" y="564"/>
                  </a:lnTo>
                  <a:close/>
                  <a:moveTo>
                    <a:pt x="493" y="1432"/>
                  </a:moveTo>
                  <a:lnTo>
                    <a:pt x="449" y="1432"/>
                  </a:lnTo>
                  <a:lnTo>
                    <a:pt x="449" y="1345"/>
                  </a:lnTo>
                  <a:lnTo>
                    <a:pt x="493" y="1345"/>
                  </a:lnTo>
                  <a:lnTo>
                    <a:pt x="493" y="1432"/>
                  </a:lnTo>
                  <a:close/>
                  <a:moveTo>
                    <a:pt x="493" y="1302"/>
                  </a:moveTo>
                  <a:lnTo>
                    <a:pt x="449" y="1302"/>
                  </a:lnTo>
                  <a:lnTo>
                    <a:pt x="449" y="1214"/>
                  </a:lnTo>
                  <a:lnTo>
                    <a:pt x="493" y="1214"/>
                  </a:lnTo>
                  <a:lnTo>
                    <a:pt x="493" y="1302"/>
                  </a:lnTo>
                  <a:close/>
                  <a:moveTo>
                    <a:pt x="493" y="1171"/>
                  </a:moveTo>
                  <a:lnTo>
                    <a:pt x="449" y="1171"/>
                  </a:lnTo>
                  <a:lnTo>
                    <a:pt x="449" y="1084"/>
                  </a:lnTo>
                  <a:lnTo>
                    <a:pt x="493" y="1084"/>
                  </a:lnTo>
                  <a:lnTo>
                    <a:pt x="493" y="1171"/>
                  </a:lnTo>
                  <a:close/>
                  <a:moveTo>
                    <a:pt x="493" y="1040"/>
                  </a:moveTo>
                  <a:lnTo>
                    <a:pt x="449" y="1040"/>
                  </a:lnTo>
                  <a:lnTo>
                    <a:pt x="449" y="953"/>
                  </a:lnTo>
                  <a:lnTo>
                    <a:pt x="493" y="953"/>
                  </a:lnTo>
                  <a:lnTo>
                    <a:pt x="493" y="1040"/>
                  </a:lnTo>
                  <a:close/>
                  <a:moveTo>
                    <a:pt x="493" y="909"/>
                  </a:moveTo>
                  <a:lnTo>
                    <a:pt x="449" y="909"/>
                  </a:lnTo>
                  <a:lnTo>
                    <a:pt x="449" y="822"/>
                  </a:lnTo>
                  <a:lnTo>
                    <a:pt x="493" y="822"/>
                  </a:lnTo>
                  <a:lnTo>
                    <a:pt x="493" y="909"/>
                  </a:lnTo>
                  <a:close/>
                  <a:moveTo>
                    <a:pt x="511" y="564"/>
                  </a:moveTo>
                  <a:lnTo>
                    <a:pt x="555" y="564"/>
                  </a:lnTo>
                  <a:lnTo>
                    <a:pt x="555" y="651"/>
                  </a:lnTo>
                  <a:lnTo>
                    <a:pt x="511" y="651"/>
                  </a:lnTo>
                  <a:lnTo>
                    <a:pt x="511" y="564"/>
                  </a:lnTo>
                  <a:close/>
                  <a:moveTo>
                    <a:pt x="580" y="1432"/>
                  </a:moveTo>
                  <a:lnTo>
                    <a:pt x="536" y="1432"/>
                  </a:lnTo>
                  <a:lnTo>
                    <a:pt x="536" y="1345"/>
                  </a:lnTo>
                  <a:lnTo>
                    <a:pt x="580" y="1345"/>
                  </a:lnTo>
                  <a:lnTo>
                    <a:pt x="580" y="1432"/>
                  </a:lnTo>
                  <a:close/>
                  <a:moveTo>
                    <a:pt x="580" y="1302"/>
                  </a:moveTo>
                  <a:lnTo>
                    <a:pt x="536" y="1302"/>
                  </a:lnTo>
                  <a:lnTo>
                    <a:pt x="536" y="1214"/>
                  </a:lnTo>
                  <a:lnTo>
                    <a:pt x="580" y="1214"/>
                  </a:lnTo>
                  <a:lnTo>
                    <a:pt x="580" y="1302"/>
                  </a:lnTo>
                  <a:close/>
                  <a:moveTo>
                    <a:pt x="580" y="1171"/>
                  </a:moveTo>
                  <a:lnTo>
                    <a:pt x="536" y="1171"/>
                  </a:lnTo>
                  <a:lnTo>
                    <a:pt x="536" y="1084"/>
                  </a:lnTo>
                  <a:lnTo>
                    <a:pt x="580" y="1084"/>
                  </a:lnTo>
                  <a:lnTo>
                    <a:pt x="580" y="1171"/>
                  </a:lnTo>
                  <a:close/>
                  <a:moveTo>
                    <a:pt x="580" y="1040"/>
                  </a:moveTo>
                  <a:lnTo>
                    <a:pt x="536" y="1040"/>
                  </a:lnTo>
                  <a:lnTo>
                    <a:pt x="536" y="953"/>
                  </a:lnTo>
                  <a:lnTo>
                    <a:pt x="580" y="953"/>
                  </a:lnTo>
                  <a:lnTo>
                    <a:pt x="580" y="1040"/>
                  </a:lnTo>
                  <a:close/>
                  <a:moveTo>
                    <a:pt x="580" y="909"/>
                  </a:moveTo>
                  <a:lnTo>
                    <a:pt x="536" y="909"/>
                  </a:lnTo>
                  <a:lnTo>
                    <a:pt x="536" y="822"/>
                  </a:lnTo>
                  <a:lnTo>
                    <a:pt x="580" y="822"/>
                  </a:lnTo>
                  <a:lnTo>
                    <a:pt x="580" y="909"/>
                  </a:lnTo>
                  <a:close/>
                  <a:moveTo>
                    <a:pt x="598" y="564"/>
                  </a:moveTo>
                  <a:lnTo>
                    <a:pt x="642" y="564"/>
                  </a:lnTo>
                  <a:lnTo>
                    <a:pt x="642" y="651"/>
                  </a:lnTo>
                  <a:lnTo>
                    <a:pt x="598" y="651"/>
                  </a:lnTo>
                  <a:lnTo>
                    <a:pt x="598" y="564"/>
                  </a:lnTo>
                  <a:close/>
                  <a:moveTo>
                    <a:pt x="667" y="1432"/>
                  </a:moveTo>
                  <a:lnTo>
                    <a:pt x="624" y="1432"/>
                  </a:lnTo>
                  <a:lnTo>
                    <a:pt x="624" y="1345"/>
                  </a:lnTo>
                  <a:lnTo>
                    <a:pt x="667" y="1345"/>
                  </a:lnTo>
                  <a:lnTo>
                    <a:pt x="667" y="1432"/>
                  </a:lnTo>
                  <a:close/>
                  <a:moveTo>
                    <a:pt x="667" y="1302"/>
                  </a:moveTo>
                  <a:lnTo>
                    <a:pt x="624" y="1302"/>
                  </a:lnTo>
                  <a:lnTo>
                    <a:pt x="624" y="1214"/>
                  </a:lnTo>
                  <a:lnTo>
                    <a:pt x="667" y="1214"/>
                  </a:lnTo>
                  <a:lnTo>
                    <a:pt x="667" y="1302"/>
                  </a:lnTo>
                  <a:close/>
                  <a:moveTo>
                    <a:pt x="667" y="1171"/>
                  </a:moveTo>
                  <a:lnTo>
                    <a:pt x="624" y="1171"/>
                  </a:lnTo>
                  <a:lnTo>
                    <a:pt x="624" y="1084"/>
                  </a:lnTo>
                  <a:lnTo>
                    <a:pt x="667" y="1084"/>
                  </a:lnTo>
                  <a:lnTo>
                    <a:pt x="667" y="1171"/>
                  </a:lnTo>
                  <a:close/>
                  <a:moveTo>
                    <a:pt x="667" y="1040"/>
                  </a:moveTo>
                  <a:lnTo>
                    <a:pt x="624" y="1040"/>
                  </a:lnTo>
                  <a:lnTo>
                    <a:pt x="624" y="953"/>
                  </a:lnTo>
                  <a:lnTo>
                    <a:pt x="667" y="953"/>
                  </a:lnTo>
                  <a:lnTo>
                    <a:pt x="667" y="1040"/>
                  </a:lnTo>
                  <a:close/>
                  <a:moveTo>
                    <a:pt x="667" y="909"/>
                  </a:moveTo>
                  <a:lnTo>
                    <a:pt x="624" y="909"/>
                  </a:lnTo>
                  <a:lnTo>
                    <a:pt x="624" y="822"/>
                  </a:lnTo>
                  <a:lnTo>
                    <a:pt x="667" y="822"/>
                  </a:lnTo>
                  <a:lnTo>
                    <a:pt x="667" y="909"/>
                  </a:lnTo>
                  <a:close/>
                  <a:moveTo>
                    <a:pt x="685" y="564"/>
                  </a:moveTo>
                  <a:lnTo>
                    <a:pt x="729" y="564"/>
                  </a:lnTo>
                  <a:lnTo>
                    <a:pt x="729" y="651"/>
                  </a:lnTo>
                  <a:lnTo>
                    <a:pt x="685" y="651"/>
                  </a:lnTo>
                  <a:lnTo>
                    <a:pt x="685" y="564"/>
                  </a:lnTo>
                  <a:close/>
                  <a:moveTo>
                    <a:pt x="754" y="1432"/>
                  </a:moveTo>
                  <a:lnTo>
                    <a:pt x="711" y="1432"/>
                  </a:lnTo>
                  <a:lnTo>
                    <a:pt x="711" y="1345"/>
                  </a:lnTo>
                  <a:lnTo>
                    <a:pt x="754" y="1345"/>
                  </a:lnTo>
                  <a:lnTo>
                    <a:pt x="754" y="1432"/>
                  </a:lnTo>
                  <a:close/>
                  <a:moveTo>
                    <a:pt x="754" y="1302"/>
                  </a:moveTo>
                  <a:lnTo>
                    <a:pt x="711" y="1302"/>
                  </a:lnTo>
                  <a:lnTo>
                    <a:pt x="711" y="1214"/>
                  </a:lnTo>
                  <a:lnTo>
                    <a:pt x="754" y="1214"/>
                  </a:lnTo>
                  <a:lnTo>
                    <a:pt x="754" y="1302"/>
                  </a:lnTo>
                  <a:close/>
                  <a:moveTo>
                    <a:pt x="754" y="1171"/>
                  </a:moveTo>
                  <a:lnTo>
                    <a:pt x="711" y="1171"/>
                  </a:lnTo>
                  <a:lnTo>
                    <a:pt x="711" y="1084"/>
                  </a:lnTo>
                  <a:lnTo>
                    <a:pt x="754" y="1084"/>
                  </a:lnTo>
                  <a:lnTo>
                    <a:pt x="754" y="1171"/>
                  </a:lnTo>
                  <a:close/>
                  <a:moveTo>
                    <a:pt x="754" y="1040"/>
                  </a:moveTo>
                  <a:lnTo>
                    <a:pt x="711" y="1040"/>
                  </a:lnTo>
                  <a:lnTo>
                    <a:pt x="711" y="953"/>
                  </a:lnTo>
                  <a:lnTo>
                    <a:pt x="754" y="953"/>
                  </a:lnTo>
                  <a:lnTo>
                    <a:pt x="754" y="1040"/>
                  </a:lnTo>
                  <a:close/>
                  <a:moveTo>
                    <a:pt x="754" y="909"/>
                  </a:moveTo>
                  <a:lnTo>
                    <a:pt x="711" y="909"/>
                  </a:lnTo>
                  <a:lnTo>
                    <a:pt x="711" y="822"/>
                  </a:lnTo>
                  <a:lnTo>
                    <a:pt x="754" y="822"/>
                  </a:lnTo>
                  <a:lnTo>
                    <a:pt x="754" y="909"/>
                  </a:lnTo>
                  <a:close/>
                  <a:moveTo>
                    <a:pt x="947" y="433"/>
                  </a:moveTo>
                  <a:lnTo>
                    <a:pt x="990" y="433"/>
                  </a:lnTo>
                  <a:lnTo>
                    <a:pt x="990" y="521"/>
                  </a:lnTo>
                  <a:lnTo>
                    <a:pt x="947" y="521"/>
                  </a:lnTo>
                  <a:lnTo>
                    <a:pt x="947" y="433"/>
                  </a:lnTo>
                  <a:close/>
                  <a:moveTo>
                    <a:pt x="947" y="564"/>
                  </a:moveTo>
                  <a:lnTo>
                    <a:pt x="990" y="564"/>
                  </a:lnTo>
                  <a:lnTo>
                    <a:pt x="990" y="651"/>
                  </a:lnTo>
                  <a:lnTo>
                    <a:pt x="947" y="651"/>
                  </a:lnTo>
                  <a:lnTo>
                    <a:pt x="947" y="564"/>
                  </a:lnTo>
                  <a:close/>
                  <a:moveTo>
                    <a:pt x="860" y="433"/>
                  </a:moveTo>
                  <a:lnTo>
                    <a:pt x="903" y="433"/>
                  </a:lnTo>
                  <a:lnTo>
                    <a:pt x="903" y="521"/>
                  </a:lnTo>
                  <a:lnTo>
                    <a:pt x="860" y="521"/>
                  </a:lnTo>
                  <a:lnTo>
                    <a:pt x="860" y="433"/>
                  </a:lnTo>
                  <a:close/>
                  <a:moveTo>
                    <a:pt x="816" y="651"/>
                  </a:moveTo>
                  <a:lnTo>
                    <a:pt x="772" y="651"/>
                  </a:lnTo>
                  <a:lnTo>
                    <a:pt x="772" y="564"/>
                  </a:lnTo>
                  <a:lnTo>
                    <a:pt x="816" y="564"/>
                  </a:lnTo>
                  <a:lnTo>
                    <a:pt x="816" y="651"/>
                  </a:lnTo>
                  <a:close/>
                  <a:moveTo>
                    <a:pt x="816" y="521"/>
                  </a:moveTo>
                  <a:lnTo>
                    <a:pt x="772" y="521"/>
                  </a:lnTo>
                  <a:lnTo>
                    <a:pt x="772" y="433"/>
                  </a:lnTo>
                  <a:lnTo>
                    <a:pt x="816" y="433"/>
                  </a:lnTo>
                  <a:lnTo>
                    <a:pt x="816" y="521"/>
                  </a:lnTo>
                  <a:close/>
                  <a:moveTo>
                    <a:pt x="816" y="390"/>
                  </a:moveTo>
                  <a:lnTo>
                    <a:pt x="772" y="390"/>
                  </a:lnTo>
                  <a:lnTo>
                    <a:pt x="772" y="303"/>
                  </a:lnTo>
                  <a:lnTo>
                    <a:pt x="816" y="303"/>
                  </a:lnTo>
                  <a:lnTo>
                    <a:pt x="816" y="390"/>
                  </a:lnTo>
                  <a:close/>
                  <a:moveTo>
                    <a:pt x="860" y="651"/>
                  </a:moveTo>
                  <a:lnTo>
                    <a:pt x="860" y="564"/>
                  </a:lnTo>
                  <a:lnTo>
                    <a:pt x="903" y="564"/>
                  </a:lnTo>
                  <a:lnTo>
                    <a:pt x="903" y="651"/>
                  </a:lnTo>
                  <a:lnTo>
                    <a:pt x="860" y="65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46" name="Freeform 5"/>
            <p:cNvSpPr>
              <a:spLocks noEditPoints="1"/>
            </p:cNvSpPr>
            <p:nvPr/>
          </p:nvSpPr>
          <p:spPr bwMode="auto">
            <a:xfrm>
              <a:off x="318653" y="2054586"/>
              <a:ext cx="219563" cy="239523"/>
            </a:xfrm>
            <a:custGeom>
              <a:avLst/>
              <a:gdLst>
                <a:gd name="T0" fmla="*/ 901 w 1626"/>
                <a:gd name="T1" fmla="*/ 1258 h 1545"/>
                <a:gd name="T2" fmla="*/ 1626 w 1626"/>
                <a:gd name="T3" fmla="*/ 1127 h 1545"/>
                <a:gd name="T4" fmla="*/ 901 w 1626"/>
                <a:gd name="T5" fmla="*/ 997 h 1545"/>
                <a:gd name="T6" fmla="*/ 1071 w 1626"/>
                <a:gd name="T7" fmla="*/ 397 h 1545"/>
                <a:gd name="T8" fmla="*/ 690 w 1626"/>
                <a:gd name="T9" fmla="*/ 219 h 1545"/>
                <a:gd name="T10" fmla="*/ 254 w 1626"/>
                <a:gd name="T11" fmla="*/ 1545 h 1545"/>
                <a:gd name="T12" fmla="*/ 901 w 1626"/>
                <a:gd name="T13" fmla="*/ 1389 h 1545"/>
                <a:gd name="T14" fmla="*/ 144 w 1626"/>
                <a:gd name="T15" fmla="*/ 1302 h 1545"/>
                <a:gd name="T16" fmla="*/ 100 w 1626"/>
                <a:gd name="T17" fmla="*/ 1171 h 1545"/>
                <a:gd name="T18" fmla="*/ 100 w 1626"/>
                <a:gd name="T19" fmla="*/ 953 h 1545"/>
                <a:gd name="T20" fmla="*/ 144 w 1626"/>
                <a:gd name="T21" fmla="*/ 822 h 1545"/>
                <a:gd name="T22" fmla="*/ 231 w 1626"/>
                <a:gd name="T23" fmla="*/ 1432 h 1545"/>
                <a:gd name="T24" fmla="*/ 231 w 1626"/>
                <a:gd name="T25" fmla="*/ 1171 h 1545"/>
                <a:gd name="T26" fmla="*/ 188 w 1626"/>
                <a:gd name="T27" fmla="*/ 1040 h 1545"/>
                <a:gd name="T28" fmla="*/ 188 w 1626"/>
                <a:gd name="T29" fmla="*/ 822 h 1545"/>
                <a:gd name="T30" fmla="*/ 685 w 1626"/>
                <a:gd name="T31" fmla="*/ 390 h 1545"/>
                <a:gd name="T32" fmla="*/ 685 w 1626"/>
                <a:gd name="T33" fmla="*/ 433 h 1545"/>
                <a:gd name="T34" fmla="*/ 598 w 1626"/>
                <a:gd name="T35" fmla="*/ 433 h 1545"/>
                <a:gd name="T36" fmla="*/ 555 w 1626"/>
                <a:gd name="T37" fmla="*/ 303 h 1545"/>
                <a:gd name="T38" fmla="*/ 555 w 1626"/>
                <a:gd name="T39" fmla="*/ 521 h 1545"/>
                <a:gd name="T40" fmla="*/ 424 w 1626"/>
                <a:gd name="T41" fmla="*/ 521 h 1545"/>
                <a:gd name="T42" fmla="*/ 337 w 1626"/>
                <a:gd name="T43" fmla="*/ 433 h 1545"/>
                <a:gd name="T44" fmla="*/ 318 w 1626"/>
                <a:gd name="T45" fmla="*/ 1302 h 1545"/>
                <a:gd name="T46" fmla="*/ 275 w 1626"/>
                <a:gd name="T47" fmla="*/ 1171 h 1545"/>
                <a:gd name="T48" fmla="*/ 275 w 1626"/>
                <a:gd name="T49" fmla="*/ 953 h 1545"/>
                <a:gd name="T50" fmla="*/ 318 w 1626"/>
                <a:gd name="T51" fmla="*/ 822 h 1545"/>
                <a:gd name="T52" fmla="*/ 337 w 1626"/>
                <a:gd name="T53" fmla="*/ 564 h 1545"/>
                <a:gd name="T54" fmla="*/ 406 w 1626"/>
                <a:gd name="T55" fmla="*/ 1302 h 1545"/>
                <a:gd name="T56" fmla="*/ 362 w 1626"/>
                <a:gd name="T57" fmla="*/ 1171 h 1545"/>
                <a:gd name="T58" fmla="*/ 362 w 1626"/>
                <a:gd name="T59" fmla="*/ 953 h 1545"/>
                <a:gd name="T60" fmla="*/ 406 w 1626"/>
                <a:gd name="T61" fmla="*/ 822 h 1545"/>
                <a:gd name="T62" fmla="*/ 424 w 1626"/>
                <a:gd name="T63" fmla="*/ 564 h 1545"/>
                <a:gd name="T64" fmla="*/ 493 w 1626"/>
                <a:gd name="T65" fmla="*/ 1302 h 1545"/>
                <a:gd name="T66" fmla="*/ 449 w 1626"/>
                <a:gd name="T67" fmla="*/ 1171 h 1545"/>
                <a:gd name="T68" fmla="*/ 449 w 1626"/>
                <a:gd name="T69" fmla="*/ 953 h 1545"/>
                <a:gd name="T70" fmla="*/ 493 w 1626"/>
                <a:gd name="T71" fmla="*/ 822 h 1545"/>
                <a:gd name="T72" fmla="*/ 511 w 1626"/>
                <a:gd name="T73" fmla="*/ 564 h 1545"/>
                <a:gd name="T74" fmla="*/ 580 w 1626"/>
                <a:gd name="T75" fmla="*/ 1302 h 1545"/>
                <a:gd name="T76" fmla="*/ 536 w 1626"/>
                <a:gd name="T77" fmla="*/ 1171 h 1545"/>
                <a:gd name="T78" fmla="*/ 536 w 1626"/>
                <a:gd name="T79" fmla="*/ 953 h 1545"/>
                <a:gd name="T80" fmla="*/ 580 w 1626"/>
                <a:gd name="T81" fmla="*/ 822 h 1545"/>
                <a:gd name="T82" fmla="*/ 598 w 1626"/>
                <a:gd name="T83" fmla="*/ 564 h 1545"/>
                <a:gd name="T84" fmla="*/ 667 w 1626"/>
                <a:gd name="T85" fmla="*/ 1302 h 1545"/>
                <a:gd name="T86" fmla="*/ 624 w 1626"/>
                <a:gd name="T87" fmla="*/ 1171 h 1545"/>
                <a:gd name="T88" fmla="*/ 624 w 1626"/>
                <a:gd name="T89" fmla="*/ 953 h 1545"/>
                <a:gd name="T90" fmla="*/ 667 w 1626"/>
                <a:gd name="T91" fmla="*/ 822 h 1545"/>
                <a:gd name="T92" fmla="*/ 685 w 1626"/>
                <a:gd name="T93" fmla="*/ 564 h 1545"/>
                <a:gd name="T94" fmla="*/ 754 w 1626"/>
                <a:gd name="T95" fmla="*/ 1302 h 1545"/>
                <a:gd name="T96" fmla="*/ 711 w 1626"/>
                <a:gd name="T97" fmla="*/ 1171 h 1545"/>
                <a:gd name="T98" fmla="*/ 711 w 1626"/>
                <a:gd name="T99" fmla="*/ 953 h 1545"/>
                <a:gd name="T100" fmla="*/ 754 w 1626"/>
                <a:gd name="T101" fmla="*/ 822 h 1545"/>
                <a:gd name="T102" fmla="*/ 947 w 1626"/>
                <a:gd name="T103" fmla="*/ 433 h 1545"/>
                <a:gd name="T104" fmla="*/ 860 w 1626"/>
                <a:gd name="T105" fmla="*/ 433 h 1545"/>
                <a:gd name="T106" fmla="*/ 772 w 1626"/>
                <a:gd name="T107" fmla="*/ 651 h 1545"/>
                <a:gd name="T108" fmla="*/ 772 w 1626"/>
                <a:gd name="T109" fmla="*/ 433 h 1545"/>
                <a:gd name="T110" fmla="*/ 816 w 1626"/>
                <a:gd name="T111" fmla="*/ 303 h 1545"/>
                <a:gd name="T112" fmla="*/ 860 w 1626"/>
                <a:gd name="T113" fmla="*/ 651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6" h="1545">
                  <a:moveTo>
                    <a:pt x="901" y="1389"/>
                  </a:moveTo>
                  <a:lnTo>
                    <a:pt x="901" y="1345"/>
                  </a:lnTo>
                  <a:lnTo>
                    <a:pt x="1626" y="1345"/>
                  </a:lnTo>
                  <a:lnTo>
                    <a:pt x="1626" y="1302"/>
                  </a:lnTo>
                  <a:lnTo>
                    <a:pt x="901" y="1302"/>
                  </a:lnTo>
                  <a:lnTo>
                    <a:pt x="901" y="1258"/>
                  </a:lnTo>
                  <a:lnTo>
                    <a:pt x="1626" y="1258"/>
                  </a:lnTo>
                  <a:lnTo>
                    <a:pt x="1626" y="1214"/>
                  </a:lnTo>
                  <a:lnTo>
                    <a:pt x="901" y="1214"/>
                  </a:lnTo>
                  <a:lnTo>
                    <a:pt x="901" y="1171"/>
                  </a:lnTo>
                  <a:lnTo>
                    <a:pt x="1626" y="1171"/>
                  </a:lnTo>
                  <a:lnTo>
                    <a:pt x="1626" y="1127"/>
                  </a:lnTo>
                  <a:lnTo>
                    <a:pt x="901" y="1127"/>
                  </a:lnTo>
                  <a:lnTo>
                    <a:pt x="901" y="1084"/>
                  </a:lnTo>
                  <a:lnTo>
                    <a:pt x="1626" y="1084"/>
                  </a:lnTo>
                  <a:lnTo>
                    <a:pt x="1626" y="1040"/>
                  </a:lnTo>
                  <a:lnTo>
                    <a:pt x="901" y="1040"/>
                  </a:lnTo>
                  <a:lnTo>
                    <a:pt x="901" y="997"/>
                  </a:lnTo>
                  <a:lnTo>
                    <a:pt x="1626" y="997"/>
                  </a:lnTo>
                  <a:lnTo>
                    <a:pt x="1626" y="900"/>
                  </a:lnTo>
                  <a:lnTo>
                    <a:pt x="1326" y="900"/>
                  </a:lnTo>
                  <a:lnTo>
                    <a:pt x="1326" y="728"/>
                  </a:lnTo>
                  <a:lnTo>
                    <a:pt x="1071" y="728"/>
                  </a:lnTo>
                  <a:lnTo>
                    <a:pt x="1071" y="397"/>
                  </a:lnTo>
                  <a:lnTo>
                    <a:pt x="894" y="219"/>
                  </a:lnTo>
                  <a:lnTo>
                    <a:pt x="890" y="219"/>
                  </a:lnTo>
                  <a:lnTo>
                    <a:pt x="890" y="0"/>
                  </a:lnTo>
                  <a:lnTo>
                    <a:pt x="760" y="0"/>
                  </a:lnTo>
                  <a:lnTo>
                    <a:pt x="690" y="70"/>
                  </a:lnTo>
                  <a:lnTo>
                    <a:pt x="690" y="219"/>
                  </a:lnTo>
                  <a:lnTo>
                    <a:pt x="432" y="219"/>
                  </a:lnTo>
                  <a:lnTo>
                    <a:pt x="254" y="396"/>
                  </a:lnTo>
                  <a:lnTo>
                    <a:pt x="254" y="728"/>
                  </a:lnTo>
                  <a:lnTo>
                    <a:pt x="0" y="728"/>
                  </a:lnTo>
                  <a:lnTo>
                    <a:pt x="0" y="1545"/>
                  </a:lnTo>
                  <a:lnTo>
                    <a:pt x="254" y="1545"/>
                  </a:lnTo>
                  <a:lnTo>
                    <a:pt x="861" y="1545"/>
                  </a:lnTo>
                  <a:lnTo>
                    <a:pt x="1071" y="1545"/>
                  </a:lnTo>
                  <a:lnTo>
                    <a:pt x="1326" y="1545"/>
                  </a:lnTo>
                  <a:lnTo>
                    <a:pt x="1626" y="1545"/>
                  </a:lnTo>
                  <a:lnTo>
                    <a:pt x="1626" y="1389"/>
                  </a:lnTo>
                  <a:lnTo>
                    <a:pt x="901" y="1389"/>
                  </a:lnTo>
                  <a:close/>
                  <a:moveTo>
                    <a:pt x="144" y="1432"/>
                  </a:moveTo>
                  <a:lnTo>
                    <a:pt x="100" y="1432"/>
                  </a:lnTo>
                  <a:lnTo>
                    <a:pt x="100" y="1345"/>
                  </a:lnTo>
                  <a:lnTo>
                    <a:pt x="144" y="1345"/>
                  </a:lnTo>
                  <a:lnTo>
                    <a:pt x="144" y="1432"/>
                  </a:lnTo>
                  <a:close/>
                  <a:moveTo>
                    <a:pt x="144" y="1302"/>
                  </a:moveTo>
                  <a:lnTo>
                    <a:pt x="100" y="1302"/>
                  </a:lnTo>
                  <a:lnTo>
                    <a:pt x="100" y="1214"/>
                  </a:lnTo>
                  <a:lnTo>
                    <a:pt x="144" y="1214"/>
                  </a:lnTo>
                  <a:lnTo>
                    <a:pt x="144" y="1302"/>
                  </a:lnTo>
                  <a:close/>
                  <a:moveTo>
                    <a:pt x="144" y="1171"/>
                  </a:moveTo>
                  <a:lnTo>
                    <a:pt x="100" y="1171"/>
                  </a:lnTo>
                  <a:lnTo>
                    <a:pt x="100" y="1084"/>
                  </a:lnTo>
                  <a:lnTo>
                    <a:pt x="144" y="1084"/>
                  </a:lnTo>
                  <a:lnTo>
                    <a:pt x="144" y="1171"/>
                  </a:lnTo>
                  <a:close/>
                  <a:moveTo>
                    <a:pt x="144" y="1040"/>
                  </a:moveTo>
                  <a:lnTo>
                    <a:pt x="100" y="1040"/>
                  </a:lnTo>
                  <a:lnTo>
                    <a:pt x="100" y="953"/>
                  </a:lnTo>
                  <a:lnTo>
                    <a:pt x="144" y="953"/>
                  </a:lnTo>
                  <a:lnTo>
                    <a:pt x="144" y="1040"/>
                  </a:lnTo>
                  <a:close/>
                  <a:moveTo>
                    <a:pt x="144" y="909"/>
                  </a:moveTo>
                  <a:lnTo>
                    <a:pt x="100" y="909"/>
                  </a:lnTo>
                  <a:lnTo>
                    <a:pt x="100" y="822"/>
                  </a:lnTo>
                  <a:lnTo>
                    <a:pt x="144" y="822"/>
                  </a:lnTo>
                  <a:lnTo>
                    <a:pt x="144" y="909"/>
                  </a:lnTo>
                  <a:close/>
                  <a:moveTo>
                    <a:pt x="231" y="1432"/>
                  </a:moveTo>
                  <a:lnTo>
                    <a:pt x="188" y="1432"/>
                  </a:lnTo>
                  <a:lnTo>
                    <a:pt x="188" y="1345"/>
                  </a:lnTo>
                  <a:lnTo>
                    <a:pt x="231" y="1345"/>
                  </a:lnTo>
                  <a:lnTo>
                    <a:pt x="231" y="1432"/>
                  </a:lnTo>
                  <a:close/>
                  <a:moveTo>
                    <a:pt x="231" y="1302"/>
                  </a:moveTo>
                  <a:lnTo>
                    <a:pt x="188" y="1302"/>
                  </a:lnTo>
                  <a:lnTo>
                    <a:pt x="188" y="1214"/>
                  </a:lnTo>
                  <a:lnTo>
                    <a:pt x="231" y="1214"/>
                  </a:lnTo>
                  <a:lnTo>
                    <a:pt x="231" y="1302"/>
                  </a:lnTo>
                  <a:close/>
                  <a:moveTo>
                    <a:pt x="231" y="1171"/>
                  </a:moveTo>
                  <a:lnTo>
                    <a:pt x="188" y="1171"/>
                  </a:lnTo>
                  <a:lnTo>
                    <a:pt x="188" y="1084"/>
                  </a:lnTo>
                  <a:lnTo>
                    <a:pt x="231" y="1084"/>
                  </a:lnTo>
                  <a:lnTo>
                    <a:pt x="231" y="1171"/>
                  </a:lnTo>
                  <a:close/>
                  <a:moveTo>
                    <a:pt x="231" y="1040"/>
                  </a:moveTo>
                  <a:lnTo>
                    <a:pt x="188" y="1040"/>
                  </a:lnTo>
                  <a:lnTo>
                    <a:pt x="188" y="953"/>
                  </a:lnTo>
                  <a:lnTo>
                    <a:pt x="231" y="953"/>
                  </a:lnTo>
                  <a:lnTo>
                    <a:pt x="231" y="1040"/>
                  </a:lnTo>
                  <a:close/>
                  <a:moveTo>
                    <a:pt x="231" y="909"/>
                  </a:moveTo>
                  <a:lnTo>
                    <a:pt x="188" y="909"/>
                  </a:lnTo>
                  <a:lnTo>
                    <a:pt x="188" y="822"/>
                  </a:lnTo>
                  <a:lnTo>
                    <a:pt x="231" y="822"/>
                  </a:lnTo>
                  <a:lnTo>
                    <a:pt x="231" y="909"/>
                  </a:lnTo>
                  <a:close/>
                  <a:moveTo>
                    <a:pt x="685" y="303"/>
                  </a:moveTo>
                  <a:lnTo>
                    <a:pt x="729" y="303"/>
                  </a:lnTo>
                  <a:lnTo>
                    <a:pt x="729" y="390"/>
                  </a:lnTo>
                  <a:lnTo>
                    <a:pt x="685" y="390"/>
                  </a:lnTo>
                  <a:lnTo>
                    <a:pt x="685" y="303"/>
                  </a:lnTo>
                  <a:close/>
                  <a:moveTo>
                    <a:pt x="685" y="433"/>
                  </a:moveTo>
                  <a:lnTo>
                    <a:pt x="729" y="433"/>
                  </a:lnTo>
                  <a:lnTo>
                    <a:pt x="729" y="521"/>
                  </a:lnTo>
                  <a:lnTo>
                    <a:pt x="685" y="521"/>
                  </a:lnTo>
                  <a:lnTo>
                    <a:pt x="685" y="433"/>
                  </a:lnTo>
                  <a:close/>
                  <a:moveTo>
                    <a:pt x="598" y="303"/>
                  </a:moveTo>
                  <a:lnTo>
                    <a:pt x="642" y="303"/>
                  </a:lnTo>
                  <a:lnTo>
                    <a:pt x="642" y="390"/>
                  </a:lnTo>
                  <a:lnTo>
                    <a:pt x="598" y="390"/>
                  </a:lnTo>
                  <a:lnTo>
                    <a:pt x="598" y="303"/>
                  </a:lnTo>
                  <a:close/>
                  <a:moveTo>
                    <a:pt x="598" y="433"/>
                  </a:moveTo>
                  <a:lnTo>
                    <a:pt x="642" y="433"/>
                  </a:lnTo>
                  <a:lnTo>
                    <a:pt x="642" y="521"/>
                  </a:lnTo>
                  <a:lnTo>
                    <a:pt x="598" y="521"/>
                  </a:lnTo>
                  <a:lnTo>
                    <a:pt x="598" y="433"/>
                  </a:lnTo>
                  <a:close/>
                  <a:moveTo>
                    <a:pt x="511" y="303"/>
                  </a:moveTo>
                  <a:lnTo>
                    <a:pt x="555" y="303"/>
                  </a:lnTo>
                  <a:lnTo>
                    <a:pt x="555" y="390"/>
                  </a:lnTo>
                  <a:lnTo>
                    <a:pt x="511" y="390"/>
                  </a:lnTo>
                  <a:lnTo>
                    <a:pt x="511" y="303"/>
                  </a:lnTo>
                  <a:close/>
                  <a:moveTo>
                    <a:pt x="511" y="433"/>
                  </a:moveTo>
                  <a:lnTo>
                    <a:pt x="555" y="433"/>
                  </a:lnTo>
                  <a:lnTo>
                    <a:pt x="555" y="521"/>
                  </a:lnTo>
                  <a:lnTo>
                    <a:pt x="511" y="521"/>
                  </a:lnTo>
                  <a:lnTo>
                    <a:pt x="511" y="433"/>
                  </a:lnTo>
                  <a:close/>
                  <a:moveTo>
                    <a:pt x="424" y="433"/>
                  </a:moveTo>
                  <a:lnTo>
                    <a:pt x="467" y="433"/>
                  </a:lnTo>
                  <a:lnTo>
                    <a:pt x="467" y="521"/>
                  </a:lnTo>
                  <a:lnTo>
                    <a:pt x="424" y="521"/>
                  </a:lnTo>
                  <a:lnTo>
                    <a:pt x="424" y="433"/>
                  </a:lnTo>
                  <a:close/>
                  <a:moveTo>
                    <a:pt x="337" y="433"/>
                  </a:moveTo>
                  <a:lnTo>
                    <a:pt x="380" y="433"/>
                  </a:lnTo>
                  <a:lnTo>
                    <a:pt x="380" y="521"/>
                  </a:lnTo>
                  <a:lnTo>
                    <a:pt x="337" y="521"/>
                  </a:lnTo>
                  <a:lnTo>
                    <a:pt x="337" y="433"/>
                  </a:lnTo>
                  <a:close/>
                  <a:moveTo>
                    <a:pt x="318" y="1432"/>
                  </a:moveTo>
                  <a:lnTo>
                    <a:pt x="275" y="1432"/>
                  </a:lnTo>
                  <a:lnTo>
                    <a:pt x="275" y="1345"/>
                  </a:lnTo>
                  <a:lnTo>
                    <a:pt x="318" y="1345"/>
                  </a:lnTo>
                  <a:lnTo>
                    <a:pt x="318" y="1432"/>
                  </a:lnTo>
                  <a:close/>
                  <a:moveTo>
                    <a:pt x="318" y="1302"/>
                  </a:moveTo>
                  <a:lnTo>
                    <a:pt x="275" y="1302"/>
                  </a:lnTo>
                  <a:lnTo>
                    <a:pt x="275" y="1214"/>
                  </a:lnTo>
                  <a:lnTo>
                    <a:pt x="318" y="1214"/>
                  </a:lnTo>
                  <a:lnTo>
                    <a:pt x="318" y="1302"/>
                  </a:lnTo>
                  <a:close/>
                  <a:moveTo>
                    <a:pt x="318" y="1171"/>
                  </a:moveTo>
                  <a:lnTo>
                    <a:pt x="275" y="1171"/>
                  </a:lnTo>
                  <a:lnTo>
                    <a:pt x="275" y="1084"/>
                  </a:lnTo>
                  <a:lnTo>
                    <a:pt x="318" y="1084"/>
                  </a:lnTo>
                  <a:lnTo>
                    <a:pt x="318" y="1171"/>
                  </a:lnTo>
                  <a:close/>
                  <a:moveTo>
                    <a:pt x="318" y="1040"/>
                  </a:moveTo>
                  <a:lnTo>
                    <a:pt x="275" y="1040"/>
                  </a:lnTo>
                  <a:lnTo>
                    <a:pt x="275" y="953"/>
                  </a:lnTo>
                  <a:lnTo>
                    <a:pt x="318" y="953"/>
                  </a:lnTo>
                  <a:lnTo>
                    <a:pt x="318" y="1040"/>
                  </a:lnTo>
                  <a:close/>
                  <a:moveTo>
                    <a:pt x="318" y="909"/>
                  </a:moveTo>
                  <a:lnTo>
                    <a:pt x="275" y="909"/>
                  </a:lnTo>
                  <a:lnTo>
                    <a:pt x="275" y="822"/>
                  </a:lnTo>
                  <a:lnTo>
                    <a:pt x="318" y="822"/>
                  </a:lnTo>
                  <a:lnTo>
                    <a:pt x="318" y="909"/>
                  </a:lnTo>
                  <a:close/>
                  <a:moveTo>
                    <a:pt x="337" y="564"/>
                  </a:moveTo>
                  <a:lnTo>
                    <a:pt x="380" y="564"/>
                  </a:lnTo>
                  <a:lnTo>
                    <a:pt x="380" y="651"/>
                  </a:lnTo>
                  <a:lnTo>
                    <a:pt x="337" y="651"/>
                  </a:lnTo>
                  <a:lnTo>
                    <a:pt x="337" y="564"/>
                  </a:lnTo>
                  <a:close/>
                  <a:moveTo>
                    <a:pt x="406" y="1432"/>
                  </a:moveTo>
                  <a:lnTo>
                    <a:pt x="362" y="1432"/>
                  </a:lnTo>
                  <a:lnTo>
                    <a:pt x="362" y="1345"/>
                  </a:lnTo>
                  <a:lnTo>
                    <a:pt x="406" y="1345"/>
                  </a:lnTo>
                  <a:lnTo>
                    <a:pt x="406" y="1432"/>
                  </a:lnTo>
                  <a:close/>
                  <a:moveTo>
                    <a:pt x="406" y="1302"/>
                  </a:moveTo>
                  <a:lnTo>
                    <a:pt x="362" y="1302"/>
                  </a:lnTo>
                  <a:lnTo>
                    <a:pt x="362" y="1214"/>
                  </a:lnTo>
                  <a:lnTo>
                    <a:pt x="406" y="1214"/>
                  </a:lnTo>
                  <a:lnTo>
                    <a:pt x="406" y="1302"/>
                  </a:lnTo>
                  <a:close/>
                  <a:moveTo>
                    <a:pt x="406" y="1171"/>
                  </a:moveTo>
                  <a:lnTo>
                    <a:pt x="362" y="1171"/>
                  </a:lnTo>
                  <a:lnTo>
                    <a:pt x="362" y="1084"/>
                  </a:lnTo>
                  <a:lnTo>
                    <a:pt x="406" y="1084"/>
                  </a:lnTo>
                  <a:lnTo>
                    <a:pt x="406" y="1171"/>
                  </a:lnTo>
                  <a:close/>
                  <a:moveTo>
                    <a:pt x="406" y="1040"/>
                  </a:moveTo>
                  <a:lnTo>
                    <a:pt x="362" y="1040"/>
                  </a:lnTo>
                  <a:lnTo>
                    <a:pt x="362" y="953"/>
                  </a:lnTo>
                  <a:lnTo>
                    <a:pt x="406" y="953"/>
                  </a:lnTo>
                  <a:lnTo>
                    <a:pt x="406" y="1040"/>
                  </a:lnTo>
                  <a:close/>
                  <a:moveTo>
                    <a:pt x="406" y="909"/>
                  </a:moveTo>
                  <a:lnTo>
                    <a:pt x="362" y="909"/>
                  </a:lnTo>
                  <a:lnTo>
                    <a:pt x="362" y="822"/>
                  </a:lnTo>
                  <a:lnTo>
                    <a:pt x="406" y="822"/>
                  </a:lnTo>
                  <a:lnTo>
                    <a:pt x="406" y="909"/>
                  </a:lnTo>
                  <a:close/>
                  <a:moveTo>
                    <a:pt x="424" y="564"/>
                  </a:moveTo>
                  <a:lnTo>
                    <a:pt x="467" y="564"/>
                  </a:lnTo>
                  <a:lnTo>
                    <a:pt x="467" y="651"/>
                  </a:lnTo>
                  <a:lnTo>
                    <a:pt x="424" y="651"/>
                  </a:lnTo>
                  <a:lnTo>
                    <a:pt x="424" y="564"/>
                  </a:lnTo>
                  <a:close/>
                  <a:moveTo>
                    <a:pt x="493" y="1432"/>
                  </a:moveTo>
                  <a:lnTo>
                    <a:pt x="449" y="1432"/>
                  </a:lnTo>
                  <a:lnTo>
                    <a:pt x="449" y="1345"/>
                  </a:lnTo>
                  <a:lnTo>
                    <a:pt x="493" y="1345"/>
                  </a:lnTo>
                  <a:lnTo>
                    <a:pt x="493" y="1432"/>
                  </a:lnTo>
                  <a:close/>
                  <a:moveTo>
                    <a:pt x="493" y="1302"/>
                  </a:moveTo>
                  <a:lnTo>
                    <a:pt x="449" y="1302"/>
                  </a:lnTo>
                  <a:lnTo>
                    <a:pt x="449" y="1214"/>
                  </a:lnTo>
                  <a:lnTo>
                    <a:pt x="493" y="1214"/>
                  </a:lnTo>
                  <a:lnTo>
                    <a:pt x="493" y="1302"/>
                  </a:lnTo>
                  <a:close/>
                  <a:moveTo>
                    <a:pt x="493" y="1171"/>
                  </a:moveTo>
                  <a:lnTo>
                    <a:pt x="449" y="1171"/>
                  </a:lnTo>
                  <a:lnTo>
                    <a:pt x="449" y="1084"/>
                  </a:lnTo>
                  <a:lnTo>
                    <a:pt x="493" y="1084"/>
                  </a:lnTo>
                  <a:lnTo>
                    <a:pt x="493" y="1171"/>
                  </a:lnTo>
                  <a:close/>
                  <a:moveTo>
                    <a:pt x="493" y="1040"/>
                  </a:moveTo>
                  <a:lnTo>
                    <a:pt x="449" y="1040"/>
                  </a:lnTo>
                  <a:lnTo>
                    <a:pt x="449" y="953"/>
                  </a:lnTo>
                  <a:lnTo>
                    <a:pt x="493" y="953"/>
                  </a:lnTo>
                  <a:lnTo>
                    <a:pt x="493" y="1040"/>
                  </a:lnTo>
                  <a:close/>
                  <a:moveTo>
                    <a:pt x="493" y="909"/>
                  </a:moveTo>
                  <a:lnTo>
                    <a:pt x="449" y="909"/>
                  </a:lnTo>
                  <a:lnTo>
                    <a:pt x="449" y="822"/>
                  </a:lnTo>
                  <a:lnTo>
                    <a:pt x="493" y="822"/>
                  </a:lnTo>
                  <a:lnTo>
                    <a:pt x="493" y="909"/>
                  </a:lnTo>
                  <a:close/>
                  <a:moveTo>
                    <a:pt x="511" y="564"/>
                  </a:moveTo>
                  <a:lnTo>
                    <a:pt x="555" y="564"/>
                  </a:lnTo>
                  <a:lnTo>
                    <a:pt x="555" y="651"/>
                  </a:lnTo>
                  <a:lnTo>
                    <a:pt x="511" y="651"/>
                  </a:lnTo>
                  <a:lnTo>
                    <a:pt x="511" y="564"/>
                  </a:lnTo>
                  <a:close/>
                  <a:moveTo>
                    <a:pt x="580" y="1432"/>
                  </a:moveTo>
                  <a:lnTo>
                    <a:pt x="536" y="1432"/>
                  </a:lnTo>
                  <a:lnTo>
                    <a:pt x="536" y="1345"/>
                  </a:lnTo>
                  <a:lnTo>
                    <a:pt x="580" y="1345"/>
                  </a:lnTo>
                  <a:lnTo>
                    <a:pt x="580" y="1432"/>
                  </a:lnTo>
                  <a:close/>
                  <a:moveTo>
                    <a:pt x="580" y="1302"/>
                  </a:moveTo>
                  <a:lnTo>
                    <a:pt x="536" y="1302"/>
                  </a:lnTo>
                  <a:lnTo>
                    <a:pt x="536" y="1214"/>
                  </a:lnTo>
                  <a:lnTo>
                    <a:pt x="580" y="1214"/>
                  </a:lnTo>
                  <a:lnTo>
                    <a:pt x="580" y="1302"/>
                  </a:lnTo>
                  <a:close/>
                  <a:moveTo>
                    <a:pt x="580" y="1171"/>
                  </a:moveTo>
                  <a:lnTo>
                    <a:pt x="536" y="1171"/>
                  </a:lnTo>
                  <a:lnTo>
                    <a:pt x="536" y="1084"/>
                  </a:lnTo>
                  <a:lnTo>
                    <a:pt x="580" y="1084"/>
                  </a:lnTo>
                  <a:lnTo>
                    <a:pt x="580" y="1171"/>
                  </a:lnTo>
                  <a:close/>
                  <a:moveTo>
                    <a:pt x="580" y="1040"/>
                  </a:moveTo>
                  <a:lnTo>
                    <a:pt x="536" y="1040"/>
                  </a:lnTo>
                  <a:lnTo>
                    <a:pt x="536" y="953"/>
                  </a:lnTo>
                  <a:lnTo>
                    <a:pt x="580" y="953"/>
                  </a:lnTo>
                  <a:lnTo>
                    <a:pt x="580" y="1040"/>
                  </a:lnTo>
                  <a:close/>
                  <a:moveTo>
                    <a:pt x="580" y="909"/>
                  </a:moveTo>
                  <a:lnTo>
                    <a:pt x="536" y="909"/>
                  </a:lnTo>
                  <a:lnTo>
                    <a:pt x="536" y="822"/>
                  </a:lnTo>
                  <a:lnTo>
                    <a:pt x="580" y="822"/>
                  </a:lnTo>
                  <a:lnTo>
                    <a:pt x="580" y="909"/>
                  </a:lnTo>
                  <a:close/>
                  <a:moveTo>
                    <a:pt x="598" y="564"/>
                  </a:moveTo>
                  <a:lnTo>
                    <a:pt x="642" y="564"/>
                  </a:lnTo>
                  <a:lnTo>
                    <a:pt x="642" y="651"/>
                  </a:lnTo>
                  <a:lnTo>
                    <a:pt x="598" y="651"/>
                  </a:lnTo>
                  <a:lnTo>
                    <a:pt x="598" y="564"/>
                  </a:lnTo>
                  <a:close/>
                  <a:moveTo>
                    <a:pt x="667" y="1432"/>
                  </a:moveTo>
                  <a:lnTo>
                    <a:pt x="624" y="1432"/>
                  </a:lnTo>
                  <a:lnTo>
                    <a:pt x="624" y="1345"/>
                  </a:lnTo>
                  <a:lnTo>
                    <a:pt x="667" y="1345"/>
                  </a:lnTo>
                  <a:lnTo>
                    <a:pt x="667" y="1432"/>
                  </a:lnTo>
                  <a:close/>
                  <a:moveTo>
                    <a:pt x="667" y="1302"/>
                  </a:moveTo>
                  <a:lnTo>
                    <a:pt x="624" y="1302"/>
                  </a:lnTo>
                  <a:lnTo>
                    <a:pt x="624" y="1214"/>
                  </a:lnTo>
                  <a:lnTo>
                    <a:pt x="667" y="1214"/>
                  </a:lnTo>
                  <a:lnTo>
                    <a:pt x="667" y="1302"/>
                  </a:lnTo>
                  <a:close/>
                  <a:moveTo>
                    <a:pt x="667" y="1171"/>
                  </a:moveTo>
                  <a:lnTo>
                    <a:pt x="624" y="1171"/>
                  </a:lnTo>
                  <a:lnTo>
                    <a:pt x="624" y="1084"/>
                  </a:lnTo>
                  <a:lnTo>
                    <a:pt x="667" y="1084"/>
                  </a:lnTo>
                  <a:lnTo>
                    <a:pt x="667" y="1171"/>
                  </a:lnTo>
                  <a:close/>
                  <a:moveTo>
                    <a:pt x="667" y="1040"/>
                  </a:moveTo>
                  <a:lnTo>
                    <a:pt x="624" y="1040"/>
                  </a:lnTo>
                  <a:lnTo>
                    <a:pt x="624" y="953"/>
                  </a:lnTo>
                  <a:lnTo>
                    <a:pt x="667" y="953"/>
                  </a:lnTo>
                  <a:lnTo>
                    <a:pt x="667" y="1040"/>
                  </a:lnTo>
                  <a:close/>
                  <a:moveTo>
                    <a:pt x="667" y="909"/>
                  </a:moveTo>
                  <a:lnTo>
                    <a:pt x="624" y="909"/>
                  </a:lnTo>
                  <a:lnTo>
                    <a:pt x="624" y="822"/>
                  </a:lnTo>
                  <a:lnTo>
                    <a:pt x="667" y="822"/>
                  </a:lnTo>
                  <a:lnTo>
                    <a:pt x="667" y="909"/>
                  </a:lnTo>
                  <a:close/>
                  <a:moveTo>
                    <a:pt x="685" y="564"/>
                  </a:moveTo>
                  <a:lnTo>
                    <a:pt x="729" y="564"/>
                  </a:lnTo>
                  <a:lnTo>
                    <a:pt x="729" y="651"/>
                  </a:lnTo>
                  <a:lnTo>
                    <a:pt x="685" y="651"/>
                  </a:lnTo>
                  <a:lnTo>
                    <a:pt x="685" y="564"/>
                  </a:lnTo>
                  <a:close/>
                  <a:moveTo>
                    <a:pt x="754" y="1432"/>
                  </a:moveTo>
                  <a:lnTo>
                    <a:pt x="711" y="1432"/>
                  </a:lnTo>
                  <a:lnTo>
                    <a:pt x="711" y="1345"/>
                  </a:lnTo>
                  <a:lnTo>
                    <a:pt x="754" y="1345"/>
                  </a:lnTo>
                  <a:lnTo>
                    <a:pt x="754" y="1432"/>
                  </a:lnTo>
                  <a:close/>
                  <a:moveTo>
                    <a:pt x="754" y="1302"/>
                  </a:moveTo>
                  <a:lnTo>
                    <a:pt x="711" y="1302"/>
                  </a:lnTo>
                  <a:lnTo>
                    <a:pt x="711" y="1214"/>
                  </a:lnTo>
                  <a:lnTo>
                    <a:pt x="754" y="1214"/>
                  </a:lnTo>
                  <a:lnTo>
                    <a:pt x="754" y="1302"/>
                  </a:lnTo>
                  <a:close/>
                  <a:moveTo>
                    <a:pt x="754" y="1171"/>
                  </a:moveTo>
                  <a:lnTo>
                    <a:pt x="711" y="1171"/>
                  </a:lnTo>
                  <a:lnTo>
                    <a:pt x="711" y="1084"/>
                  </a:lnTo>
                  <a:lnTo>
                    <a:pt x="754" y="1084"/>
                  </a:lnTo>
                  <a:lnTo>
                    <a:pt x="754" y="1171"/>
                  </a:lnTo>
                  <a:close/>
                  <a:moveTo>
                    <a:pt x="754" y="1040"/>
                  </a:moveTo>
                  <a:lnTo>
                    <a:pt x="711" y="1040"/>
                  </a:lnTo>
                  <a:lnTo>
                    <a:pt x="711" y="953"/>
                  </a:lnTo>
                  <a:lnTo>
                    <a:pt x="754" y="953"/>
                  </a:lnTo>
                  <a:lnTo>
                    <a:pt x="754" y="1040"/>
                  </a:lnTo>
                  <a:close/>
                  <a:moveTo>
                    <a:pt x="754" y="909"/>
                  </a:moveTo>
                  <a:lnTo>
                    <a:pt x="711" y="909"/>
                  </a:lnTo>
                  <a:lnTo>
                    <a:pt x="711" y="822"/>
                  </a:lnTo>
                  <a:lnTo>
                    <a:pt x="754" y="822"/>
                  </a:lnTo>
                  <a:lnTo>
                    <a:pt x="754" y="909"/>
                  </a:lnTo>
                  <a:close/>
                  <a:moveTo>
                    <a:pt x="947" y="433"/>
                  </a:moveTo>
                  <a:lnTo>
                    <a:pt x="990" y="433"/>
                  </a:lnTo>
                  <a:lnTo>
                    <a:pt x="990" y="521"/>
                  </a:lnTo>
                  <a:lnTo>
                    <a:pt x="947" y="521"/>
                  </a:lnTo>
                  <a:lnTo>
                    <a:pt x="947" y="433"/>
                  </a:lnTo>
                  <a:close/>
                  <a:moveTo>
                    <a:pt x="947" y="564"/>
                  </a:moveTo>
                  <a:lnTo>
                    <a:pt x="990" y="564"/>
                  </a:lnTo>
                  <a:lnTo>
                    <a:pt x="990" y="651"/>
                  </a:lnTo>
                  <a:lnTo>
                    <a:pt x="947" y="651"/>
                  </a:lnTo>
                  <a:lnTo>
                    <a:pt x="947" y="564"/>
                  </a:lnTo>
                  <a:close/>
                  <a:moveTo>
                    <a:pt x="860" y="433"/>
                  </a:moveTo>
                  <a:lnTo>
                    <a:pt x="903" y="433"/>
                  </a:lnTo>
                  <a:lnTo>
                    <a:pt x="903" y="521"/>
                  </a:lnTo>
                  <a:lnTo>
                    <a:pt x="860" y="521"/>
                  </a:lnTo>
                  <a:lnTo>
                    <a:pt x="860" y="433"/>
                  </a:lnTo>
                  <a:close/>
                  <a:moveTo>
                    <a:pt x="816" y="651"/>
                  </a:moveTo>
                  <a:lnTo>
                    <a:pt x="772" y="651"/>
                  </a:lnTo>
                  <a:lnTo>
                    <a:pt x="772" y="564"/>
                  </a:lnTo>
                  <a:lnTo>
                    <a:pt x="816" y="564"/>
                  </a:lnTo>
                  <a:lnTo>
                    <a:pt x="816" y="651"/>
                  </a:lnTo>
                  <a:close/>
                  <a:moveTo>
                    <a:pt x="816" y="521"/>
                  </a:moveTo>
                  <a:lnTo>
                    <a:pt x="772" y="521"/>
                  </a:lnTo>
                  <a:lnTo>
                    <a:pt x="772" y="433"/>
                  </a:lnTo>
                  <a:lnTo>
                    <a:pt x="816" y="433"/>
                  </a:lnTo>
                  <a:lnTo>
                    <a:pt x="816" y="521"/>
                  </a:lnTo>
                  <a:close/>
                  <a:moveTo>
                    <a:pt x="816" y="390"/>
                  </a:moveTo>
                  <a:lnTo>
                    <a:pt x="772" y="390"/>
                  </a:lnTo>
                  <a:lnTo>
                    <a:pt x="772" y="303"/>
                  </a:lnTo>
                  <a:lnTo>
                    <a:pt x="816" y="303"/>
                  </a:lnTo>
                  <a:lnTo>
                    <a:pt x="816" y="390"/>
                  </a:lnTo>
                  <a:close/>
                  <a:moveTo>
                    <a:pt x="860" y="651"/>
                  </a:moveTo>
                  <a:lnTo>
                    <a:pt x="860" y="564"/>
                  </a:lnTo>
                  <a:lnTo>
                    <a:pt x="903" y="564"/>
                  </a:lnTo>
                  <a:lnTo>
                    <a:pt x="903" y="651"/>
                  </a:lnTo>
                  <a:lnTo>
                    <a:pt x="860" y="65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47" name="Freeform 14"/>
            <p:cNvSpPr>
              <a:spLocks noEditPoints="1"/>
            </p:cNvSpPr>
            <p:nvPr/>
          </p:nvSpPr>
          <p:spPr bwMode="auto">
            <a:xfrm>
              <a:off x="353781" y="2326629"/>
              <a:ext cx="194476" cy="193263"/>
            </a:xfrm>
            <a:custGeom>
              <a:avLst/>
              <a:gdLst>
                <a:gd name="T0" fmla="*/ 552 w 598"/>
                <a:gd name="T1" fmla="*/ 22 h 601"/>
                <a:gd name="T2" fmla="*/ 535 w 598"/>
                <a:gd name="T3" fmla="*/ 9 h 601"/>
                <a:gd name="T4" fmla="*/ 471 w 598"/>
                <a:gd name="T5" fmla="*/ 1 h 601"/>
                <a:gd name="T6" fmla="*/ 411 w 598"/>
                <a:gd name="T7" fmla="*/ 2 h 601"/>
                <a:gd name="T8" fmla="*/ 358 w 598"/>
                <a:gd name="T9" fmla="*/ 13 h 601"/>
                <a:gd name="T10" fmla="*/ 351 w 598"/>
                <a:gd name="T11" fmla="*/ 22 h 601"/>
                <a:gd name="T12" fmla="*/ 154 w 598"/>
                <a:gd name="T13" fmla="*/ 202 h 601"/>
                <a:gd name="T14" fmla="*/ 598 w 598"/>
                <a:gd name="T15" fmla="*/ 601 h 601"/>
                <a:gd name="T16" fmla="*/ 598 w 598"/>
                <a:gd name="T17" fmla="*/ 515 h 601"/>
                <a:gd name="T18" fmla="*/ 598 w 598"/>
                <a:gd name="T19" fmla="*/ 474 h 601"/>
                <a:gd name="T20" fmla="*/ 598 w 598"/>
                <a:gd name="T21" fmla="*/ 434 h 601"/>
                <a:gd name="T22" fmla="*/ 484 w 598"/>
                <a:gd name="T23" fmla="*/ 87 h 601"/>
                <a:gd name="T24" fmla="*/ 484 w 598"/>
                <a:gd name="T25" fmla="*/ 87 h 601"/>
                <a:gd name="T26" fmla="*/ 484 w 598"/>
                <a:gd name="T27" fmla="*/ 188 h 601"/>
                <a:gd name="T28" fmla="*/ 461 w 598"/>
                <a:gd name="T29" fmla="*/ 127 h 601"/>
                <a:gd name="T30" fmla="*/ 461 w 598"/>
                <a:gd name="T31" fmla="*/ 148 h 601"/>
                <a:gd name="T32" fmla="*/ 393 w 598"/>
                <a:gd name="T33" fmla="*/ 87 h 601"/>
                <a:gd name="T34" fmla="*/ 393 w 598"/>
                <a:gd name="T35" fmla="*/ 87 h 601"/>
                <a:gd name="T36" fmla="*/ 393 w 598"/>
                <a:gd name="T37" fmla="*/ 188 h 601"/>
                <a:gd name="T38" fmla="*/ 372 w 598"/>
                <a:gd name="T39" fmla="*/ 127 h 601"/>
                <a:gd name="T40" fmla="*/ 372 w 598"/>
                <a:gd name="T41" fmla="*/ 148 h 601"/>
                <a:gd name="T42" fmla="*/ 304 w 598"/>
                <a:gd name="T43" fmla="*/ 87 h 601"/>
                <a:gd name="T44" fmla="*/ 304 w 598"/>
                <a:gd name="T45" fmla="*/ 87 h 601"/>
                <a:gd name="T46" fmla="*/ 304 w 598"/>
                <a:gd name="T47" fmla="*/ 188 h 601"/>
                <a:gd name="T48" fmla="*/ 281 w 598"/>
                <a:gd name="T49" fmla="*/ 127 h 601"/>
                <a:gd name="T50" fmla="*/ 281 w 598"/>
                <a:gd name="T51" fmla="*/ 148 h 601"/>
                <a:gd name="T52" fmla="*/ 213 w 598"/>
                <a:gd name="T53" fmla="*/ 87 h 601"/>
                <a:gd name="T54" fmla="*/ 213 w 598"/>
                <a:gd name="T55" fmla="*/ 87 h 601"/>
                <a:gd name="T56" fmla="*/ 213 w 598"/>
                <a:gd name="T57" fmla="*/ 188 h 601"/>
                <a:gd name="T58" fmla="*/ 541 w 598"/>
                <a:gd name="T59" fmla="*/ 271 h 601"/>
                <a:gd name="T60" fmla="*/ 541 w 598"/>
                <a:gd name="T61" fmla="*/ 292 h 601"/>
                <a:gd name="T62" fmla="*/ 100 w 598"/>
                <a:gd name="T63" fmla="*/ 332 h 601"/>
                <a:gd name="T64" fmla="*/ 100 w 598"/>
                <a:gd name="T65" fmla="*/ 332 h 601"/>
                <a:gd name="T66" fmla="*/ 100 w 598"/>
                <a:gd name="T67" fmla="*/ 392 h 601"/>
                <a:gd name="T68" fmla="*/ 180 w 598"/>
                <a:gd name="T69" fmla="*/ 454 h 601"/>
                <a:gd name="T70" fmla="*/ 270 w 598"/>
                <a:gd name="T71" fmla="*/ 434 h 601"/>
                <a:gd name="T72" fmla="*/ 327 w 598"/>
                <a:gd name="T73" fmla="*/ 474 h 601"/>
                <a:gd name="T74" fmla="*/ 327 w 598"/>
                <a:gd name="T75" fmla="*/ 474 h 601"/>
                <a:gd name="T76" fmla="*/ 180 w 598"/>
                <a:gd name="T77" fmla="*/ 474 h 601"/>
                <a:gd name="T78" fmla="*/ 180 w 598"/>
                <a:gd name="T79" fmla="*/ 536 h 601"/>
                <a:gd name="T80" fmla="*/ 327 w 598"/>
                <a:gd name="T81" fmla="*/ 515 h 601"/>
                <a:gd name="T82" fmla="*/ 361 w 598"/>
                <a:gd name="T83" fmla="*/ 515 h 601"/>
                <a:gd name="T84" fmla="*/ 361 w 598"/>
                <a:gd name="T85" fmla="*/ 515 h 601"/>
                <a:gd name="T86" fmla="*/ 418 w 598"/>
                <a:gd name="T87" fmla="*/ 494 h 601"/>
                <a:gd name="T88" fmla="*/ 418 w 598"/>
                <a:gd name="T89" fmla="*/ 434 h 601"/>
                <a:gd name="T90" fmla="*/ 146 w 598"/>
                <a:gd name="T91" fmla="*/ 434 h 601"/>
                <a:gd name="T92" fmla="*/ 100 w 598"/>
                <a:gd name="T93" fmla="*/ 474 h 601"/>
                <a:gd name="T94" fmla="*/ 100 w 598"/>
                <a:gd name="T95" fmla="*/ 474 h 601"/>
                <a:gd name="T96" fmla="*/ 100 w 598"/>
                <a:gd name="T97" fmla="*/ 536 h 601"/>
                <a:gd name="T98" fmla="*/ 451 w 598"/>
                <a:gd name="T99" fmla="*/ 515 h 601"/>
                <a:gd name="T100" fmla="*/ 451 w 598"/>
                <a:gd name="T101" fmla="*/ 494 h 601"/>
                <a:gd name="T102" fmla="*/ 507 w 598"/>
                <a:gd name="T103" fmla="*/ 454 h 601"/>
                <a:gd name="T104" fmla="*/ 507 w 598"/>
                <a:gd name="T105" fmla="*/ 454 h 601"/>
                <a:gd name="T106" fmla="*/ 552 w 598"/>
                <a:gd name="T107" fmla="*/ 148 h 601"/>
                <a:gd name="T108" fmla="*/ 529 w 598"/>
                <a:gd name="T109" fmla="*/ 87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8" h="601">
                  <a:moveTo>
                    <a:pt x="552" y="63"/>
                  </a:moveTo>
                  <a:lnTo>
                    <a:pt x="552" y="63"/>
                  </a:lnTo>
                  <a:lnTo>
                    <a:pt x="552" y="22"/>
                  </a:lnTo>
                  <a:lnTo>
                    <a:pt x="552" y="22"/>
                  </a:lnTo>
                  <a:lnTo>
                    <a:pt x="551" y="19"/>
                  </a:lnTo>
                  <a:lnTo>
                    <a:pt x="549" y="17"/>
                  </a:lnTo>
                  <a:lnTo>
                    <a:pt x="543" y="13"/>
                  </a:lnTo>
                  <a:lnTo>
                    <a:pt x="535" y="9"/>
                  </a:lnTo>
                  <a:lnTo>
                    <a:pt x="522" y="6"/>
                  </a:lnTo>
                  <a:lnTo>
                    <a:pt x="507" y="3"/>
                  </a:lnTo>
                  <a:lnTo>
                    <a:pt x="490" y="2"/>
                  </a:lnTo>
                  <a:lnTo>
                    <a:pt x="471" y="1"/>
                  </a:lnTo>
                  <a:lnTo>
                    <a:pt x="451" y="0"/>
                  </a:lnTo>
                  <a:lnTo>
                    <a:pt x="451" y="0"/>
                  </a:lnTo>
                  <a:lnTo>
                    <a:pt x="431" y="1"/>
                  </a:lnTo>
                  <a:lnTo>
                    <a:pt x="411" y="2"/>
                  </a:lnTo>
                  <a:lnTo>
                    <a:pt x="395" y="3"/>
                  </a:lnTo>
                  <a:lnTo>
                    <a:pt x="380" y="6"/>
                  </a:lnTo>
                  <a:lnTo>
                    <a:pt x="368" y="9"/>
                  </a:lnTo>
                  <a:lnTo>
                    <a:pt x="358" y="13"/>
                  </a:lnTo>
                  <a:lnTo>
                    <a:pt x="352" y="17"/>
                  </a:lnTo>
                  <a:lnTo>
                    <a:pt x="351" y="19"/>
                  </a:lnTo>
                  <a:lnTo>
                    <a:pt x="351" y="22"/>
                  </a:lnTo>
                  <a:lnTo>
                    <a:pt x="351" y="22"/>
                  </a:lnTo>
                  <a:lnTo>
                    <a:pt x="351" y="63"/>
                  </a:lnTo>
                  <a:lnTo>
                    <a:pt x="200" y="63"/>
                  </a:lnTo>
                  <a:lnTo>
                    <a:pt x="154" y="104"/>
                  </a:lnTo>
                  <a:lnTo>
                    <a:pt x="154" y="202"/>
                  </a:lnTo>
                  <a:lnTo>
                    <a:pt x="0" y="202"/>
                  </a:lnTo>
                  <a:lnTo>
                    <a:pt x="0" y="601"/>
                  </a:lnTo>
                  <a:lnTo>
                    <a:pt x="154" y="601"/>
                  </a:lnTo>
                  <a:lnTo>
                    <a:pt x="598" y="601"/>
                  </a:lnTo>
                  <a:lnTo>
                    <a:pt x="598" y="536"/>
                  </a:lnTo>
                  <a:lnTo>
                    <a:pt x="541" y="536"/>
                  </a:lnTo>
                  <a:lnTo>
                    <a:pt x="541" y="515"/>
                  </a:lnTo>
                  <a:lnTo>
                    <a:pt x="598" y="515"/>
                  </a:lnTo>
                  <a:lnTo>
                    <a:pt x="598" y="494"/>
                  </a:lnTo>
                  <a:lnTo>
                    <a:pt x="541" y="494"/>
                  </a:lnTo>
                  <a:lnTo>
                    <a:pt x="541" y="474"/>
                  </a:lnTo>
                  <a:lnTo>
                    <a:pt x="598" y="474"/>
                  </a:lnTo>
                  <a:lnTo>
                    <a:pt x="598" y="454"/>
                  </a:lnTo>
                  <a:lnTo>
                    <a:pt x="541" y="454"/>
                  </a:lnTo>
                  <a:lnTo>
                    <a:pt x="541" y="434"/>
                  </a:lnTo>
                  <a:lnTo>
                    <a:pt x="598" y="434"/>
                  </a:lnTo>
                  <a:lnTo>
                    <a:pt x="598" y="202"/>
                  </a:lnTo>
                  <a:lnTo>
                    <a:pt x="598" y="63"/>
                  </a:lnTo>
                  <a:lnTo>
                    <a:pt x="552" y="63"/>
                  </a:lnTo>
                  <a:close/>
                  <a:moveTo>
                    <a:pt x="484" y="87"/>
                  </a:moveTo>
                  <a:lnTo>
                    <a:pt x="506" y="87"/>
                  </a:lnTo>
                  <a:lnTo>
                    <a:pt x="506" y="127"/>
                  </a:lnTo>
                  <a:lnTo>
                    <a:pt x="484" y="127"/>
                  </a:lnTo>
                  <a:lnTo>
                    <a:pt x="484" y="87"/>
                  </a:lnTo>
                  <a:close/>
                  <a:moveTo>
                    <a:pt x="484" y="148"/>
                  </a:moveTo>
                  <a:lnTo>
                    <a:pt x="506" y="148"/>
                  </a:lnTo>
                  <a:lnTo>
                    <a:pt x="506" y="188"/>
                  </a:lnTo>
                  <a:lnTo>
                    <a:pt x="484" y="188"/>
                  </a:lnTo>
                  <a:lnTo>
                    <a:pt x="484" y="148"/>
                  </a:lnTo>
                  <a:close/>
                  <a:moveTo>
                    <a:pt x="439" y="87"/>
                  </a:moveTo>
                  <a:lnTo>
                    <a:pt x="461" y="87"/>
                  </a:lnTo>
                  <a:lnTo>
                    <a:pt x="461" y="127"/>
                  </a:lnTo>
                  <a:lnTo>
                    <a:pt x="439" y="127"/>
                  </a:lnTo>
                  <a:lnTo>
                    <a:pt x="439" y="87"/>
                  </a:lnTo>
                  <a:close/>
                  <a:moveTo>
                    <a:pt x="439" y="148"/>
                  </a:moveTo>
                  <a:lnTo>
                    <a:pt x="461" y="148"/>
                  </a:lnTo>
                  <a:lnTo>
                    <a:pt x="461" y="188"/>
                  </a:lnTo>
                  <a:lnTo>
                    <a:pt x="439" y="188"/>
                  </a:lnTo>
                  <a:lnTo>
                    <a:pt x="439" y="148"/>
                  </a:lnTo>
                  <a:close/>
                  <a:moveTo>
                    <a:pt x="393" y="87"/>
                  </a:moveTo>
                  <a:lnTo>
                    <a:pt x="416" y="87"/>
                  </a:lnTo>
                  <a:lnTo>
                    <a:pt x="416" y="127"/>
                  </a:lnTo>
                  <a:lnTo>
                    <a:pt x="393" y="127"/>
                  </a:lnTo>
                  <a:lnTo>
                    <a:pt x="393" y="87"/>
                  </a:lnTo>
                  <a:close/>
                  <a:moveTo>
                    <a:pt x="393" y="148"/>
                  </a:moveTo>
                  <a:lnTo>
                    <a:pt x="416" y="148"/>
                  </a:lnTo>
                  <a:lnTo>
                    <a:pt x="416" y="188"/>
                  </a:lnTo>
                  <a:lnTo>
                    <a:pt x="393" y="188"/>
                  </a:lnTo>
                  <a:lnTo>
                    <a:pt x="393" y="148"/>
                  </a:lnTo>
                  <a:close/>
                  <a:moveTo>
                    <a:pt x="349" y="87"/>
                  </a:moveTo>
                  <a:lnTo>
                    <a:pt x="372" y="87"/>
                  </a:lnTo>
                  <a:lnTo>
                    <a:pt x="372" y="127"/>
                  </a:lnTo>
                  <a:lnTo>
                    <a:pt x="349" y="127"/>
                  </a:lnTo>
                  <a:lnTo>
                    <a:pt x="349" y="87"/>
                  </a:lnTo>
                  <a:close/>
                  <a:moveTo>
                    <a:pt x="349" y="148"/>
                  </a:moveTo>
                  <a:lnTo>
                    <a:pt x="372" y="148"/>
                  </a:lnTo>
                  <a:lnTo>
                    <a:pt x="372" y="188"/>
                  </a:lnTo>
                  <a:lnTo>
                    <a:pt x="349" y="188"/>
                  </a:lnTo>
                  <a:lnTo>
                    <a:pt x="349" y="148"/>
                  </a:lnTo>
                  <a:close/>
                  <a:moveTo>
                    <a:pt x="304" y="87"/>
                  </a:moveTo>
                  <a:lnTo>
                    <a:pt x="326" y="87"/>
                  </a:lnTo>
                  <a:lnTo>
                    <a:pt x="326" y="127"/>
                  </a:lnTo>
                  <a:lnTo>
                    <a:pt x="304" y="127"/>
                  </a:lnTo>
                  <a:lnTo>
                    <a:pt x="304" y="87"/>
                  </a:lnTo>
                  <a:close/>
                  <a:moveTo>
                    <a:pt x="304" y="148"/>
                  </a:moveTo>
                  <a:lnTo>
                    <a:pt x="326" y="148"/>
                  </a:lnTo>
                  <a:lnTo>
                    <a:pt x="326" y="188"/>
                  </a:lnTo>
                  <a:lnTo>
                    <a:pt x="304" y="188"/>
                  </a:lnTo>
                  <a:lnTo>
                    <a:pt x="304" y="148"/>
                  </a:lnTo>
                  <a:close/>
                  <a:moveTo>
                    <a:pt x="258" y="87"/>
                  </a:moveTo>
                  <a:lnTo>
                    <a:pt x="281" y="87"/>
                  </a:lnTo>
                  <a:lnTo>
                    <a:pt x="281" y="127"/>
                  </a:lnTo>
                  <a:lnTo>
                    <a:pt x="258" y="127"/>
                  </a:lnTo>
                  <a:lnTo>
                    <a:pt x="258" y="87"/>
                  </a:lnTo>
                  <a:close/>
                  <a:moveTo>
                    <a:pt x="258" y="148"/>
                  </a:moveTo>
                  <a:lnTo>
                    <a:pt x="281" y="148"/>
                  </a:lnTo>
                  <a:lnTo>
                    <a:pt x="281" y="188"/>
                  </a:lnTo>
                  <a:lnTo>
                    <a:pt x="258" y="188"/>
                  </a:lnTo>
                  <a:lnTo>
                    <a:pt x="258" y="148"/>
                  </a:lnTo>
                  <a:close/>
                  <a:moveTo>
                    <a:pt x="213" y="87"/>
                  </a:moveTo>
                  <a:lnTo>
                    <a:pt x="236" y="87"/>
                  </a:lnTo>
                  <a:lnTo>
                    <a:pt x="236" y="127"/>
                  </a:lnTo>
                  <a:lnTo>
                    <a:pt x="213" y="127"/>
                  </a:lnTo>
                  <a:lnTo>
                    <a:pt x="213" y="87"/>
                  </a:lnTo>
                  <a:close/>
                  <a:moveTo>
                    <a:pt x="213" y="148"/>
                  </a:moveTo>
                  <a:lnTo>
                    <a:pt x="236" y="148"/>
                  </a:lnTo>
                  <a:lnTo>
                    <a:pt x="236" y="188"/>
                  </a:lnTo>
                  <a:lnTo>
                    <a:pt x="213" y="188"/>
                  </a:lnTo>
                  <a:lnTo>
                    <a:pt x="213" y="148"/>
                  </a:lnTo>
                  <a:close/>
                  <a:moveTo>
                    <a:pt x="100" y="251"/>
                  </a:moveTo>
                  <a:lnTo>
                    <a:pt x="541" y="251"/>
                  </a:lnTo>
                  <a:lnTo>
                    <a:pt x="541" y="271"/>
                  </a:lnTo>
                  <a:lnTo>
                    <a:pt x="100" y="271"/>
                  </a:lnTo>
                  <a:lnTo>
                    <a:pt x="100" y="251"/>
                  </a:lnTo>
                  <a:close/>
                  <a:moveTo>
                    <a:pt x="100" y="292"/>
                  </a:moveTo>
                  <a:lnTo>
                    <a:pt x="541" y="292"/>
                  </a:lnTo>
                  <a:lnTo>
                    <a:pt x="541" y="311"/>
                  </a:lnTo>
                  <a:lnTo>
                    <a:pt x="100" y="311"/>
                  </a:lnTo>
                  <a:lnTo>
                    <a:pt x="100" y="292"/>
                  </a:lnTo>
                  <a:close/>
                  <a:moveTo>
                    <a:pt x="100" y="332"/>
                  </a:moveTo>
                  <a:lnTo>
                    <a:pt x="541" y="332"/>
                  </a:lnTo>
                  <a:lnTo>
                    <a:pt x="541" y="352"/>
                  </a:lnTo>
                  <a:lnTo>
                    <a:pt x="100" y="352"/>
                  </a:lnTo>
                  <a:lnTo>
                    <a:pt x="100" y="332"/>
                  </a:lnTo>
                  <a:close/>
                  <a:moveTo>
                    <a:pt x="100" y="373"/>
                  </a:moveTo>
                  <a:lnTo>
                    <a:pt x="541" y="373"/>
                  </a:lnTo>
                  <a:lnTo>
                    <a:pt x="541" y="392"/>
                  </a:lnTo>
                  <a:lnTo>
                    <a:pt x="100" y="392"/>
                  </a:lnTo>
                  <a:lnTo>
                    <a:pt x="100" y="373"/>
                  </a:lnTo>
                  <a:close/>
                  <a:moveTo>
                    <a:pt x="236" y="434"/>
                  </a:moveTo>
                  <a:lnTo>
                    <a:pt x="236" y="454"/>
                  </a:lnTo>
                  <a:lnTo>
                    <a:pt x="180" y="454"/>
                  </a:lnTo>
                  <a:lnTo>
                    <a:pt x="180" y="434"/>
                  </a:lnTo>
                  <a:lnTo>
                    <a:pt x="236" y="434"/>
                  </a:lnTo>
                  <a:close/>
                  <a:moveTo>
                    <a:pt x="270" y="454"/>
                  </a:moveTo>
                  <a:lnTo>
                    <a:pt x="270" y="434"/>
                  </a:lnTo>
                  <a:lnTo>
                    <a:pt x="327" y="434"/>
                  </a:lnTo>
                  <a:lnTo>
                    <a:pt x="327" y="454"/>
                  </a:lnTo>
                  <a:lnTo>
                    <a:pt x="270" y="454"/>
                  </a:lnTo>
                  <a:close/>
                  <a:moveTo>
                    <a:pt x="327" y="474"/>
                  </a:moveTo>
                  <a:lnTo>
                    <a:pt x="327" y="494"/>
                  </a:lnTo>
                  <a:lnTo>
                    <a:pt x="270" y="494"/>
                  </a:lnTo>
                  <a:lnTo>
                    <a:pt x="270" y="474"/>
                  </a:lnTo>
                  <a:lnTo>
                    <a:pt x="327" y="474"/>
                  </a:lnTo>
                  <a:close/>
                  <a:moveTo>
                    <a:pt x="236" y="474"/>
                  </a:moveTo>
                  <a:lnTo>
                    <a:pt x="236" y="494"/>
                  </a:lnTo>
                  <a:lnTo>
                    <a:pt x="180" y="494"/>
                  </a:lnTo>
                  <a:lnTo>
                    <a:pt x="180" y="474"/>
                  </a:lnTo>
                  <a:lnTo>
                    <a:pt x="236" y="474"/>
                  </a:lnTo>
                  <a:close/>
                  <a:moveTo>
                    <a:pt x="236" y="515"/>
                  </a:moveTo>
                  <a:lnTo>
                    <a:pt x="236" y="536"/>
                  </a:lnTo>
                  <a:lnTo>
                    <a:pt x="180" y="536"/>
                  </a:lnTo>
                  <a:lnTo>
                    <a:pt x="180" y="515"/>
                  </a:lnTo>
                  <a:lnTo>
                    <a:pt x="236" y="515"/>
                  </a:lnTo>
                  <a:close/>
                  <a:moveTo>
                    <a:pt x="270" y="515"/>
                  </a:moveTo>
                  <a:lnTo>
                    <a:pt x="327" y="515"/>
                  </a:lnTo>
                  <a:lnTo>
                    <a:pt x="327" y="536"/>
                  </a:lnTo>
                  <a:lnTo>
                    <a:pt x="270" y="536"/>
                  </a:lnTo>
                  <a:lnTo>
                    <a:pt x="270" y="515"/>
                  </a:lnTo>
                  <a:close/>
                  <a:moveTo>
                    <a:pt x="361" y="515"/>
                  </a:moveTo>
                  <a:lnTo>
                    <a:pt x="418" y="515"/>
                  </a:lnTo>
                  <a:lnTo>
                    <a:pt x="418" y="536"/>
                  </a:lnTo>
                  <a:lnTo>
                    <a:pt x="361" y="536"/>
                  </a:lnTo>
                  <a:lnTo>
                    <a:pt x="361" y="515"/>
                  </a:lnTo>
                  <a:close/>
                  <a:moveTo>
                    <a:pt x="361" y="494"/>
                  </a:moveTo>
                  <a:lnTo>
                    <a:pt x="361" y="474"/>
                  </a:lnTo>
                  <a:lnTo>
                    <a:pt x="418" y="474"/>
                  </a:lnTo>
                  <a:lnTo>
                    <a:pt x="418" y="494"/>
                  </a:lnTo>
                  <a:lnTo>
                    <a:pt x="361" y="494"/>
                  </a:lnTo>
                  <a:close/>
                  <a:moveTo>
                    <a:pt x="361" y="454"/>
                  </a:moveTo>
                  <a:lnTo>
                    <a:pt x="361" y="434"/>
                  </a:lnTo>
                  <a:lnTo>
                    <a:pt x="418" y="434"/>
                  </a:lnTo>
                  <a:lnTo>
                    <a:pt x="418" y="454"/>
                  </a:lnTo>
                  <a:lnTo>
                    <a:pt x="361" y="454"/>
                  </a:lnTo>
                  <a:close/>
                  <a:moveTo>
                    <a:pt x="100" y="434"/>
                  </a:moveTo>
                  <a:lnTo>
                    <a:pt x="146" y="434"/>
                  </a:lnTo>
                  <a:lnTo>
                    <a:pt x="146" y="454"/>
                  </a:lnTo>
                  <a:lnTo>
                    <a:pt x="100" y="454"/>
                  </a:lnTo>
                  <a:lnTo>
                    <a:pt x="100" y="434"/>
                  </a:lnTo>
                  <a:close/>
                  <a:moveTo>
                    <a:pt x="100" y="474"/>
                  </a:moveTo>
                  <a:lnTo>
                    <a:pt x="146" y="474"/>
                  </a:lnTo>
                  <a:lnTo>
                    <a:pt x="146" y="494"/>
                  </a:lnTo>
                  <a:lnTo>
                    <a:pt x="100" y="494"/>
                  </a:lnTo>
                  <a:lnTo>
                    <a:pt x="100" y="474"/>
                  </a:lnTo>
                  <a:close/>
                  <a:moveTo>
                    <a:pt x="100" y="515"/>
                  </a:moveTo>
                  <a:lnTo>
                    <a:pt x="146" y="515"/>
                  </a:lnTo>
                  <a:lnTo>
                    <a:pt x="146" y="536"/>
                  </a:lnTo>
                  <a:lnTo>
                    <a:pt x="100" y="536"/>
                  </a:lnTo>
                  <a:lnTo>
                    <a:pt x="100" y="515"/>
                  </a:lnTo>
                  <a:close/>
                  <a:moveTo>
                    <a:pt x="507" y="536"/>
                  </a:moveTo>
                  <a:lnTo>
                    <a:pt x="451" y="536"/>
                  </a:lnTo>
                  <a:lnTo>
                    <a:pt x="451" y="515"/>
                  </a:lnTo>
                  <a:lnTo>
                    <a:pt x="507" y="515"/>
                  </a:lnTo>
                  <a:lnTo>
                    <a:pt x="507" y="536"/>
                  </a:lnTo>
                  <a:close/>
                  <a:moveTo>
                    <a:pt x="507" y="494"/>
                  </a:moveTo>
                  <a:lnTo>
                    <a:pt x="451" y="494"/>
                  </a:lnTo>
                  <a:lnTo>
                    <a:pt x="451" y="474"/>
                  </a:lnTo>
                  <a:lnTo>
                    <a:pt x="507" y="474"/>
                  </a:lnTo>
                  <a:lnTo>
                    <a:pt x="507" y="494"/>
                  </a:lnTo>
                  <a:close/>
                  <a:moveTo>
                    <a:pt x="507" y="454"/>
                  </a:moveTo>
                  <a:lnTo>
                    <a:pt x="451" y="454"/>
                  </a:lnTo>
                  <a:lnTo>
                    <a:pt x="451" y="434"/>
                  </a:lnTo>
                  <a:lnTo>
                    <a:pt x="507" y="434"/>
                  </a:lnTo>
                  <a:lnTo>
                    <a:pt x="507" y="454"/>
                  </a:lnTo>
                  <a:close/>
                  <a:moveTo>
                    <a:pt x="552" y="188"/>
                  </a:moveTo>
                  <a:lnTo>
                    <a:pt x="529" y="188"/>
                  </a:lnTo>
                  <a:lnTo>
                    <a:pt x="529" y="148"/>
                  </a:lnTo>
                  <a:lnTo>
                    <a:pt x="552" y="148"/>
                  </a:lnTo>
                  <a:lnTo>
                    <a:pt x="552" y="188"/>
                  </a:lnTo>
                  <a:close/>
                  <a:moveTo>
                    <a:pt x="552" y="127"/>
                  </a:moveTo>
                  <a:lnTo>
                    <a:pt x="529" y="127"/>
                  </a:lnTo>
                  <a:lnTo>
                    <a:pt x="529" y="87"/>
                  </a:lnTo>
                  <a:lnTo>
                    <a:pt x="552" y="87"/>
                  </a:lnTo>
                  <a:lnTo>
                    <a:pt x="552" y="12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48" name="Freeform 17"/>
            <p:cNvSpPr>
              <a:spLocks noEditPoints="1"/>
            </p:cNvSpPr>
            <p:nvPr/>
          </p:nvSpPr>
          <p:spPr bwMode="auto">
            <a:xfrm>
              <a:off x="580118" y="2154384"/>
              <a:ext cx="245157" cy="374070"/>
            </a:xfrm>
            <a:custGeom>
              <a:avLst/>
              <a:gdLst>
                <a:gd name="T0" fmla="*/ 443 w 798"/>
                <a:gd name="T1" fmla="*/ 95 h 1359"/>
                <a:gd name="T2" fmla="*/ 367 w 798"/>
                <a:gd name="T3" fmla="*/ 13 h 1359"/>
                <a:gd name="T4" fmla="*/ 128 w 798"/>
                <a:gd name="T5" fmla="*/ 200 h 1359"/>
                <a:gd name="T6" fmla="*/ 327 w 798"/>
                <a:gd name="T7" fmla="*/ 1359 h 1359"/>
                <a:gd name="T8" fmla="*/ 426 w 798"/>
                <a:gd name="T9" fmla="*/ 1223 h 1359"/>
                <a:gd name="T10" fmla="*/ 796 w 798"/>
                <a:gd name="T11" fmla="*/ 514 h 1359"/>
                <a:gd name="T12" fmla="*/ 65 w 798"/>
                <a:gd name="T13" fmla="*/ 1096 h 1359"/>
                <a:gd name="T14" fmla="*/ 65 w 798"/>
                <a:gd name="T15" fmla="*/ 838 h 1359"/>
                <a:gd name="T16" fmla="*/ 138 w 798"/>
                <a:gd name="T17" fmla="*/ 1129 h 1359"/>
                <a:gd name="T18" fmla="*/ 138 w 798"/>
                <a:gd name="T19" fmla="*/ 950 h 1359"/>
                <a:gd name="T20" fmla="*/ 186 w 798"/>
                <a:gd name="T21" fmla="*/ 1169 h 1359"/>
                <a:gd name="T22" fmla="*/ 162 w 798"/>
                <a:gd name="T23" fmla="*/ 950 h 1359"/>
                <a:gd name="T24" fmla="*/ 162 w 798"/>
                <a:gd name="T25" fmla="*/ 692 h 1359"/>
                <a:gd name="T26" fmla="*/ 186 w 798"/>
                <a:gd name="T27" fmla="*/ 474 h 1359"/>
                <a:gd name="T28" fmla="*/ 186 w 798"/>
                <a:gd name="T29" fmla="*/ 296 h 1359"/>
                <a:gd name="T30" fmla="*/ 235 w 798"/>
                <a:gd name="T31" fmla="*/ 1023 h 1359"/>
                <a:gd name="T32" fmla="*/ 211 w 798"/>
                <a:gd name="T33" fmla="*/ 805 h 1359"/>
                <a:gd name="T34" fmla="*/ 211 w 798"/>
                <a:gd name="T35" fmla="*/ 547 h 1359"/>
                <a:gd name="T36" fmla="*/ 235 w 798"/>
                <a:gd name="T37" fmla="*/ 329 h 1359"/>
                <a:gd name="T38" fmla="*/ 283 w 798"/>
                <a:gd name="T39" fmla="*/ 1169 h 1359"/>
                <a:gd name="T40" fmla="*/ 283 w 798"/>
                <a:gd name="T41" fmla="*/ 878 h 1359"/>
                <a:gd name="T42" fmla="*/ 259 w 798"/>
                <a:gd name="T43" fmla="*/ 659 h 1359"/>
                <a:gd name="T44" fmla="*/ 259 w 798"/>
                <a:gd name="T45" fmla="*/ 401 h 1359"/>
                <a:gd name="T46" fmla="*/ 332 w 798"/>
                <a:gd name="T47" fmla="*/ 1129 h 1359"/>
                <a:gd name="T48" fmla="*/ 332 w 798"/>
                <a:gd name="T49" fmla="*/ 950 h 1359"/>
                <a:gd name="T50" fmla="*/ 332 w 798"/>
                <a:gd name="T51" fmla="*/ 659 h 1359"/>
                <a:gd name="T52" fmla="*/ 307 w 798"/>
                <a:gd name="T53" fmla="*/ 441 h 1359"/>
                <a:gd name="T54" fmla="*/ 356 w 798"/>
                <a:gd name="T55" fmla="*/ 1129 h 1359"/>
                <a:gd name="T56" fmla="*/ 380 w 798"/>
                <a:gd name="T57" fmla="*/ 910 h 1359"/>
                <a:gd name="T58" fmla="*/ 380 w 798"/>
                <a:gd name="T59" fmla="*/ 732 h 1359"/>
                <a:gd name="T60" fmla="*/ 380 w 798"/>
                <a:gd name="T61" fmla="*/ 441 h 1359"/>
                <a:gd name="T62" fmla="*/ 404 w 798"/>
                <a:gd name="T63" fmla="*/ 1169 h 1359"/>
                <a:gd name="T64" fmla="*/ 404 w 798"/>
                <a:gd name="T65" fmla="*/ 910 h 1359"/>
                <a:gd name="T66" fmla="*/ 428 w 798"/>
                <a:gd name="T67" fmla="*/ 692 h 1359"/>
                <a:gd name="T68" fmla="*/ 428 w 798"/>
                <a:gd name="T69" fmla="*/ 514 h 1359"/>
                <a:gd name="T70" fmla="*/ 477 w 798"/>
                <a:gd name="T71" fmla="*/ 1169 h 1359"/>
                <a:gd name="T72" fmla="*/ 453 w 798"/>
                <a:gd name="T73" fmla="*/ 950 h 1359"/>
                <a:gd name="T74" fmla="*/ 453 w 798"/>
                <a:gd name="T75" fmla="*/ 692 h 1359"/>
                <a:gd name="T76" fmla="*/ 477 w 798"/>
                <a:gd name="T77" fmla="*/ 474 h 1359"/>
                <a:gd name="T78" fmla="*/ 477 w 798"/>
                <a:gd name="T79" fmla="*/ 296 h 1359"/>
                <a:gd name="T80" fmla="*/ 525 w 798"/>
                <a:gd name="T81" fmla="*/ 1023 h 1359"/>
                <a:gd name="T82" fmla="*/ 501 w 798"/>
                <a:gd name="T83" fmla="*/ 805 h 1359"/>
                <a:gd name="T84" fmla="*/ 501 w 798"/>
                <a:gd name="T85" fmla="*/ 547 h 1359"/>
                <a:gd name="T86" fmla="*/ 525 w 798"/>
                <a:gd name="T87" fmla="*/ 329 h 1359"/>
                <a:gd name="T88" fmla="*/ 574 w 798"/>
                <a:gd name="T89" fmla="*/ 1169 h 1359"/>
                <a:gd name="T90" fmla="*/ 574 w 798"/>
                <a:gd name="T91" fmla="*/ 878 h 1359"/>
                <a:gd name="T92" fmla="*/ 549 w 798"/>
                <a:gd name="T93" fmla="*/ 659 h 1359"/>
                <a:gd name="T94" fmla="*/ 549 w 798"/>
                <a:gd name="T95" fmla="*/ 401 h 1359"/>
                <a:gd name="T96" fmla="*/ 622 w 798"/>
                <a:gd name="T97" fmla="*/ 1201 h 1359"/>
                <a:gd name="T98" fmla="*/ 622 w 798"/>
                <a:gd name="T99" fmla="*/ 1023 h 1359"/>
                <a:gd name="T100" fmla="*/ 622 w 798"/>
                <a:gd name="T101" fmla="*/ 732 h 1359"/>
                <a:gd name="T102" fmla="*/ 646 w 798"/>
                <a:gd name="T103" fmla="*/ 1169 h 1359"/>
                <a:gd name="T104" fmla="*/ 646 w 798"/>
                <a:gd name="T105" fmla="*/ 910 h 1359"/>
                <a:gd name="T106" fmla="*/ 670 w 798"/>
                <a:gd name="T107" fmla="*/ 692 h 1359"/>
                <a:gd name="T108" fmla="*/ 719 w 798"/>
                <a:gd name="T109" fmla="*/ 1169 h 1359"/>
                <a:gd name="T110" fmla="*/ 719 w 798"/>
                <a:gd name="T111" fmla="*/ 878 h 1359"/>
                <a:gd name="T112" fmla="*/ 695 w 798"/>
                <a:gd name="T113" fmla="*/ 659 h 1359"/>
                <a:gd name="T114" fmla="*/ 767 w 798"/>
                <a:gd name="T115" fmla="*/ 1056 h 1359"/>
                <a:gd name="T116" fmla="*/ 743 w 798"/>
                <a:gd name="T117" fmla="*/ 838 h 1359"/>
                <a:gd name="T118" fmla="*/ 767 w 798"/>
                <a:gd name="T119" fmla="*/ 619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8" h="1359">
                  <a:moveTo>
                    <a:pt x="785" y="507"/>
                  </a:moveTo>
                  <a:lnTo>
                    <a:pt x="611" y="507"/>
                  </a:lnTo>
                  <a:lnTo>
                    <a:pt x="611" y="211"/>
                  </a:lnTo>
                  <a:lnTo>
                    <a:pt x="611" y="211"/>
                  </a:lnTo>
                  <a:lnTo>
                    <a:pt x="610" y="206"/>
                  </a:lnTo>
                  <a:lnTo>
                    <a:pt x="608" y="202"/>
                  </a:lnTo>
                  <a:lnTo>
                    <a:pt x="604" y="200"/>
                  </a:lnTo>
                  <a:lnTo>
                    <a:pt x="599" y="199"/>
                  </a:lnTo>
                  <a:lnTo>
                    <a:pt x="526" y="199"/>
                  </a:lnTo>
                  <a:lnTo>
                    <a:pt x="526" y="107"/>
                  </a:lnTo>
                  <a:lnTo>
                    <a:pt x="526" y="107"/>
                  </a:lnTo>
                  <a:lnTo>
                    <a:pt x="525" y="102"/>
                  </a:lnTo>
                  <a:lnTo>
                    <a:pt x="523" y="98"/>
                  </a:lnTo>
                  <a:lnTo>
                    <a:pt x="519" y="96"/>
                  </a:lnTo>
                  <a:lnTo>
                    <a:pt x="514" y="95"/>
                  </a:lnTo>
                  <a:lnTo>
                    <a:pt x="443" y="95"/>
                  </a:lnTo>
                  <a:lnTo>
                    <a:pt x="443" y="95"/>
                  </a:lnTo>
                  <a:lnTo>
                    <a:pt x="443" y="45"/>
                  </a:lnTo>
                  <a:lnTo>
                    <a:pt x="443" y="45"/>
                  </a:lnTo>
                  <a:lnTo>
                    <a:pt x="442" y="35"/>
                  </a:lnTo>
                  <a:lnTo>
                    <a:pt x="439" y="27"/>
                  </a:lnTo>
                  <a:lnTo>
                    <a:pt x="436" y="19"/>
                  </a:lnTo>
                  <a:lnTo>
                    <a:pt x="430" y="13"/>
                  </a:lnTo>
                  <a:lnTo>
                    <a:pt x="424" y="7"/>
                  </a:lnTo>
                  <a:lnTo>
                    <a:pt x="416" y="4"/>
                  </a:lnTo>
                  <a:lnTo>
                    <a:pt x="408" y="1"/>
                  </a:lnTo>
                  <a:lnTo>
                    <a:pt x="398" y="0"/>
                  </a:lnTo>
                  <a:lnTo>
                    <a:pt x="398" y="0"/>
                  </a:lnTo>
                  <a:lnTo>
                    <a:pt x="390" y="1"/>
                  </a:lnTo>
                  <a:lnTo>
                    <a:pt x="381" y="4"/>
                  </a:lnTo>
                  <a:lnTo>
                    <a:pt x="374" y="7"/>
                  </a:lnTo>
                  <a:lnTo>
                    <a:pt x="367" y="13"/>
                  </a:lnTo>
                  <a:lnTo>
                    <a:pt x="362" y="19"/>
                  </a:lnTo>
                  <a:lnTo>
                    <a:pt x="357" y="27"/>
                  </a:lnTo>
                  <a:lnTo>
                    <a:pt x="355" y="35"/>
                  </a:lnTo>
                  <a:lnTo>
                    <a:pt x="355" y="45"/>
                  </a:lnTo>
                  <a:lnTo>
                    <a:pt x="355" y="45"/>
                  </a:lnTo>
                  <a:lnTo>
                    <a:pt x="355" y="95"/>
                  </a:lnTo>
                  <a:lnTo>
                    <a:pt x="264" y="95"/>
                  </a:lnTo>
                  <a:lnTo>
                    <a:pt x="264" y="95"/>
                  </a:lnTo>
                  <a:lnTo>
                    <a:pt x="259" y="96"/>
                  </a:lnTo>
                  <a:lnTo>
                    <a:pt x="255" y="98"/>
                  </a:lnTo>
                  <a:lnTo>
                    <a:pt x="253" y="102"/>
                  </a:lnTo>
                  <a:lnTo>
                    <a:pt x="252" y="107"/>
                  </a:lnTo>
                  <a:lnTo>
                    <a:pt x="252" y="199"/>
                  </a:lnTo>
                  <a:lnTo>
                    <a:pt x="133" y="199"/>
                  </a:lnTo>
                  <a:lnTo>
                    <a:pt x="133" y="199"/>
                  </a:lnTo>
                  <a:lnTo>
                    <a:pt x="128" y="200"/>
                  </a:lnTo>
                  <a:lnTo>
                    <a:pt x="125" y="202"/>
                  </a:lnTo>
                  <a:lnTo>
                    <a:pt x="122" y="206"/>
                  </a:lnTo>
                  <a:lnTo>
                    <a:pt x="121" y="211"/>
                  </a:lnTo>
                  <a:lnTo>
                    <a:pt x="121" y="296"/>
                  </a:lnTo>
                  <a:lnTo>
                    <a:pt x="12" y="296"/>
                  </a:lnTo>
                  <a:lnTo>
                    <a:pt x="12" y="296"/>
                  </a:lnTo>
                  <a:lnTo>
                    <a:pt x="7" y="297"/>
                  </a:lnTo>
                  <a:lnTo>
                    <a:pt x="4" y="299"/>
                  </a:lnTo>
                  <a:lnTo>
                    <a:pt x="1" y="303"/>
                  </a:lnTo>
                  <a:lnTo>
                    <a:pt x="0" y="308"/>
                  </a:lnTo>
                  <a:lnTo>
                    <a:pt x="0" y="1359"/>
                  </a:lnTo>
                  <a:lnTo>
                    <a:pt x="121" y="1359"/>
                  </a:lnTo>
                  <a:lnTo>
                    <a:pt x="126" y="1359"/>
                  </a:lnTo>
                  <a:lnTo>
                    <a:pt x="252" y="1359"/>
                  </a:lnTo>
                  <a:lnTo>
                    <a:pt x="260" y="1359"/>
                  </a:lnTo>
                  <a:lnTo>
                    <a:pt x="327" y="1359"/>
                  </a:lnTo>
                  <a:lnTo>
                    <a:pt x="327" y="1290"/>
                  </a:lnTo>
                  <a:lnTo>
                    <a:pt x="327" y="1290"/>
                  </a:lnTo>
                  <a:lnTo>
                    <a:pt x="327" y="1283"/>
                  </a:lnTo>
                  <a:lnTo>
                    <a:pt x="328" y="1275"/>
                  </a:lnTo>
                  <a:lnTo>
                    <a:pt x="332" y="1262"/>
                  </a:lnTo>
                  <a:lnTo>
                    <a:pt x="339" y="1250"/>
                  </a:lnTo>
                  <a:lnTo>
                    <a:pt x="347" y="1239"/>
                  </a:lnTo>
                  <a:lnTo>
                    <a:pt x="358" y="1230"/>
                  </a:lnTo>
                  <a:lnTo>
                    <a:pt x="370" y="1223"/>
                  </a:lnTo>
                  <a:lnTo>
                    <a:pt x="384" y="1220"/>
                  </a:lnTo>
                  <a:lnTo>
                    <a:pt x="391" y="1218"/>
                  </a:lnTo>
                  <a:lnTo>
                    <a:pt x="398" y="1218"/>
                  </a:lnTo>
                  <a:lnTo>
                    <a:pt x="398" y="1218"/>
                  </a:lnTo>
                  <a:lnTo>
                    <a:pt x="405" y="1218"/>
                  </a:lnTo>
                  <a:lnTo>
                    <a:pt x="413" y="1220"/>
                  </a:lnTo>
                  <a:lnTo>
                    <a:pt x="426" y="1223"/>
                  </a:lnTo>
                  <a:lnTo>
                    <a:pt x="439" y="1230"/>
                  </a:lnTo>
                  <a:lnTo>
                    <a:pt x="449" y="1239"/>
                  </a:lnTo>
                  <a:lnTo>
                    <a:pt x="459" y="1250"/>
                  </a:lnTo>
                  <a:lnTo>
                    <a:pt x="465" y="1262"/>
                  </a:lnTo>
                  <a:lnTo>
                    <a:pt x="470" y="1275"/>
                  </a:lnTo>
                  <a:lnTo>
                    <a:pt x="471" y="1283"/>
                  </a:lnTo>
                  <a:lnTo>
                    <a:pt x="471" y="1290"/>
                  </a:lnTo>
                  <a:lnTo>
                    <a:pt x="471" y="1359"/>
                  </a:lnTo>
                  <a:lnTo>
                    <a:pt x="520" y="1359"/>
                  </a:lnTo>
                  <a:lnTo>
                    <a:pt x="526" y="1359"/>
                  </a:lnTo>
                  <a:lnTo>
                    <a:pt x="566" y="1359"/>
                  </a:lnTo>
                  <a:lnTo>
                    <a:pt x="611" y="1359"/>
                  </a:lnTo>
                  <a:lnTo>
                    <a:pt x="798" y="1359"/>
                  </a:lnTo>
                  <a:lnTo>
                    <a:pt x="798" y="519"/>
                  </a:lnTo>
                  <a:lnTo>
                    <a:pt x="798" y="519"/>
                  </a:lnTo>
                  <a:lnTo>
                    <a:pt x="796" y="514"/>
                  </a:lnTo>
                  <a:lnTo>
                    <a:pt x="794" y="510"/>
                  </a:lnTo>
                  <a:lnTo>
                    <a:pt x="790" y="508"/>
                  </a:lnTo>
                  <a:lnTo>
                    <a:pt x="785" y="507"/>
                  </a:lnTo>
                  <a:lnTo>
                    <a:pt x="785" y="507"/>
                  </a:lnTo>
                  <a:close/>
                  <a:moveTo>
                    <a:pt x="90" y="1241"/>
                  </a:moveTo>
                  <a:lnTo>
                    <a:pt x="65" y="1241"/>
                  </a:lnTo>
                  <a:lnTo>
                    <a:pt x="65" y="1201"/>
                  </a:lnTo>
                  <a:lnTo>
                    <a:pt x="90" y="1201"/>
                  </a:lnTo>
                  <a:lnTo>
                    <a:pt x="90" y="1241"/>
                  </a:lnTo>
                  <a:close/>
                  <a:moveTo>
                    <a:pt x="90" y="1169"/>
                  </a:moveTo>
                  <a:lnTo>
                    <a:pt x="65" y="1169"/>
                  </a:lnTo>
                  <a:lnTo>
                    <a:pt x="65" y="1129"/>
                  </a:lnTo>
                  <a:lnTo>
                    <a:pt x="90" y="1129"/>
                  </a:lnTo>
                  <a:lnTo>
                    <a:pt x="90" y="1169"/>
                  </a:lnTo>
                  <a:close/>
                  <a:moveTo>
                    <a:pt x="90" y="1096"/>
                  </a:moveTo>
                  <a:lnTo>
                    <a:pt x="65" y="1096"/>
                  </a:lnTo>
                  <a:lnTo>
                    <a:pt x="65" y="1056"/>
                  </a:lnTo>
                  <a:lnTo>
                    <a:pt x="90" y="1056"/>
                  </a:lnTo>
                  <a:lnTo>
                    <a:pt x="90" y="1096"/>
                  </a:lnTo>
                  <a:close/>
                  <a:moveTo>
                    <a:pt x="90" y="1023"/>
                  </a:moveTo>
                  <a:lnTo>
                    <a:pt x="65" y="1023"/>
                  </a:lnTo>
                  <a:lnTo>
                    <a:pt x="65" y="983"/>
                  </a:lnTo>
                  <a:lnTo>
                    <a:pt x="90" y="983"/>
                  </a:lnTo>
                  <a:lnTo>
                    <a:pt x="90" y="1023"/>
                  </a:lnTo>
                  <a:close/>
                  <a:moveTo>
                    <a:pt x="90" y="950"/>
                  </a:moveTo>
                  <a:lnTo>
                    <a:pt x="65" y="950"/>
                  </a:lnTo>
                  <a:lnTo>
                    <a:pt x="65" y="910"/>
                  </a:lnTo>
                  <a:lnTo>
                    <a:pt x="90" y="910"/>
                  </a:lnTo>
                  <a:lnTo>
                    <a:pt x="90" y="950"/>
                  </a:lnTo>
                  <a:close/>
                  <a:moveTo>
                    <a:pt x="90" y="878"/>
                  </a:moveTo>
                  <a:lnTo>
                    <a:pt x="65" y="878"/>
                  </a:lnTo>
                  <a:lnTo>
                    <a:pt x="65" y="838"/>
                  </a:lnTo>
                  <a:lnTo>
                    <a:pt x="90" y="838"/>
                  </a:lnTo>
                  <a:lnTo>
                    <a:pt x="90" y="878"/>
                  </a:lnTo>
                  <a:close/>
                  <a:moveTo>
                    <a:pt x="90" y="805"/>
                  </a:moveTo>
                  <a:lnTo>
                    <a:pt x="65" y="805"/>
                  </a:lnTo>
                  <a:lnTo>
                    <a:pt x="65" y="765"/>
                  </a:lnTo>
                  <a:lnTo>
                    <a:pt x="90" y="765"/>
                  </a:lnTo>
                  <a:lnTo>
                    <a:pt x="90" y="805"/>
                  </a:lnTo>
                  <a:close/>
                  <a:moveTo>
                    <a:pt x="138" y="1241"/>
                  </a:moveTo>
                  <a:lnTo>
                    <a:pt x="114" y="1241"/>
                  </a:lnTo>
                  <a:lnTo>
                    <a:pt x="114" y="1201"/>
                  </a:lnTo>
                  <a:lnTo>
                    <a:pt x="138" y="1201"/>
                  </a:lnTo>
                  <a:lnTo>
                    <a:pt x="138" y="1241"/>
                  </a:lnTo>
                  <a:close/>
                  <a:moveTo>
                    <a:pt x="138" y="1169"/>
                  </a:moveTo>
                  <a:lnTo>
                    <a:pt x="114" y="1169"/>
                  </a:lnTo>
                  <a:lnTo>
                    <a:pt x="114" y="1129"/>
                  </a:lnTo>
                  <a:lnTo>
                    <a:pt x="138" y="1129"/>
                  </a:lnTo>
                  <a:lnTo>
                    <a:pt x="138" y="1169"/>
                  </a:lnTo>
                  <a:close/>
                  <a:moveTo>
                    <a:pt x="138" y="1096"/>
                  </a:moveTo>
                  <a:lnTo>
                    <a:pt x="114" y="1096"/>
                  </a:lnTo>
                  <a:lnTo>
                    <a:pt x="114" y="1056"/>
                  </a:lnTo>
                  <a:lnTo>
                    <a:pt x="138" y="1056"/>
                  </a:lnTo>
                  <a:lnTo>
                    <a:pt x="138" y="1096"/>
                  </a:lnTo>
                  <a:close/>
                  <a:moveTo>
                    <a:pt x="138" y="1023"/>
                  </a:moveTo>
                  <a:lnTo>
                    <a:pt x="114" y="1023"/>
                  </a:lnTo>
                  <a:lnTo>
                    <a:pt x="114" y="983"/>
                  </a:lnTo>
                  <a:lnTo>
                    <a:pt x="138" y="983"/>
                  </a:lnTo>
                  <a:lnTo>
                    <a:pt x="138" y="1023"/>
                  </a:lnTo>
                  <a:close/>
                  <a:moveTo>
                    <a:pt x="138" y="950"/>
                  </a:moveTo>
                  <a:lnTo>
                    <a:pt x="114" y="950"/>
                  </a:lnTo>
                  <a:lnTo>
                    <a:pt x="114" y="910"/>
                  </a:lnTo>
                  <a:lnTo>
                    <a:pt x="138" y="910"/>
                  </a:lnTo>
                  <a:lnTo>
                    <a:pt x="138" y="950"/>
                  </a:lnTo>
                  <a:close/>
                  <a:moveTo>
                    <a:pt x="138" y="878"/>
                  </a:moveTo>
                  <a:lnTo>
                    <a:pt x="114" y="878"/>
                  </a:lnTo>
                  <a:lnTo>
                    <a:pt x="114" y="838"/>
                  </a:lnTo>
                  <a:lnTo>
                    <a:pt x="138" y="838"/>
                  </a:lnTo>
                  <a:lnTo>
                    <a:pt x="138" y="878"/>
                  </a:lnTo>
                  <a:close/>
                  <a:moveTo>
                    <a:pt x="138" y="805"/>
                  </a:moveTo>
                  <a:lnTo>
                    <a:pt x="114" y="805"/>
                  </a:lnTo>
                  <a:lnTo>
                    <a:pt x="114" y="765"/>
                  </a:lnTo>
                  <a:lnTo>
                    <a:pt x="138" y="765"/>
                  </a:lnTo>
                  <a:lnTo>
                    <a:pt x="138" y="805"/>
                  </a:lnTo>
                  <a:close/>
                  <a:moveTo>
                    <a:pt x="186" y="1241"/>
                  </a:moveTo>
                  <a:lnTo>
                    <a:pt x="162" y="1241"/>
                  </a:lnTo>
                  <a:lnTo>
                    <a:pt x="162" y="1201"/>
                  </a:lnTo>
                  <a:lnTo>
                    <a:pt x="186" y="1201"/>
                  </a:lnTo>
                  <a:lnTo>
                    <a:pt x="186" y="1241"/>
                  </a:lnTo>
                  <a:close/>
                  <a:moveTo>
                    <a:pt x="186" y="1169"/>
                  </a:moveTo>
                  <a:lnTo>
                    <a:pt x="162" y="1169"/>
                  </a:lnTo>
                  <a:lnTo>
                    <a:pt x="162" y="1129"/>
                  </a:lnTo>
                  <a:lnTo>
                    <a:pt x="186" y="1129"/>
                  </a:lnTo>
                  <a:lnTo>
                    <a:pt x="186" y="1169"/>
                  </a:lnTo>
                  <a:close/>
                  <a:moveTo>
                    <a:pt x="186" y="1096"/>
                  </a:moveTo>
                  <a:lnTo>
                    <a:pt x="162" y="1096"/>
                  </a:lnTo>
                  <a:lnTo>
                    <a:pt x="162" y="1056"/>
                  </a:lnTo>
                  <a:lnTo>
                    <a:pt x="186" y="1056"/>
                  </a:lnTo>
                  <a:lnTo>
                    <a:pt x="186" y="1096"/>
                  </a:lnTo>
                  <a:close/>
                  <a:moveTo>
                    <a:pt x="186" y="1023"/>
                  </a:moveTo>
                  <a:lnTo>
                    <a:pt x="162" y="1023"/>
                  </a:lnTo>
                  <a:lnTo>
                    <a:pt x="162" y="983"/>
                  </a:lnTo>
                  <a:lnTo>
                    <a:pt x="186" y="983"/>
                  </a:lnTo>
                  <a:lnTo>
                    <a:pt x="186" y="1023"/>
                  </a:lnTo>
                  <a:close/>
                  <a:moveTo>
                    <a:pt x="186" y="950"/>
                  </a:moveTo>
                  <a:lnTo>
                    <a:pt x="162" y="950"/>
                  </a:lnTo>
                  <a:lnTo>
                    <a:pt x="162" y="910"/>
                  </a:lnTo>
                  <a:lnTo>
                    <a:pt x="186" y="910"/>
                  </a:lnTo>
                  <a:lnTo>
                    <a:pt x="186" y="950"/>
                  </a:lnTo>
                  <a:close/>
                  <a:moveTo>
                    <a:pt x="186" y="878"/>
                  </a:moveTo>
                  <a:lnTo>
                    <a:pt x="162" y="878"/>
                  </a:lnTo>
                  <a:lnTo>
                    <a:pt x="162" y="838"/>
                  </a:lnTo>
                  <a:lnTo>
                    <a:pt x="186" y="838"/>
                  </a:lnTo>
                  <a:lnTo>
                    <a:pt x="186" y="878"/>
                  </a:lnTo>
                  <a:close/>
                  <a:moveTo>
                    <a:pt x="186" y="805"/>
                  </a:moveTo>
                  <a:lnTo>
                    <a:pt x="162" y="805"/>
                  </a:lnTo>
                  <a:lnTo>
                    <a:pt x="162" y="765"/>
                  </a:lnTo>
                  <a:lnTo>
                    <a:pt x="186" y="765"/>
                  </a:lnTo>
                  <a:lnTo>
                    <a:pt x="186" y="805"/>
                  </a:lnTo>
                  <a:close/>
                  <a:moveTo>
                    <a:pt x="186" y="732"/>
                  </a:moveTo>
                  <a:lnTo>
                    <a:pt x="162" y="732"/>
                  </a:lnTo>
                  <a:lnTo>
                    <a:pt x="162" y="692"/>
                  </a:lnTo>
                  <a:lnTo>
                    <a:pt x="186" y="692"/>
                  </a:lnTo>
                  <a:lnTo>
                    <a:pt x="186" y="732"/>
                  </a:lnTo>
                  <a:close/>
                  <a:moveTo>
                    <a:pt x="186" y="659"/>
                  </a:moveTo>
                  <a:lnTo>
                    <a:pt x="162" y="659"/>
                  </a:lnTo>
                  <a:lnTo>
                    <a:pt x="162" y="619"/>
                  </a:lnTo>
                  <a:lnTo>
                    <a:pt x="186" y="619"/>
                  </a:lnTo>
                  <a:lnTo>
                    <a:pt x="186" y="659"/>
                  </a:lnTo>
                  <a:close/>
                  <a:moveTo>
                    <a:pt x="186" y="587"/>
                  </a:moveTo>
                  <a:lnTo>
                    <a:pt x="162" y="587"/>
                  </a:lnTo>
                  <a:lnTo>
                    <a:pt x="162" y="547"/>
                  </a:lnTo>
                  <a:lnTo>
                    <a:pt x="186" y="547"/>
                  </a:lnTo>
                  <a:lnTo>
                    <a:pt x="186" y="587"/>
                  </a:lnTo>
                  <a:close/>
                  <a:moveTo>
                    <a:pt x="186" y="514"/>
                  </a:moveTo>
                  <a:lnTo>
                    <a:pt x="162" y="514"/>
                  </a:lnTo>
                  <a:lnTo>
                    <a:pt x="162" y="474"/>
                  </a:lnTo>
                  <a:lnTo>
                    <a:pt x="186" y="474"/>
                  </a:lnTo>
                  <a:lnTo>
                    <a:pt x="186" y="514"/>
                  </a:lnTo>
                  <a:close/>
                  <a:moveTo>
                    <a:pt x="186" y="441"/>
                  </a:moveTo>
                  <a:lnTo>
                    <a:pt x="162" y="441"/>
                  </a:lnTo>
                  <a:lnTo>
                    <a:pt x="162" y="401"/>
                  </a:lnTo>
                  <a:lnTo>
                    <a:pt x="186" y="401"/>
                  </a:lnTo>
                  <a:lnTo>
                    <a:pt x="186" y="441"/>
                  </a:lnTo>
                  <a:close/>
                  <a:moveTo>
                    <a:pt x="186" y="369"/>
                  </a:moveTo>
                  <a:lnTo>
                    <a:pt x="162" y="369"/>
                  </a:lnTo>
                  <a:lnTo>
                    <a:pt x="162" y="329"/>
                  </a:lnTo>
                  <a:lnTo>
                    <a:pt x="186" y="329"/>
                  </a:lnTo>
                  <a:lnTo>
                    <a:pt x="186" y="369"/>
                  </a:lnTo>
                  <a:close/>
                  <a:moveTo>
                    <a:pt x="186" y="296"/>
                  </a:moveTo>
                  <a:lnTo>
                    <a:pt x="162" y="296"/>
                  </a:lnTo>
                  <a:lnTo>
                    <a:pt x="162" y="256"/>
                  </a:lnTo>
                  <a:lnTo>
                    <a:pt x="186" y="256"/>
                  </a:lnTo>
                  <a:lnTo>
                    <a:pt x="186" y="296"/>
                  </a:lnTo>
                  <a:close/>
                  <a:moveTo>
                    <a:pt x="235" y="1241"/>
                  </a:moveTo>
                  <a:lnTo>
                    <a:pt x="211" y="1241"/>
                  </a:lnTo>
                  <a:lnTo>
                    <a:pt x="211" y="1201"/>
                  </a:lnTo>
                  <a:lnTo>
                    <a:pt x="235" y="1201"/>
                  </a:lnTo>
                  <a:lnTo>
                    <a:pt x="235" y="1241"/>
                  </a:lnTo>
                  <a:close/>
                  <a:moveTo>
                    <a:pt x="235" y="1169"/>
                  </a:moveTo>
                  <a:lnTo>
                    <a:pt x="211" y="1169"/>
                  </a:lnTo>
                  <a:lnTo>
                    <a:pt x="211" y="1129"/>
                  </a:lnTo>
                  <a:lnTo>
                    <a:pt x="235" y="1129"/>
                  </a:lnTo>
                  <a:lnTo>
                    <a:pt x="235" y="1169"/>
                  </a:lnTo>
                  <a:close/>
                  <a:moveTo>
                    <a:pt x="235" y="1096"/>
                  </a:moveTo>
                  <a:lnTo>
                    <a:pt x="211" y="1096"/>
                  </a:lnTo>
                  <a:lnTo>
                    <a:pt x="211" y="1056"/>
                  </a:lnTo>
                  <a:lnTo>
                    <a:pt x="235" y="1056"/>
                  </a:lnTo>
                  <a:lnTo>
                    <a:pt x="235" y="1096"/>
                  </a:lnTo>
                  <a:close/>
                  <a:moveTo>
                    <a:pt x="235" y="1023"/>
                  </a:moveTo>
                  <a:lnTo>
                    <a:pt x="211" y="1023"/>
                  </a:lnTo>
                  <a:lnTo>
                    <a:pt x="211" y="983"/>
                  </a:lnTo>
                  <a:lnTo>
                    <a:pt x="235" y="983"/>
                  </a:lnTo>
                  <a:lnTo>
                    <a:pt x="235" y="1023"/>
                  </a:lnTo>
                  <a:close/>
                  <a:moveTo>
                    <a:pt x="235" y="950"/>
                  </a:moveTo>
                  <a:lnTo>
                    <a:pt x="211" y="950"/>
                  </a:lnTo>
                  <a:lnTo>
                    <a:pt x="211" y="910"/>
                  </a:lnTo>
                  <a:lnTo>
                    <a:pt x="235" y="910"/>
                  </a:lnTo>
                  <a:lnTo>
                    <a:pt x="235" y="950"/>
                  </a:lnTo>
                  <a:close/>
                  <a:moveTo>
                    <a:pt x="235" y="878"/>
                  </a:moveTo>
                  <a:lnTo>
                    <a:pt x="211" y="878"/>
                  </a:lnTo>
                  <a:lnTo>
                    <a:pt x="211" y="838"/>
                  </a:lnTo>
                  <a:lnTo>
                    <a:pt x="235" y="838"/>
                  </a:lnTo>
                  <a:lnTo>
                    <a:pt x="235" y="878"/>
                  </a:lnTo>
                  <a:close/>
                  <a:moveTo>
                    <a:pt x="235" y="805"/>
                  </a:moveTo>
                  <a:lnTo>
                    <a:pt x="211" y="805"/>
                  </a:lnTo>
                  <a:lnTo>
                    <a:pt x="211" y="765"/>
                  </a:lnTo>
                  <a:lnTo>
                    <a:pt x="235" y="765"/>
                  </a:lnTo>
                  <a:lnTo>
                    <a:pt x="235" y="805"/>
                  </a:lnTo>
                  <a:close/>
                  <a:moveTo>
                    <a:pt x="235" y="732"/>
                  </a:moveTo>
                  <a:lnTo>
                    <a:pt x="211" y="732"/>
                  </a:lnTo>
                  <a:lnTo>
                    <a:pt x="211" y="692"/>
                  </a:lnTo>
                  <a:lnTo>
                    <a:pt x="235" y="692"/>
                  </a:lnTo>
                  <a:lnTo>
                    <a:pt x="235" y="732"/>
                  </a:lnTo>
                  <a:close/>
                  <a:moveTo>
                    <a:pt x="235" y="659"/>
                  </a:moveTo>
                  <a:lnTo>
                    <a:pt x="211" y="659"/>
                  </a:lnTo>
                  <a:lnTo>
                    <a:pt x="211" y="619"/>
                  </a:lnTo>
                  <a:lnTo>
                    <a:pt x="235" y="619"/>
                  </a:lnTo>
                  <a:lnTo>
                    <a:pt x="235" y="659"/>
                  </a:lnTo>
                  <a:close/>
                  <a:moveTo>
                    <a:pt x="235" y="587"/>
                  </a:moveTo>
                  <a:lnTo>
                    <a:pt x="211" y="587"/>
                  </a:lnTo>
                  <a:lnTo>
                    <a:pt x="211" y="547"/>
                  </a:lnTo>
                  <a:lnTo>
                    <a:pt x="235" y="547"/>
                  </a:lnTo>
                  <a:lnTo>
                    <a:pt x="235" y="587"/>
                  </a:lnTo>
                  <a:close/>
                  <a:moveTo>
                    <a:pt x="235" y="514"/>
                  </a:moveTo>
                  <a:lnTo>
                    <a:pt x="211" y="514"/>
                  </a:lnTo>
                  <a:lnTo>
                    <a:pt x="211" y="474"/>
                  </a:lnTo>
                  <a:lnTo>
                    <a:pt x="235" y="474"/>
                  </a:lnTo>
                  <a:lnTo>
                    <a:pt x="235" y="514"/>
                  </a:lnTo>
                  <a:close/>
                  <a:moveTo>
                    <a:pt x="235" y="441"/>
                  </a:moveTo>
                  <a:lnTo>
                    <a:pt x="211" y="441"/>
                  </a:lnTo>
                  <a:lnTo>
                    <a:pt x="211" y="401"/>
                  </a:lnTo>
                  <a:lnTo>
                    <a:pt x="235" y="401"/>
                  </a:lnTo>
                  <a:lnTo>
                    <a:pt x="235" y="441"/>
                  </a:lnTo>
                  <a:close/>
                  <a:moveTo>
                    <a:pt x="235" y="369"/>
                  </a:moveTo>
                  <a:lnTo>
                    <a:pt x="211" y="369"/>
                  </a:lnTo>
                  <a:lnTo>
                    <a:pt x="211" y="329"/>
                  </a:lnTo>
                  <a:lnTo>
                    <a:pt x="235" y="329"/>
                  </a:lnTo>
                  <a:lnTo>
                    <a:pt x="235" y="369"/>
                  </a:lnTo>
                  <a:close/>
                  <a:moveTo>
                    <a:pt x="235" y="296"/>
                  </a:moveTo>
                  <a:lnTo>
                    <a:pt x="211" y="296"/>
                  </a:lnTo>
                  <a:lnTo>
                    <a:pt x="211" y="256"/>
                  </a:lnTo>
                  <a:lnTo>
                    <a:pt x="235" y="256"/>
                  </a:lnTo>
                  <a:lnTo>
                    <a:pt x="235" y="296"/>
                  </a:lnTo>
                  <a:close/>
                  <a:moveTo>
                    <a:pt x="283" y="1241"/>
                  </a:moveTo>
                  <a:lnTo>
                    <a:pt x="259" y="1241"/>
                  </a:lnTo>
                  <a:lnTo>
                    <a:pt x="259" y="1201"/>
                  </a:lnTo>
                  <a:lnTo>
                    <a:pt x="283" y="1201"/>
                  </a:lnTo>
                  <a:lnTo>
                    <a:pt x="283" y="1241"/>
                  </a:lnTo>
                  <a:close/>
                  <a:moveTo>
                    <a:pt x="283" y="1169"/>
                  </a:moveTo>
                  <a:lnTo>
                    <a:pt x="259" y="1169"/>
                  </a:lnTo>
                  <a:lnTo>
                    <a:pt x="259" y="1129"/>
                  </a:lnTo>
                  <a:lnTo>
                    <a:pt x="283" y="1129"/>
                  </a:lnTo>
                  <a:lnTo>
                    <a:pt x="283" y="1169"/>
                  </a:lnTo>
                  <a:close/>
                  <a:moveTo>
                    <a:pt x="283" y="1096"/>
                  </a:moveTo>
                  <a:lnTo>
                    <a:pt x="259" y="1096"/>
                  </a:lnTo>
                  <a:lnTo>
                    <a:pt x="259" y="1056"/>
                  </a:lnTo>
                  <a:lnTo>
                    <a:pt x="283" y="1056"/>
                  </a:lnTo>
                  <a:lnTo>
                    <a:pt x="283" y="1096"/>
                  </a:lnTo>
                  <a:close/>
                  <a:moveTo>
                    <a:pt x="283" y="1023"/>
                  </a:moveTo>
                  <a:lnTo>
                    <a:pt x="259" y="1023"/>
                  </a:lnTo>
                  <a:lnTo>
                    <a:pt x="259" y="983"/>
                  </a:lnTo>
                  <a:lnTo>
                    <a:pt x="283" y="983"/>
                  </a:lnTo>
                  <a:lnTo>
                    <a:pt x="283" y="1023"/>
                  </a:lnTo>
                  <a:close/>
                  <a:moveTo>
                    <a:pt x="283" y="950"/>
                  </a:moveTo>
                  <a:lnTo>
                    <a:pt x="259" y="950"/>
                  </a:lnTo>
                  <a:lnTo>
                    <a:pt x="259" y="910"/>
                  </a:lnTo>
                  <a:lnTo>
                    <a:pt x="283" y="910"/>
                  </a:lnTo>
                  <a:lnTo>
                    <a:pt x="283" y="950"/>
                  </a:lnTo>
                  <a:close/>
                  <a:moveTo>
                    <a:pt x="283" y="878"/>
                  </a:moveTo>
                  <a:lnTo>
                    <a:pt x="259" y="878"/>
                  </a:lnTo>
                  <a:lnTo>
                    <a:pt x="259" y="838"/>
                  </a:lnTo>
                  <a:lnTo>
                    <a:pt x="283" y="838"/>
                  </a:lnTo>
                  <a:lnTo>
                    <a:pt x="283" y="878"/>
                  </a:lnTo>
                  <a:close/>
                  <a:moveTo>
                    <a:pt x="283" y="805"/>
                  </a:moveTo>
                  <a:lnTo>
                    <a:pt x="259" y="805"/>
                  </a:lnTo>
                  <a:lnTo>
                    <a:pt x="259" y="765"/>
                  </a:lnTo>
                  <a:lnTo>
                    <a:pt x="283" y="765"/>
                  </a:lnTo>
                  <a:lnTo>
                    <a:pt x="283" y="805"/>
                  </a:lnTo>
                  <a:close/>
                  <a:moveTo>
                    <a:pt x="283" y="732"/>
                  </a:moveTo>
                  <a:lnTo>
                    <a:pt x="259" y="732"/>
                  </a:lnTo>
                  <a:lnTo>
                    <a:pt x="259" y="692"/>
                  </a:lnTo>
                  <a:lnTo>
                    <a:pt x="283" y="692"/>
                  </a:lnTo>
                  <a:lnTo>
                    <a:pt x="283" y="732"/>
                  </a:lnTo>
                  <a:close/>
                  <a:moveTo>
                    <a:pt x="283" y="659"/>
                  </a:moveTo>
                  <a:lnTo>
                    <a:pt x="259" y="659"/>
                  </a:lnTo>
                  <a:lnTo>
                    <a:pt x="259" y="619"/>
                  </a:lnTo>
                  <a:lnTo>
                    <a:pt x="283" y="619"/>
                  </a:lnTo>
                  <a:lnTo>
                    <a:pt x="283" y="659"/>
                  </a:lnTo>
                  <a:close/>
                  <a:moveTo>
                    <a:pt x="283" y="587"/>
                  </a:moveTo>
                  <a:lnTo>
                    <a:pt x="259" y="587"/>
                  </a:lnTo>
                  <a:lnTo>
                    <a:pt x="259" y="547"/>
                  </a:lnTo>
                  <a:lnTo>
                    <a:pt x="283" y="547"/>
                  </a:lnTo>
                  <a:lnTo>
                    <a:pt x="283" y="587"/>
                  </a:lnTo>
                  <a:close/>
                  <a:moveTo>
                    <a:pt x="283" y="514"/>
                  </a:moveTo>
                  <a:lnTo>
                    <a:pt x="259" y="514"/>
                  </a:lnTo>
                  <a:lnTo>
                    <a:pt x="259" y="474"/>
                  </a:lnTo>
                  <a:lnTo>
                    <a:pt x="283" y="474"/>
                  </a:lnTo>
                  <a:lnTo>
                    <a:pt x="283" y="514"/>
                  </a:lnTo>
                  <a:close/>
                  <a:moveTo>
                    <a:pt x="283" y="441"/>
                  </a:moveTo>
                  <a:lnTo>
                    <a:pt x="259" y="441"/>
                  </a:lnTo>
                  <a:lnTo>
                    <a:pt x="259" y="401"/>
                  </a:lnTo>
                  <a:lnTo>
                    <a:pt x="283" y="401"/>
                  </a:lnTo>
                  <a:lnTo>
                    <a:pt x="283" y="441"/>
                  </a:lnTo>
                  <a:close/>
                  <a:moveTo>
                    <a:pt x="283" y="369"/>
                  </a:moveTo>
                  <a:lnTo>
                    <a:pt x="259" y="369"/>
                  </a:lnTo>
                  <a:lnTo>
                    <a:pt x="259" y="329"/>
                  </a:lnTo>
                  <a:lnTo>
                    <a:pt x="283" y="329"/>
                  </a:lnTo>
                  <a:lnTo>
                    <a:pt x="283" y="369"/>
                  </a:lnTo>
                  <a:close/>
                  <a:moveTo>
                    <a:pt x="283" y="296"/>
                  </a:moveTo>
                  <a:lnTo>
                    <a:pt x="259" y="296"/>
                  </a:lnTo>
                  <a:lnTo>
                    <a:pt x="259" y="256"/>
                  </a:lnTo>
                  <a:lnTo>
                    <a:pt x="283" y="256"/>
                  </a:lnTo>
                  <a:lnTo>
                    <a:pt x="283" y="296"/>
                  </a:lnTo>
                  <a:close/>
                  <a:moveTo>
                    <a:pt x="332" y="1169"/>
                  </a:moveTo>
                  <a:lnTo>
                    <a:pt x="307" y="1169"/>
                  </a:lnTo>
                  <a:lnTo>
                    <a:pt x="307" y="1129"/>
                  </a:lnTo>
                  <a:lnTo>
                    <a:pt x="332" y="1129"/>
                  </a:lnTo>
                  <a:lnTo>
                    <a:pt x="332" y="1169"/>
                  </a:lnTo>
                  <a:close/>
                  <a:moveTo>
                    <a:pt x="332" y="1096"/>
                  </a:moveTo>
                  <a:lnTo>
                    <a:pt x="307" y="1096"/>
                  </a:lnTo>
                  <a:lnTo>
                    <a:pt x="307" y="1056"/>
                  </a:lnTo>
                  <a:lnTo>
                    <a:pt x="332" y="1056"/>
                  </a:lnTo>
                  <a:lnTo>
                    <a:pt x="332" y="1096"/>
                  </a:lnTo>
                  <a:close/>
                  <a:moveTo>
                    <a:pt x="332" y="1023"/>
                  </a:moveTo>
                  <a:lnTo>
                    <a:pt x="307" y="1023"/>
                  </a:lnTo>
                  <a:lnTo>
                    <a:pt x="307" y="983"/>
                  </a:lnTo>
                  <a:lnTo>
                    <a:pt x="332" y="983"/>
                  </a:lnTo>
                  <a:lnTo>
                    <a:pt x="332" y="1023"/>
                  </a:lnTo>
                  <a:close/>
                  <a:moveTo>
                    <a:pt x="332" y="950"/>
                  </a:moveTo>
                  <a:lnTo>
                    <a:pt x="307" y="950"/>
                  </a:lnTo>
                  <a:lnTo>
                    <a:pt x="307" y="910"/>
                  </a:lnTo>
                  <a:lnTo>
                    <a:pt x="332" y="910"/>
                  </a:lnTo>
                  <a:lnTo>
                    <a:pt x="332" y="950"/>
                  </a:lnTo>
                  <a:close/>
                  <a:moveTo>
                    <a:pt x="332" y="878"/>
                  </a:moveTo>
                  <a:lnTo>
                    <a:pt x="307" y="878"/>
                  </a:lnTo>
                  <a:lnTo>
                    <a:pt x="307" y="838"/>
                  </a:lnTo>
                  <a:lnTo>
                    <a:pt x="332" y="838"/>
                  </a:lnTo>
                  <a:lnTo>
                    <a:pt x="332" y="878"/>
                  </a:lnTo>
                  <a:close/>
                  <a:moveTo>
                    <a:pt x="332" y="805"/>
                  </a:moveTo>
                  <a:lnTo>
                    <a:pt x="307" y="805"/>
                  </a:lnTo>
                  <a:lnTo>
                    <a:pt x="307" y="765"/>
                  </a:lnTo>
                  <a:lnTo>
                    <a:pt x="332" y="765"/>
                  </a:lnTo>
                  <a:lnTo>
                    <a:pt x="332" y="805"/>
                  </a:lnTo>
                  <a:close/>
                  <a:moveTo>
                    <a:pt x="332" y="732"/>
                  </a:moveTo>
                  <a:lnTo>
                    <a:pt x="307" y="732"/>
                  </a:lnTo>
                  <a:lnTo>
                    <a:pt x="307" y="692"/>
                  </a:lnTo>
                  <a:lnTo>
                    <a:pt x="332" y="692"/>
                  </a:lnTo>
                  <a:lnTo>
                    <a:pt x="332" y="732"/>
                  </a:lnTo>
                  <a:close/>
                  <a:moveTo>
                    <a:pt x="332" y="659"/>
                  </a:moveTo>
                  <a:lnTo>
                    <a:pt x="307" y="659"/>
                  </a:lnTo>
                  <a:lnTo>
                    <a:pt x="307" y="619"/>
                  </a:lnTo>
                  <a:lnTo>
                    <a:pt x="332" y="619"/>
                  </a:lnTo>
                  <a:lnTo>
                    <a:pt x="332" y="659"/>
                  </a:lnTo>
                  <a:close/>
                  <a:moveTo>
                    <a:pt x="332" y="587"/>
                  </a:moveTo>
                  <a:lnTo>
                    <a:pt x="307" y="587"/>
                  </a:lnTo>
                  <a:lnTo>
                    <a:pt x="307" y="547"/>
                  </a:lnTo>
                  <a:lnTo>
                    <a:pt x="332" y="547"/>
                  </a:lnTo>
                  <a:lnTo>
                    <a:pt x="332" y="587"/>
                  </a:lnTo>
                  <a:close/>
                  <a:moveTo>
                    <a:pt x="332" y="514"/>
                  </a:moveTo>
                  <a:lnTo>
                    <a:pt x="307" y="514"/>
                  </a:lnTo>
                  <a:lnTo>
                    <a:pt x="307" y="474"/>
                  </a:lnTo>
                  <a:lnTo>
                    <a:pt x="332" y="474"/>
                  </a:lnTo>
                  <a:lnTo>
                    <a:pt x="332" y="514"/>
                  </a:lnTo>
                  <a:close/>
                  <a:moveTo>
                    <a:pt x="332" y="441"/>
                  </a:moveTo>
                  <a:lnTo>
                    <a:pt x="307" y="441"/>
                  </a:lnTo>
                  <a:lnTo>
                    <a:pt x="307" y="401"/>
                  </a:lnTo>
                  <a:lnTo>
                    <a:pt x="332" y="401"/>
                  </a:lnTo>
                  <a:lnTo>
                    <a:pt x="332" y="441"/>
                  </a:lnTo>
                  <a:close/>
                  <a:moveTo>
                    <a:pt x="332" y="369"/>
                  </a:moveTo>
                  <a:lnTo>
                    <a:pt x="307" y="369"/>
                  </a:lnTo>
                  <a:lnTo>
                    <a:pt x="307" y="329"/>
                  </a:lnTo>
                  <a:lnTo>
                    <a:pt x="332" y="329"/>
                  </a:lnTo>
                  <a:lnTo>
                    <a:pt x="332" y="369"/>
                  </a:lnTo>
                  <a:close/>
                  <a:moveTo>
                    <a:pt x="332" y="296"/>
                  </a:moveTo>
                  <a:lnTo>
                    <a:pt x="307" y="296"/>
                  </a:lnTo>
                  <a:lnTo>
                    <a:pt x="307" y="256"/>
                  </a:lnTo>
                  <a:lnTo>
                    <a:pt x="332" y="256"/>
                  </a:lnTo>
                  <a:lnTo>
                    <a:pt x="332" y="296"/>
                  </a:lnTo>
                  <a:close/>
                  <a:moveTo>
                    <a:pt x="380" y="1169"/>
                  </a:moveTo>
                  <a:lnTo>
                    <a:pt x="356" y="1169"/>
                  </a:lnTo>
                  <a:lnTo>
                    <a:pt x="356" y="1129"/>
                  </a:lnTo>
                  <a:lnTo>
                    <a:pt x="380" y="1129"/>
                  </a:lnTo>
                  <a:lnTo>
                    <a:pt x="380" y="1169"/>
                  </a:lnTo>
                  <a:close/>
                  <a:moveTo>
                    <a:pt x="380" y="1096"/>
                  </a:moveTo>
                  <a:lnTo>
                    <a:pt x="356" y="1096"/>
                  </a:lnTo>
                  <a:lnTo>
                    <a:pt x="356" y="1056"/>
                  </a:lnTo>
                  <a:lnTo>
                    <a:pt x="380" y="1056"/>
                  </a:lnTo>
                  <a:lnTo>
                    <a:pt x="380" y="1096"/>
                  </a:lnTo>
                  <a:close/>
                  <a:moveTo>
                    <a:pt x="380" y="1023"/>
                  </a:moveTo>
                  <a:lnTo>
                    <a:pt x="356" y="1023"/>
                  </a:lnTo>
                  <a:lnTo>
                    <a:pt x="356" y="983"/>
                  </a:lnTo>
                  <a:lnTo>
                    <a:pt x="380" y="983"/>
                  </a:lnTo>
                  <a:lnTo>
                    <a:pt x="380" y="1023"/>
                  </a:lnTo>
                  <a:close/>
                  <a:moveTo>
                    <a:pt x="380" y="950"/>
                  </a:moveTo>
                  <a:lnTo>
                    <a:pt x="356" y="950"/>
                  </a:lnTo>
                  <a:lnTo>
                    <a:pt x="356" y="910"/>
                  </a:lnTo>
                  <a:lnTo>
                    <a:pt x="380" y="910"/>
                  </a:lnTo>
                  <a:lnTo>
                    <a:pt x="380" y="950"/>
                  </a:lnTo>
                  <a:close/>
                  <a:moveTo>
                    <a:pt x="380" y="878"/>
                  </a:moveTo>
                  <a:lnTo>
                    <a:pt x="356" y="878"/>
                  </a:lnTo>
                  <a:lnTo>
                    <a:pt x="356" y="838"/>
                  </a:lnTo>
                  <a:lnTo>
                    <a:pt x="380" y="838"/>
                  </a:lnTo>
                  <a:lnTo>
                    <a:pt x="380" y="878"/>
                  </a:lnTo>
                  <a:close/>
                  <a:moveTo>
                    <a:pt x="380" y="805"/>
                  </a:moveTo>
                  <a:lnTo>
                    <a:pt x="356" y="805"/>
                  </a:lnTo>
                  <a:lnTo>
                    <a:pt x="356" y="765"/>
                  </a:lnTo>
                  <a:lnTo>
                    <a:pt x="380" y="765"/>
                  </a:lnTo>
                  <a:lnTo>
                    <a:pt x="380" y="805"/>
                  </a:lnTo>
                  <a:close/>
                  <a:moveTo>
                    <a:pt x="380" y="732"/>
                  </a:moveTo>
                  <a:lnTo>
                    <a:pt x="356" y="732"/>
                  </a:lnTo>
                  <a:lnTo>
                    <a:pt x="356" y="692"/>
                  </a:lnTo>
                  <a:lnTo>
                    <a:pt x="380" y="692"/>
                  </a:lnTo>
                  <a:lnTo>
                    <a:pt x="380" y="732"/>
                  </a:lnTo>
                  <a:close/>
                  <a:moveTo>
                    <a:pt x="380" y="659"/>
                  </a:moveTo>
                  <a:lnTo>
                    <a:pt x="356" y="659"/>
                  </a:lnTo>
                  <a:lnTo>
                    <a:pt x="356" y="619"/>
                  </a:lnTo>
                  <a:lnTo>
                    <a:pt x="380" y="619"/>
                  </a:lnTo>
                  <a:lnTo>
                    <a:pt x="380" y="659"/>
                  </a:lnTo>
                  <a:close/>
                  <a:moveTo>
                    <a:pt x="380" y="587"/>
                  </a:moveTo>
                  <a:lnTo>
                    <a:pt x="356" y="587"/>
                  </a:lnTo>
                  <a:lnTo>
                    <a:pt x="356" y="547"/>
                  </a:lnTo>
                  <a:lnTo>
                    <a:pt x="380" y="547"/>
                  </a:lnTo>
                  <a:lnTo>
                    <a:pt x="380" y="587"/>
                  </a:lnTo>
                  <a:close/>
                  <a:moveTo>
                    <a:pt x="380" y="514"/>
                  </a:moveTo>
                  <a:lnTo>
                    <a:pt x="356" y="514"/>
                  </a:lnTo>
                  <a:lnTo>
                    <a:pt x="356" y="474"/>
                  </a:lnTo>
                  <a:lnTo>
                    <a:pt x="380" y="474"/>
                  </a:lnTo>
                  <a:lnTo>
                    <a:pt x="380" y="514"/>
                  </a:lnTo>
                  <a:close/>
                  <a:moveTo>
                    <a:pt x="380" y="441"/>
                  </a:moveTo>
                  <a:lnTo>
                    <a:pt x="356" y="441"/>
                  </a:lnTo>
                  <a:lnTo>
                    <a:pt x="356" y="401"/>
                  </a:lnTo>
                  <a:lnTo>
                    <a:pt x="380" y="401"/>
                  </a:lnTo>
                  <a:lnTo>
                    <a:pt x="380" y="441"/>
                  </a:lnTo>
                  <a:close/>
                  <a:moveTo>
                    <a:pt x="380" y="369"/>
                  </a:moveTo>
                  <a:lnTo>
                    <a:pt x="356" y="369"/>
                  </a:lnTo>
                  <a:lnTo>
                    <a:pt x="356" y="329"/>
                  </a:lnTo>
                  <a:lnTo>
                    <a:pt x="380" y="329"/>
                  </a:lnTo>
                  <a:lnTo>
                    <a:pt x="380" y="369"/>
                  </a:lnTo>
                  <a:close/>
                  <a:moveTo>
                    <a:pt x="380" y="296"/>
                  </a:moveTo>
                  <a:lnTo>
                    <a:pt x="356" y="296"/>
                  </a:lnTo>
                  <a:lnTo>
                    <a:pt x="356" y="256"/>
                  </a:lnTo>
                  <a:lnTo>
                    <a:pt x="380" y="256"/>
                  </a:lnTo>
                  <a:lnTo>
                    <a:pt x="380" y="296"/>
                  </a:lnTo>
                  <a:close/>
                  <a:moveTo>
                    <a:pt x="428" y="1169"/>
                  </a:moveTo>
                  <a:lnTo>
                    <a:pt x="404" y="1169"/>
                  </a:lnTo>
                  <a:lnTo>
                    <a:pt x="404" y="1129"/>
                  </a:lnTo>
                  <a:lnTo>
                    <a:pt x="428" y="1129"/>
                  </a:lnTo>
                  <a:lnTo>
                    <a:pt x="428" y="1169"/>
                  </a:lnTo>
                  <a:close/>
                  <a:moveTo>
                    <a:pt x="428" y="1096"/>
                  </a:moveTo>
                  <a:lnTo>
                    <a:pt x="404" y="1096"/>
                  </a:lnTo>
                  <a:lnTo>
                    <a:pt x="404" y="1056"/>
                  </a:lnTo>
                  <a:lnTo>
                    <a:pt x="428" y="1056"/>
                  </a:lnTo>
                  <a:lnTo>
                    <a:pt x="428" y="1096"/>
                  </a:lnTo>
                  <a:close/>
                  <a:moveTo>
                    <a:pt x="428" y="1023"/>
                  </a:moveTo>
                  <a:lnTo>
                    <a:pt x="404" y="1023"/>
                  </a:lnTo>
                  <a:lnTo>
                    <a:pt x="404" y="983"/>
                  </a:lnTo>
                  <a:lnTo>
                    <a:pt x="428" y="983"/>
                  </a:lnTo>
                  <a:lnTo>
                    <a:pt x="428" y="1023"/>
                  </a:lnTo>
                  <a:close/>
                  <a:moveTo>
                    <a:pt x="428" y="950"/>
                  </a:moveTo>
                  <a:lnTo>
                    <a:pt x="404" y="950"/>
                  </a:lnTo>
                  <a:lnTo>
                    <a:pt x="404" y="910"/>
                  </a:lnTo>
                  <a:lnTo>
                    <a:pt x="428" y="910"/>
                  </a:lnTo>
                  <a:lnTo>
                    <a:pt x="428" y="950"/>
                  </a:lnTo>
                  <a:close/>
                  <a:moveTo>
                    <a:pt x="428" y="878"/>
                  </a:moveTo>
                  <a:lnTo>
                    <a:pt x="404" y="878"/>
                  </a:lnTo>
                  <a:lnTo>
                    <a:pt x="404" y="838"/>
                  </a:lnTo>
                  <a:lnTo>
                    <a:pt x="428" y="838"/>
                  </a:lnTo>
                  <a:lnTo>
                    <a:pt x="428" y="878"/>
                  </a:lnTo>
                  <a:close/>
                  <a:moveTo>
                    <a:pt x="428" y="805"/>
                  </a:moveTo>
                  <a:lnTo>
                    <a:pt x="404" y="805"/>
                  </a:lnTo>
                  <a:lnTo>
                    <a:pt x="404" y="765"/>
                  </a:lnTo>
                  <a:lnTo>
                    <a:pt x="428" y="765"/>
                  </a:lnTo>
                  <a:lnTo>
                    <a:pt x="428" y="805"/>
                  </a:lnTo>
                  <a:close/>
                  <a:moveTo>
                    <a:pt x="428" y="732"/>
                  </a:moveTo>
                  <a:lnTo>
                    <a:pt x="404" y="732"/>
                  </a:lnTo>
                  <a:lnTo>
                    <a:pt x="404" y="692"/>
                  </a:lnTo>
                  <a:lnTo>
                    <a:pt x="428" y="692"/>
                  </a:lnTo>
                  <a:lnTo>
                    <a:pt x="428" y="732"/>
                  </a:lnTo>
                  <a:close/>
                  <a:moveTo>
                    <a:pt x="428" y="659"/>
                  </a:moveTo>
                  <a:lnTo>
                    <a:pt x="404" y="659"/>
                  </a:lnTo>
                  <a:lnTo>
                    <a:pt x="404" y="619"/>
                  </a:lnTo>
                  <a:lnTo>
                    <a:pt x="428" y="619"/>
                  </a:lnTo>
                  <a:lnTo>
                    <a:pt x="428" y="659"/>
                  </a:lnTo>
                  <a:close/>
                  <a:moveTo>
                    <a:pt x="428" y="587"/>
                  </a:moveTo>
                  <a:lnTo>
                    <a:pt x="404" y="587"/>
                  </a:lnTo>
                  <a:lnTo>
                    <a:pt x="404" y="547"/>
                  </a:lnTo>
                  <a:lnTo>
                    <a:pt x="428" y="547"/>
                  </a:lnTo>
                  <a:lnTo>
                    <a:pt x="428" y="587"/>
                  </a:lnTo>
                  <a:close/>
                  <a:moveTo>
                    <a:pt x="428" y="514"/>
                  </a:moveTo>
                  <a:lnTo>
                    <a:pt x="404" y="514"/>
                  </a:lnTo>
                  <a:lnTo>
                    <a:pt x="404" y="474"/>
                  </a:lnTo>
                  <a:lnTo>
                    <a:pt x="428" y="474"/>
                  </a:lnTo>
                  <a:lnTo>
                    <a:pt x="428" y="514"/>
                  </a:lnTo>
                  <a:close/>
                  <a:moveTo>
                    <a:pt x="428" y="441"/>
                  </a:moveTo>
                  <a:lnTo>
                    <a:pt x="404" y="441"/>
                  </a:lnTo>
                  <a:lnTo>
                    <a:pt x="404" y="401"/>
                  </a:lnTo>
                  <a:lnTo>
                    <a:pt x="428" y="401"/>
                  </a:lnTo>
                  <a:lnTo>
                    <a:pt x="428" y="441"/>
                  </a:lnTo>
                  <a:close/>
                  <a:moveTo>
                    <a:pt x="428" y="369"/>
                  </a:moveTo>
                  <a:lnTo>
                    <a:pt x="404" y="369"/>
                  </a:lnTo>
                  <a:lnTo>
                    <a:pt x="404" y="329"/>
                  </a:lnTo>
                  <a:lnTo>
                    <a:pt x="428" y="329"/>
                  </a:lnTo>
                  <a:lnTo>
                    <a:pt x="428" y="369"/>
                  </a:lnTo>
                  <a:close/>
                  <a:moveTo>
                    <a:pt x="428" y="296"/>
                  </a:moveTo>
                  <a:lnTo>
                    <a:pt x="404" y="296"/>
                  </a:lnTo>
                  <a:lnTo>
                    <a:pt x="404" y="256"/>
                  </a:lnTo>
                  <a:lnTo>
                    <a:pt x="428" y="256"/>
                  </a:lnTo>
                  <a:lnTo>
                    <a:pt x="428" y="296"/>
                  </a:lnTo>
                  <a:close/>
                  <a:moveTo>
                    <a:pt x="477" y="1169"/>
                  </a:moveTo>
                  <a:lnTo>
                    <a:pt x="453" y="1169"/>
                  </a:lnTo>
                  <a:lnTo>
                    <a:pt x="453" y="1129"/>
                  </a:lnTo>
                  <a:lnTo>
                    <a:pt x="477" y="1129"/>
                  </a:lnTo>
                  <a:lnTo>
                    <a:pt x="477" y="1169"/>
                  </a:lnTo>
                  <a:close/>
                  <a:moveTo>
                    <a:pt x="477" y="1096"/>
                  </a:moveTo>
                  <a:lnTo>
                    <a:pt x="453" y="1096"/>
                  </a:lnTo>
                  <a:lnTo>
                    <a:pt x="453" y="1056"/>
                  </a:lnTo>
                  <a:lnTo>
                    <a:pt x="477" y="1056"/>
                  </a:lnTo>
                  <a:lnTo>
                    <a:pt x="477" y="1096"/>
                  </a:lnTo>
                  <a:close/>
                  <a:moveTo>
                    <a:pt x="477" y="1023"/>
                  </a:moveTo>
                  <a:lnTo>
                    <a:pt x="453" y="1023"/>
                  </a:lnTo>
                  <a:lnTo>
                    <a:pt x="453" y="983"/>
                  </a:lnTo>
                  <a:lnTo>
                    <a:pt x="477" y="983"/>
                  </a:lnTo>
                  <a:lnTo>
                    <a:pt x="477" y="1023"/>
                  </a:lnTo>
                  <a:close/>
                  <a:moveTo>
                    <a:pt x="477" y="950"/>
                  </a:moveTo>
                  <a:lnTo>
                    <a:pt x="453" y="950"/>
                  </a:lnTo>
                  <a:lnTo>
                    <a:pt x="453" y="910"/>
                  </a:lnTo>
                  <a:lnTo>
                    <a:pt x="477" y="910"/>
                  </a:lnTo>
                  <a:lnTo>
                    <a:pt x="477" y="950"/>
                  </a:lnTo>
                  <a:close/>
                  <a:moveTo>
                    <a:pt x="477" y="878"/>
                  </a:moveTo>
                  <a:lnTo>
                    <a:pt x="453" y="878"/>
                  </a:lnTo>
                  <a:lnTo>
                    <a:pt x="453" y="838"/>
                  </a:lnTo>
                  <a:lnTo>
                    <a:pt x="477" y="838"/>
                  </a:lnTo>
                  <a:lnTo>
                    <a:pt x="477" y="878"/>
                  </a:lnTo>
                  <a:close/>
                  <a:moveTo>
                    <a:pt x="477" y="805"/>
                  </a:moveTo>
                  <a:lnTo>
                    <a:pt x="453" y="805"/>
                  </a:lnTo>
                  <a:lnTo>
                    <a:pt x="453" y="765"/>
                  </a:lnTo>
                  <a:lnTo>
                    <a:pt x="477" y="765"/>
                  </a:lnTo>
                  <a:lnTo>
                    <a:pt x="477" y="805"/>
                  </a:lnTo>
                  <a:close/>
                  <a:moveTo>
                    <a:pt x="477" y="732"/>
                  </a:moveTo>
                  <a:lnTo>
                    <a:pt x="453" y="732"/>
                  </a:lnTo>
                  <a:lnTo>
                    <a:pt x="453" y="692"/>
                  </a:lnTo>
                  <a:lnTo>
                    <a:pt x="477" y="692"/>
                  </a:lnTo>
                  <a:lnTo>
                    <a:pt x="477" y="732"/>
                  </a:lnTo>
                  <a:close/>
                  <a:moveTo>
                    <a:pt x="477" y="659"/>
                  </a:moveTo>
                  <a:lnTo>
                    <a:pt x="453" y="659"/>
                  </a:lnTo>
                  <a:lnTo>
                    <a:pt x="453" y="619"/>
                  </a:lnTo>
                  <a:lnTo>
                    <a:pt x="477" y="619"/>
                  </a:lnTo>
                  <a:lnTo>
                    <a:pt x="477" y="659"/>
                  </a:lnTo>
                  <a:close/>
                  <a:moveTo>
                    <a:pt x="477" y="587"/>
                  </a:moveTo>
                  <a:lnTo>
                    <a:pt x="453" y="587"/>
                  </a:lnTo>
                  <a:lnTo>
                    <a:pt x="453" y="547"/>
                  </a:lnTo>
                  <a:lnTo>
                    <a:pt x="477" y="547"/>
                  </a:lnTo>
                  <a:lnTo>
                    <a:pt x="477" y="587"/>
                  </a:lnTo>
                  <a:close/>
                  <a:moveTo>
                    <a:pt x="477" y="514"/>
                  </a:moveTo>
                  <a:lnTo>
                    <a:pt x="453" y="514"/>
                  </a:lnTo>
                  <a:lnTo>
                    <a:pt x="453" y="474"/>
                  </a:lnTo>
                  <a:lnTo>
                    <a:pt x="477" y="474"/>
                  </a:lnTo>
                  <a:lnTo>
                    <a:pt x="477" y="514"/>
                  </a:lnTo>
                  <a:close/>
                  <a:moveTo>
                    <a:pt x="477" y="441"/>
                  </a:moveTo>
                  <a:lnTo>
                    <a:pt x="453" y="441"/>
                  </a:lnTo>
                  <a:lnTo>
                    <a:pt x="453" y="401"/>
                  </a:lnTo>
                  <a:lnTo>
                    <a:pt x="477" y="401"/>
                  </a:lnTo>
                  <a:lnTo>
                    <a:pt x="477" y="441"/>
                  </a:lnTo>
                  <a:close/>
                  <a:moveTo>
                    <a:pt x="477" y="369"/>
                  </a:moveTo>
                  <a:lnTo>
                    <a:pt x="453" y="369"/>
                  </a:lnTo>
                  <a:lnTo>
                    <a:pt x="453" y="329"/>
                  </a:lnTo>
                  <a:lnTo>
                    <a:pt x="477" y="329"/>
                  </a:lnTo>
                  <a:lnTo>
                    <a:pt x="477" y="369"/>
                  </a:lnTo>
                  <a:close/>
                  <a:moveTo>
                    <a:pt x="477" y="296"/>
                  </a:moveTo>
                  <a:lnTo>
                    <a:pt x="453" y="296"/>
                  </a:lnTo>
                  <a:lnTo>
                    <a:pt x="453" y="256"/>
                  </a:lnTo>
                  <a:lnTo>
                    <a:pt x="477" y="256"/>
                  </a:lnTo>
                  <a:lnTo>
                    <a:pt x="477" y="296"/>
                  </a:lnTo>
                  <a:close/>
                  <a:moveTo>
                    <a:pt x="525" y="1241"/>
                  </a:moveTo>
                  <a:lnTo>
                    <a:pt x="501" y="1241"/>
                  </a:lnTo>
                  <a:lnTo>
                    <a:pt x="501" y="1201"/>
                  </a:lnTo>
                  <a:lnTo>
                    <a:pt x="525" y="1201"/>
                  </a:lnTo>
                  <a:lnTo>
                    <a:pt x="525" y="1241"/>
                  </a:lnTo>
                  <a:close/>
                  <a:moveTo>
                    <a:pt x="525" y="1169"/>
                  </a:moveTo>
                  <a:lnTo>
                    <a:pt x="501" y="1169"/>
                  </a:lnTo>
                  <a:lnTo>
                    <a:pt x="501" y="1129"/>
                  </a:lnTo>
                  <a:lnTo>
                    <a:pt x="525" y="1129"/>
                  </a:lnTo>
                  <a:lnTo>
                    <a:pt x="525" y="1169"/>
                  </a:lnTo>
                  <a:close/>
                  <a:moveTo>
                    <a:pt x="525" y="1096"/>
                  </a:moveTo>
                  <a:lnTo>
                    <a:pt x="501" y="1096"/>
                  </a:lnTo>
                  <a:lnTo>
                    <a:pt x="501" y="1056"/>
                  </a:lnTo>
                  <a:lnTo>
                    <a:pt x="525" y="1056"/>
                  </a:lnTo>
                  <a:lnTo>
                    <a:pt x="525" y="1096"/>
                  </a:lnTo>
                  <a:close/>
                  <a:moveTo>
                    <a:pt x="525" y="1023"/>
                  </a:moveTo>
                  <a:lnTo>
                    <a:pt x="501" y="1023"/>
                  </a:lnTo>
                  <a:lnTo>
                    <a:pt x="501" y="983"/>
                  </a:lnTo>
                  <a:lnTo>
                    <a:pt x="525" y="983"/>
                  </a:lnTo>
                  <a:lnTo>
                    <a:pt x="525" y="1023"/>
                  </a:lnTo>
                  <a:close/>
                  <a:moveTo>
                    <a:pt x="525" y="950"/>
                  </a:moveTo>
                  <a:lnTo>
                    <a:pt x="501" y="950"/>
                  </a:lnTo>
                  <a:lnTo>
                    <a:pt x="501" y="910"/>
                  </a:lnTo>
                  <a:lnTo>
                    <a:pt x="525" y="910"/>
                  </a:lnTo>
                  <a:lnTo>
                    <a:pt x="525" y="950"/>
                  </a:lnTo>
                  <a:close/>
                  <a:moveTo>
                    <a:pt x="525" y="878"/>
                  </a:moveTo>
                  <a:lnTo>
                    <a:pt x="501" y="878"/>
                  </a:lnTo>
                  <a:lnTo>
                    <a:pt x="501" y="838"/>
                  </a:lnTo>
                  <a:lnTo>
                    <a:pt x="525" y="838"/>
                  </a:lnTo>
                  <a:lnTo>
                    <a:pt x="525" y="878"/>
                  </a:lnTo>
                  <a:close/>
                  <a:moveTo>
                    <a:pt x="525" y="805"/>
                  </a:moveTo>
                  <a:lnTo>
                    <a:pt x="501" y="805"/>
                  </a:lnTo>
                  <a:lnTo>
                    <a:pt x="501" y="765"/>
                  </a:lnTo>
                  <a:lnTo>
                    <a:pt x="525" y="765"/>
                  </a:lnTo>
                  <a:lnTo>
                    <a:pt x="525" y="805"/>
                  </a:lnTo>
                  <a:close/>
                  <a:moveTo>
                    <a:pt x="525" y="732"/>
                  </a:moveTo>
                  <a:lnTo>
                    <a:pt x="501" y="732"/>
                  </a:lnTo>
                  <a:lnTo>
                    <a:pt x="501" y="692"/>
                  </a:lnTo>
                  <a:lnTo>
                    <a:pt x="525" y="692"/>
                  </a:lnTo>
                  <a:lnTo>
                    <a:pt x="525" y="732"/>
                  </a:lnTo>
                  <a:close/>
                  <a:moveTo>
                    <a:pt x="525" y="659"/>
                  </a:moveTo>
                  <a:lnTo>
                    <a:pt x="501" y="659"/>
                  </a:lnTo>
                  <a:lnTo>
                    <a:pt x="501" y="619"/>
                  </a:lnTo>
                  <a:lnTo>
                    <a:pt x="525" y="619"/>
                  </a:lnTo>
                  <a:lnTo>
                    <a:pt x="525" y="659"/>
                  </a:lnTo>
                  <a:close/>
                  <a:moveTo>
                    <a:pt x="525" y="587"/>
                  </a:moveTo>
                  <a:lnTo>
                    <a:pt x="501" y="587"/>
                  </a:lnTo>
                  <a:lnTo>
                    <a:pt x="501" y="547"/>
                  </a:lnTo>
                  <a:lnTo>
                    <a:pt x="525" y="547"/>
                  </a:lnTo>
                  <a:lnTo>
                    <a:pt x="525" y="587"/>
                  </a:lnTo>
                  <a:close/>
                  <a:moveTo>
                    <a:pt x="525" y="514"/>
                  </a:moveTo>
                  <a:lnTo>
                    <a:pt x="501" y="514"/>
                  </a:lnTo>
                  <a:lnTo>
                    <a:pt x="501" y="474"/>
                  </a:lnTo>
                  <a:lnTo>
                    <a:pt x="525" y="474"/>
                  </a:lnTo>
                  <a:lnTo>
                    <a:pt x="525" y="514"/>
                  </a:lnTo>
                  <a:close/>
                  <a:moveTo>
                    <a:pt x="525" y="441"/>
                  </a:moveTo>
                  <a:lnTo>
                    <a:pt x="501" y="441"/>
                  </a:lnTo>
                  <a:lnTo>
                    <a:pt x="501" y="401"/>
                  </a:lnTo>
                  <a:lnTo>
                    <a:pt x="525" y="401"/>
                  </a:lnTo>
                  <a:lnTo>
                    <a:pt x="525" y="441"/>
                  </a:lnTo>
                  <a:close/>
                  <a:moveTo>
                    <a:pt x="525" y="369"/>
                  </a:moveTo>
                  <a:lnTo>
                    <a:pt x="501" y="369"/>
                  </a:lnTo>
                  <a:lnTo>
                    <a:pt x="501" y="329"/>
                  </a:lnTo>
                  <a:lnTo>
                    <a:pt x="525" y="329"/>
                  </a:lnTo>
                  <a:lnTo>
                    <a:pt x="525" y="369"/>
                  </a:lnTo>
                  <a:close/>
                  <a:moveTo>
                    <a:pt x="525" y="296"/>
                  </a:moveTo>
                  <a:lnTo>
                    <a:pt x="501" y="296"/>
                  </a:lnTo>
                  <a:lnTo>
                    <a:pt x="501" y="256"/>
                  </a:lnTo>
                  <a:lnTo>
                    <a:pt x="525" y="256"/>
                  </a:lnTo>
                  <a:lnTo>
                    <a:pt x="525" y="296"/>
                  </a:lnTo>
                  <a:close/>
                  <a:moveTo>
                    <a:pt x="574" y="1241"/>
                  </a:moveTo>
                  <a:lnTo>
                    <a:pt x="549" y="1241"/>
                  </a:lnTo>
                  <a:lnTo>
                    <a:pt x="549" y="1201"/>
                  </a:lnTo>
                  <a:lnTo>
                    <a:pt x="574" y="1201"/>
                  </a:lnTo>
                  <a:lnTo>
                    <a:pt x="574" y="1241"/>
                  </a:lnTo>
                  <a:close/>
                  <a:moveTo>
                    <a:pt x="574" y="1169"/>
                  </a:moveTo>
                  <a:lnTo>
                    <a:pt x="549" y="1169"/>
                  </a:lnTo>
                  <a:lnTo>
                    <a:pt x="549" y="1129"/>
                  </a:lnTo>
                  <a:lnTo>
                    <a:pt x="574" y="1129"/>
                  </a:lnTo>
                  <a:lnTo>
                    <a:pt x="574" y="1169"/>
                  </a:lnTo>
                  <a:close/>
                  <a:moveTo>
                    <a:pt x="574" y="1096"/>
                  </a:moveTo>
                  <a:lnTo>
                    <a:pt x="549" y="1096"/>
                  </a:lnTo>
                  <a:lnTo>
                    <a:pt x="549" y="1056"/>
                  </a:lnTo>
                  <a:lnTo>
                    <a:pt x="574" y="1056"/>
                  </a:lnTo>
                  <a:lnTo>
                    <a:pt x="574" y="1096"/>
                  </a:lnTo>
                  <a:close/>
                  <a:moveTo>
                    <a:pt x="574" y="1023"/>
                  </a:moveTo>
                  <a:lnTo>
                    <a:pt x="549" y="1023"/>
                  </a:lnTo>
                  <a:lnTo>
                    <a:pt x="549" y="983"/>
                  </a:lnTo>
                  <a:lnTo>
                    <a:pt x="574" y="983"/>
                  </a:lnTo>
                  <a:lnTo>
                    <a:pt x="574" y="1023"/>
                  </a:lnTo>
                  <a:close/>
                  <a:moveTo>
                    <a:pt x="574" y="950"/>
                  </a:moveTo>
                  <a:lnTo>
                    <a:pt x="549" y="950"/>
                  </a:lnTo>
                  <a:lnTo>
                    <a:pt x="549" y="910"/>
                  </a:lnTo>
                  <a:lnTo>
                    <a:pt x="574" y="910"/>
                  </a:lnTo>
                  <a:lnTo>
                    <a:pt x="574" y="950"/>
                  </a:lnTo>
                  <a:close/>
                  <a:moveTo>
                    <a:pt x="574" y="878"/>
                  </a:moveTo>
                  <a:lnTo>
                    <a:pt x="549" y="878"/>
                  </a:lnTo>
                  <a:lnTo>
                    <a:pt x="549" y="838"/>
                  </a:lnTo>
                  <a:lnTo>
                    <a:pt x="574" y="838"/>
                  </a:lnTo>
                  <a:lnTo>
                    <a:pt x="574" y="878"/>
                  </a:lnTo>
                  <a:close/>
                  <a:moveTo>
                    <a:pt x="574" y="805"/>
                  </a:moveTo>
                  <a:lnTo>
                    <a:pt x="549" y="805"/>
                  </a:lnTo>
                  <a:lnTo>
                    <a:pt x="549" y="765"/>
                  </a:lnTo>
                  <a:lnTo>
                    <a:pt x="574" y="765"/>
                  </a:lnTo>
                  <a:lnTo>
                    <a:pt x="574" y="805"/>
                  </a:lnTo>
                  <a:close/>
                  <a:moveTo>
                    <a:pt x="574" y="732"/>
                  </a:moveTo>
                  <a:lnTo>
                    <a:pt x="549" y="732"/>
                  </a:lnTo>
                  <a:lnTo>
                    <a:pt x="549" y="692"/>
                  </a:lnTo>
                  <a:lnTo>
                    <a:pt x="574" y="692"/>
                  </a:lnTo>
                  <a:lnTo>
                    <a:pt x="574" y="732"/>
                  </a:lnTo>
                  <a:close/>
                  <a:moveTo>
                    <a:pt x="574" y="659"/>
                  </a:moveTo>
                  <a:lnTo>
                    <a:pt x="549" y="659"/>
                  </a:lnTo>
                  <a:lnTo>
                    <a:pt x="549" y="619"/>
                  </a:lnTo>
                  <a:lnTo>
                    <a:pt x="574" y="619"/>
                  </a:lnTo>
                  <a:lnTo>
                    <a:pt x="574" y="659"/>
                  </a:lnTo>
                  <a:close/>
                  <a:moveTo>
                    <a:pt x="574" y="587"/>
                  </a:moveTo>
                  <a:lnTo>
                    <a:pt x="549" y="587"/>
                  </a:lnTo>
                  <a:lnTo>
                    <a:pt x="549" y="547"/>
                  </a:lnTo>
                  <a:lnTo>
                    <a:pt x="574" y="547"/>
                  </a:lnTo>
                  <a:lnTo>
                    <a:pt x="574" y="587"/>
                  </a:lnTo>
                  <a:close/>
                  <a:moveTo>
                    <a:pt x="574" y="514"/>
                  </a:moveTo>
                  <a:lnTo>
                    <a:pt x="549" y="514"/>
                  </a:lnTo>
                  <a:lnTo>
                    <a:pt x="549" y="474"/>
                  </a:lnTo>
                  <a:lnTo>
                    <a:pt x="574" y="474"/>
                  </a:lnTo>
                  <a:lnTo>
                    <a:pt x="574" y="514"/>
                  </a:lnTo>
                  <a:close/>
                  <a:moveTo>
                    <a:pt x="574" y="441"/>
                  </a:moveTo>
                  <a:lnTo>
                    <a:pt x="549" y="441"/>
                  </a:lnTo>
                  <a:lnTo>
                    <a:pt x="549" y="401"/>
                  </a:lnTo>
                  <a:lnTo>
                    <a:pt x="574" y="401"/>
                  </a:lnTo>
                  <a:lnTo>
                    <a:pt x="574" y="441"/>
                  </a:lnTo>
                  <a:close/>
                  <a:moveTo>
                    <a:pt x="574" y="369"/>
                  </a:moveTo>
                  <a:lnTo>
                    <a:pt x="549" y="369"/>
                  </a:lnTo>
                  <a:lnTo>
                    <a:pt x="549" y="329"/>
                  </a:lnTo>
                  <a:lnTo>
                    <a:pt x="574" y="329"/>
                  </a:lnTo>
                  <a:lnTo>
                    <a:pt x="574" y="369"/>
                  </a:lnTo>
                  <a:close/>
                  <a:moveTo>
                    <a:pt x="574" y="296"/>
                  </a:moveTo>
                  <a:lnTo>
                    <a:pt x="549" y="296"/>
                  </a:lnTo>
                  <a:lnTo>
                    <a:pt x="549" y="256"/>
                  </a:lnTo>
                  <a:lnTo>
                    <a:pt x="574" y="256"/>
                  </a:lnTo>
                  <a:lnTo>
                    <a:pt x="574" y="296"/>
                  </a:lnTo>
                  <a:close/>
                  <a:moveTo>
                    <a:pt x="622" y="1241"/>
                  </a:moveTo>
                  <a:lnTo>
                    <a:pt x="598" y="1241"/>
                  </a:lnTo>
                  <a:lnTo>
                    <a:pt x="598" y="1201"/>
                  </a:lnTo>
                  <a:lnTo>
                    <a:pt x="622" y="1201"/>
                  </a:lnTo>
                  <a:lnTo>
                    <a:pt x="622" y="1241"/>
                  </a:lnTo>
                  <a:close/>
                  <a:moveTo>
                    <a:pt x="622" y="1169"/>
                  </a:moveTo>
                  <a:lnTo>
                    <a:pt x="598" y="1169"/>
                  </a:lnTo>
                  <a:lnTo>
                    <a:pt x="598" y="1129"/>
                  </a:lnTo>
                  <a:lnTo>
                    <a:pt x="622" y="1129"/>
                  </a:lnTo>
                  <a:lnTo>
                    <a:pt x="622" y="1169"/>
                  </a:lnTo>
                  <a:close/>
                  <a:moveTo>
                    <a:pt x="622" y="1096"/>
                  </a:moveTo>
                  <a:lnTo>
                    <a:pt x="598" y="1096"/>
                  </a:lnTo>
                  <a:lnTo>
                    <a:pt x="598" y="1056"/>
                  </a:lnTo>
                  <a:lnTo>
                    <a:pt x="622" y="1056"/>
                  </a:lnTo>
                  <a:lnTo>
                    <a:pt x="622" y="1096"/>
                  </a:lnTo>
                  <a:close/>
                  <a:moveTo>
                    <a:pt x="622" y="1023"/>
                  </a:moveTo>
                  <a:lnTo>
                    <a:pt x="598" y="1023"/>
                  </a:lnTo>
                  <a:lnTo>
                    <a:pt x="598" y="983"/>
                  </a:lnTo>
                  <a:lnTo>
                    <a:pt x="622" y="983"/>
                  </a:lnTo>
                  <a:lnTo>
                    <a:pt x="622" y="1023"/>
                  </a:lnTo>
                  <a:close/>
                  <a:moveTo>
                    <a:pt x="622" y="950"/>
                  </a:moveTo>
                  <a:lnTo>
                    <a:pt x="598" y="950"/>
                  </a:lnTo>
                  <a:lnTo>
                    <a:pt x="598" y="910"/>
                  </a:lnTo>
                  <a:lnTo>
                    <a:pt x="622" y="910"/>
                  </a:lnTo>
                  <a:lnTo>
                    <a:pt x="622" y="950"/>
                  </a:lnTo>
                  <a:close/>
                  <a:moveTo>
                    <a:pt x="622" y="878"/>
                  </a:moveTo>
                  <a:lnTo>
                    <a:pt x="598" y="878"/>
                  </a:lnTo>
                  <a:lnTo>
                    <a:pt x="598" y="838"/>
                  </a:lnTo>
                  <a:lnTo>
                    <a:pt x="622" y="838"/>
                  </a:lnTo>
                  <a:lnTo>
                    <a:pt x="622" y="878"/>
                  </a:lnTo>
                  <a:close/>
                  <a:moveTo>
                    <a:pt x="622" y="805"/>
                  </a:moveTo>
                  <a:lnTo>
                    <a:pt x="598" y="805"/>
                  </a:lnTo>
                  <a:lnTo>
                    <a:pt x="598" y="765"/>
                  </a:lnTo>
                  <a:lnTo>
                    <a:pt x="622" y="765"/>
                  </a:lnTo>
                  <a:lnTo>
                    <a:pt x="622" y="805"/>
                  </a:lnTo>
                  <a:close/>
                  <a:moveTo>
                    <a:pt x="622" y="732"/>
                  </a:moveTo>
                  <a:lnTo>
                    <a:pt x="598" y="732"/>
                  </a:lnTo>
                  <a:lnTo>
                    <a:pt x="598" y="692"/>
                  </a:lnTo>
                  <a:lnTo>
                    <a:pt x="622" y="692"/>
                  </a:lnTo>
                  <a:lnTo>
                    <a:pt x="622" y="732"/>
                  </a:lnTo>
                  <a:close/>
                  <a:moveTo>
                    <a:pt x="622" y="659"/>
                  </a:moveTo>
                  <a:lnTo>
                    <a:pt x="598" y="659"/>
                  </a:lnTo>
                  <a:lnTo>
                    <a:pt x="598" y="619"/>
                  </a:lnTo>
                  <a:lnTo>
                    <a:pt x="622" y="619"/>
                  </a:lnTo>
                  <a:lnTo>
                    <a:pt x="622" y="659"/>
                  </a:lnTo>
                  <a:close/>
                  <a:moveTo>
                    <a:pt x="670" y="1241"/>
                  </a:moveTo>
                  <a:lnTo>
                    <a:pt x="646" y="1241"/>
                  </a:lnTo>
                  <a:lnTo>
                    <a:pt x="646" y="1201"/>
                  </a:lnTo>
                  <a:lnTo>
                    <a:pt x="670" y="1201"/>
                  </a:lnTo>
                  <a:lnTo>
                    <a:pt x="670" y="1241"/>
                  </a:lnTo>
                  <a:close/>
                  <a:moveTo>
                    <a:pt x="670" y="1169"/>
                  </a:moveTo>
                  <a:lnTo>
                    <a:pt x="646" y="1169"/>
                  </a:lnTo>
                  <a:lnTo>
                    <a:pt x="646" y="1129"/>
                  </a:lnTo>
                  <a:lnTo>
                    <a:pt x="670" y="1129"/>
                  </a:lnTo>
                  <a:lnTo>
                    <a:pt x="670" y="1169"/>
                  </a:lnTo>
                  <a:close/>
                  <a:moveTo>
                    <a:pt x="670" y="1096"/>
                  </a:moveTo>
                  <a:lnTo>
                    <a:pt x="646" y="1096"/>
                  </a:lnTo>
                  <a:lnTo>
                    <a:pt x="646" y="1056"/>
                  </a:lnTo>
                  <a:lnTo>
                    <a:pt x="670" y="1056"/>
                  </a:lnTo>
                  <a:lnTo>
                    <a:pt x="670" y="1096"/>
                  </a:lnTo>
                  <a:close/>
                  <a:moveTo>
                    <a:pt x="670" y="1023"/>
                  </a:moveTo>
                  <a:lnTo>
                    <a:pt x="646" y="1023"/>
                  </a:lnTo>
                  <a:lnTo>
                    <a:pt x="646" y="983"/>
                  </a:lnTo>
                  <a:lnTo>
                    <a:pt x="670" y="983"/>
                  </a:lnTo>
                  <a:lnTo>
                    <a:pt x="670" y="1023"/>
                  </a:lnTo>
                  <a:close/>
                  <a:moveTo>
                    <a:pt x="670" y="950"/>
                  </a:moveTo>
                  <a:lnTo>
                    <a:pt x="646" y="950"/>
                  </a:lnTo>
                  <a:lnTo>
                    <a:pt x="646" y="910"/>
                  </a:lnTo>
                  <a:lnTo>
                    <a:pt x="670" y="910"/>
                  </a:lnTo>
                  <a:lnTo>
                    <a:pt x="670" y="950"/>
                  </a:lnTo>
                  <a:close/>
                  <a:moveTo>
                    <a:pt x="670" y="878"/>
                  </a:moveTo>
                  <a:lnTo>
                    <a:pt x="646" y="878"/>
                  </a:lnTo>
                  <a:lnTo>
                    <a:pt x="646" y="838"/>
                  </a:lnTo>
                  <a:lnTo>
                    <a:pt x="670" y="838"/>
                  </a:lnTo>
                  <a:lnTo>
                    <a:pt x="670" y="878"/>
                  </a:lnTo>
                  <a:close/>
                  <a:moveTo>
                    <a:pt x="670" y="805"/>
                  </a:moveTo>
                  <a:lnTo>
                    <a:pt x="646" y="805"/>
                  </a:lnTo>
                  <a:lnTo>
                    <a:pt x="646" y="765"/>
                  </a:lnTo>
                  <a:lnTo>
                    <a:pt x="670" y="765"/>
                  </a:lnTo>
                  <a:lnTo>
                    <a:pt x="670" y="805"/>
                  </a:lnTo>
                  <a:close/>
                  <a:moveTo>
                    <a:pt x="670" y="732"/>
                  </a:moveTo>
                  <a:lnTo>
                    <a:pt x="646" y="732"/>
                  </a:lnTo>
                  <a:lnTo>
                    <a:pt x="646" y="692"/>
                  </a:lnTo>
                  <a:lnTo>
                    <a:pt x="670" y="692"/>
                  </a:lnTo>
                  <a:lnTo>
                    <a:pt x="670" y="732"/>
                  </a:lnTo>
                  <a:close/>
                  <a:moveTo>
                    <a:pt x="670" y="659"/>
                  </a:moveTo>
                  <a:lnTo>
                    <a:pt x="646" y="659"/>
                  </a:lnTo>
                  <a:lnTo>
                    <a:pt x="646" y="619"/>
                  </a:lnTo>
                  <a:lnTo>
                    <a:pt x="670" y="619"/>
                  </a:lnTo>
                  <a:lnTo>
                    <a:pt x="670" y="659"/>
                  </a:lnTo>
                  <a:close/>
                  <a:moveTo>
                    <a:pt x="719" y="1241"/>
                  </a:moveTo>
                  <a:lnTo>
                    <a:pt x="695" y="1241"/>
                  </a:lnTo>
                  <a:lnTo>
                    <a:pt x="695" y="1201"/>
                  </a:lnTo>
                  <a:lnTo>
                    <a:pt x="719" y="1201"/>
                  </a:lnTo>
                  <a:lnTo>
                    <a:pt x="719" y="1241"/>
                  </a:lnTo>
                  <a:close/>
                  <a:moveTo>
                    <a:pt x="719" y="1169"/>
                  </a:moveTo>
                  <a:lnTo>
                    <a:pt x="695" y="1169"/>
                  </a:lnTo>
                  <a:lnTo>
                    <a:pt x="695" y="1129"/>
                  </a:lnTo>
                  <a:lnTo>
                    <a:pt x="719" y="1129"/>
                  </a:lnTo>
                  <a:lnTo>
                    <a:pt x="719" y="1169"/>
                  </a:lnTo>
                  <a:close/>
                  <a:moveTo>
                    <a:pt x="719" y="1096"/>
                  </a:moveTo>
                  <a:lnTo>
                    <a:pt x="695" y="1096"/>
                  </a:lnTo>
                  <a:lnTo>
                    <a:pt x="695" y="1056"/>
                  </a:lnTo>
                  <a:lnTo>
                    <a:pt x="719" y="1056"/>
                  </a:lnTo>
                  <a:lnTo>
                    <a:pt x="719" y="1096"/>
                  </a:lnTo>
                  <a:close/>
                  <a:moveTo>
                    <a:pt x="719" y="1023"/>
                  </a:moveTo>
                  <a:lnTo>
                    <a:pt x="695" y="1023"/>
                  </a:lnTo>
                  <a:lnTo>
                    <a:pt x="695" y="983"/>
                  </a:lnTo>
                  <a:lnTo>
                    <a:pt x="719" y="983"/>
                  </a:lnTo>
                  <a:lnTo>
                    <a:pt x="719" y="1023"/>
                  </a:lnTo>
                  <a:close/>
                  <a:moveTo>
                    <a:pt x="719" y="950"/>
                  </a:moveTo>
                  <a:lnTo>
                    <a:pt x="695" y="950"/>
                  </a:lnTo>
                  <a:lnTo>
                    <a:pt x="695" y="910"/>
                  </a:lnTo>
                  <a:lnTo>
                    <a:pt x="719" y="910"/>
                  </a:lnTo>
                  <a:lnTo>
                    <a:pt x="719" y="950"/>
                  </a:lnTo>
                  <a:close/>
                  <a:moveTo>
                    <a:pt x="719" y="878"/>
                  </a:moveTo>
                  <a:lnTo>
                    <a:pt x="695" y="878"/>
                  </a:lnTo>
                  <a:lnTo>
                    <a:pt x="695" y="838"/>
                  </a:lnTo>
                  <a:lnTo>
                    <a:pt x="719" y="838"/>
                  </a:lnTo>
                  <a:lnTo>
                    <a:pt x="719" y="878"/>
                  </a:lnTo>
                  <a:close/>
                  <a:moveTo>
                    <a:pt x="719" y="805"/>
                  </a:moveTo>
                  <a:lnTo>
                    <a:pt x="695" y="805"/>
                  </a:lnTo>
                  <a:lnTo>
                    <a:pt x="695" y="765"/>
                  </a:lnTo>
                  <a:lnTo>
                    <a:pt x="719" y="765"/>
                  </a:lnTo>
                  <a:lnTo>
                    <a:pt x="719" y="805"/>
                  </a:lnTo>
                  <a:close/>
                  <a:moveTo>
                    <a:pt x="719" y="732"/>
                  </a:moveTo>
                  <a:lnTo>
                    <a:pt x="695" y="732"/>
                  </a:lnTo>
                  <a:lnTo>
                    <a:pt x="695" y="692"/>
                  </a:lnTo>
                  <a:lnTo>
                    <a:pt x="719" y="692"/>
                  </a:lnTo>
                  <a:lnTo>
                    <a:pt x="719" y="732"/>
                  </a:lnTo>
                  <a:close/>
                  <a:moveTo>
                    <a:pt x="719" y="659"/>
                  </a:moveTo>
                  <a:lnTo>
                    <a:pt x="695" y="659"/>
                  </a:lnTo>
                  <a:lnTo>
                    <a:pt x="695" y="619"/>
                  </a:lnTo>
                  <a:lnTo>
                    <a:pt x="719" y="619"/>
                  </a:lnTo>
                  <a:lnTo>
                    <a:pt x="719" y="659"/>
                  </a:lnTo>
                  <a:close/>
                  <a:moveTo>
                    <a:pt x="767" y="1241"/>
                  </a:moveTo>
                  <a:lnTo>
                    <a:pt x="743" y="1241"/>
                  </a:lnTo>
                  <a:lnTo>
                    <a:pt x="743" y="1201"/>
                  </a:lnTo>
                  <a:lnTo>
                    <a:pt x="767" y="1201"/>
                  </a:lnTo>
                  <a:lnTo>
                    <a:pt x="767" y="1241"/>
                  </a:lnTo>
                  <a:close/>
                  <a:moveTo>
                    <a:pt x="767" y="1169"/>
                  </a:moveTo>
                  <a:lnTo>
                    <a:pt x="743" y="1169"/>
                  </a:lnTo>
                  <a:lnTo>
                    <a:pt x="743" y="1129"/>
                  </a:lnTo>
                  <a:lnTo>
                    <a:pt x="767" y="1129"/>
                  </a:lnTo>
                  <a:lnTo>
                    <a:pt x="767" y="1169"/>
                  </a:lnTo>
                  <a:close/>
                  <a:moveTo>
                    <a:pt x="743" y="1074"/>
                  </a:moveTo>
                  <a:lnTo>
                    <a:pt x="743" y="1056"/>
                  </a:lnTo>
                  <a:lnTo>
                    <a:pt x="767" y="1056"/>
                  </a:lnTo>
                  <a:lnTo>
                    <a:pt x="767" y="1096"/>
                  </a:lnTo>
                  <a:lnTo>
                    <a:pt x="743" y="1096"/>
                  </a:lnTo>
                  <a:lnTo>
                    <a:pt x="743" y="1074"/>
                  </a:lnTo>
                  <a:close/>
                  <a:moveTo>
                    <a:pt x="767" y="1023"/>
                  </a:moveTo>
                  <a:lnTo>
                    <a:pt x="743" y="1023"/>
                  </a:lnTo>
                  <a:lnTo>
                    <a:pt x="743" y="983"/>
                  </a:lnTo>
                  <a:lnTo>
                    <a:pt x="767" y="983"/>
                  </a:lnTo>
                  <a:lnTo>
                    <a:pt x="767" y="1023"/>
                  </a:lnTo>
                  <a:close/>
                  <a:moveTo>
                    <a:pt x="767" y="950"/>
                  </a:moveTo>
                  <a:lnTo>
                    <a:pt x="743" y="950"/>
                  </a:lnTo>
                  <a:lnTo>
                    <a:pt x="743" y="910"/>
                  </a:lnTo>
                  <a:lnTo>
                    <a:pt x="767" y="910"/>
                  </a:lnTo>
                  <a:lnTo>
                    <a:pt x="767" y="950"/>
                  </a:lnTo>
                  <a:close/>
                  <a:moveTo>
                    <a:pt x="767" y="878"/>
                  </a:moveTo>
                  <a:lnTo>
                    <a:pt x="743" y="878"/>
                  </a:lnTo>
                  <a:lnTo>
                    <a:pt x="743" y="838"/>
                  </a:lnTo>
                  <a:lnTo>
                    <a:pt x="767" y="838"/>
                  </a:lnTo>
                  <a:lnTo>
                    <a:pt x="767" y="878"/>
                  </a:lnTo>
                  <a:close/>
                  <a:moveTo>
                    <a:pt x="767" y="805"/>
                  </a:moveTo>
                  <a:lnTo>
                    <a:pt x="743" y="805"/>
                  </a:lnTo>
                  <a:lnTo>
                    <a:pt x="743" y="765"/>
                  </a:lnTo>
                  <a:lnTo>
                    <a:pt x="767" y="765"/>
                  </a:lnTo>
                  <a:lnTo>
                    <a:pt x="767" y="805"/>
                  </a:lnTo>
                  <a:close/>
                  <a:moveTo>
                    <a:pt x="767" y="732"/>
                  </a:moveTo>
                  <a:lnTo>
                    <a:pt x="743" y="732"/>
                  </a:lnTo>
                  <a:lnTo>
                    <a:pt x="743" y="692"/>
                  </a:lnTo>
                  <a:lnTo>
                    <a:pt x="767" y="692"/>
                  </a:lnTo>
                  <a:lnTo>
                    <a:pt x="767" y="732"/>
                  </a:lnTo>
                  <a:close/>
                  <a:moveTo>
                    <a:pt x="767" y="659"/>
                  </a:moveTo>
                  <a:lnTo>
                    <a:pt x="743" y="659"/>
                  </a:lnTo>
                  <a:lnTo>
                    <a:pt x="743" y="619"/>
                  </a:lnTo>
                  <a:lnTo>
                    <a:pt x="767" y="619"/>
                  </a:lnTo>
                  <a:lnTo>
                    <a:pt x="767" y="65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49" name="Freeform 14"/>
            <p:cNvSpPr>
              <a:spLocks noEditPoints="1"/>
            </p:cNvSpPr>
            <p:nvPr/>
          </p:nvSpPr>
          <p:spPr bwMode="auto">
            <a:xfrm flipH="1">
              <a:off x="744144" y="1898072"/>
              <a:ext cx="142546" cy="234121"/>
            </a:xfrm>
            <a:custGeom>
              <a:avLst/>
              <a:gdLst>
                <a:gd name="T0" fmla="*/ 552 w 598"/>
                <a:gd name="T1" fmla="*/ 22 h 601"/>
                <a:gd name="T2" fmla="*/ 535 w 598"/>
                <a:gd name="T3" fmla="*/ 9 h 601"/>
                <a:gd name="T4" fmla="*/ 471 w 598"/>
                <a:gd name="T5" fmla="*/ 1 h 601"/>
                <a:gd name="T6" fmla="*/ 411 w 598"/>
                <a:gd name="T7" fmla="*/ 2 h 601"/>
                <a:gd name="T8" fmla="*/ 358 w 598"/>
                <a:gd name="T9" fmla="*/ 13 h 601"/>
                <a:gd name="T10" fmla="*/ 351 w 598"/>
                <a:gd name="T11" fmla="*/ 22 h 601"/>
                <a:gd name="T12" fmla="*/ 154 w 598"/>
                <a:gd name="T13" fmla="*/ 202 h 601"/>
                <a:gd name="T14" fmla="*/ 598 w 598"/>
                <a:gd name="T15" fmla="*/ 601 h 601"/>
                <a:gd name="T16" fmla="*/ 598 w 598"/>
                <a:gd name="T17" fmla="*/ 515 h 601"/>
                <a:gd name="T18" fmla="*/ 598 w 598"/>
                <a:gd name="T19" fmla="*/ 474 h 601"/>
                <a:gd name="T20" fmla="*/ 598 w 598"/>
                <a:gd name="T21" fmla="*/ 434 h 601"/>
                <a:gd name="T22" fmla="*/ 484 w 598"/>
                <a:gd name="T23" fmla="*/ 87 h 601"/>
                <a:gd name="T24" fmla="*/ 484 w 598"/>
                <a:gd name="T25" fmla="*/ 87 h 601"/>
                <a:gd name="T26" fmla="*/ 484 w 598"/>
                <a:gd name="T27" fmla="*/ 188 h 601"/>
                <a:gd name="T28" fmla="*/ 461 w 598"/>
                <a:gd name="T29" fmla="*/ 127 h 601"/>
                <a:gd name="T30" fmla="*/ 461 w 598"/>
                <a:gd name="T31" fmla="*/ 148 h 601"/>
                <a:gd name="T32" fmla="*/ 393 w 598"/>
                <a:gd name="T33" fmla="*/ 87 h 601"/>
                <a:gd name="T34" fmla="*/ 393 w 598"/>
                <a:gd name="T35" fmla="*/ 87 h 601"/>
                <a:gd name="T36" fmla="*/ 393 w 598"/>
                <a:gd name="T37" fmla="*/ 188 h 601"/>
                <a:gd name="T38" fmla="*/ 372 w 598"/>
                <a:gd name="T39" fmla="*/ 127 h 601"/>
                <a:gd name="T40" fmla="*/ 372 w 598"/>
                <a:gd name="T41" fmla="*/ 148 h 601"/>
                <a:gd name="T42" fmla="*/ 304 w 598"/>
                <a:gd name="T43" fmla="*/ 87 h 601"/>
                <a:gd name="T44" fmla="*/ 304 w 598"/>
                <a:gd name="T45" fmla="*/ 87 h 601"/>
                <a:gd name="T46" fmla="*/ 304 w 598"/>
                <a:gd name="T47" fmla="*/ 188 h 601"/>
                <a:gd name="T48" fmla="*/ 281 w 598"/>
                <a:gd name="T49" fmla="*/ 127 h 601"/>
                <a:gd name="T50" fmla="*/ 281 w 598"/>
                <a:gd name="T51" fmla="*/ 148 h 601"/>
                <a:gd name="T52" fmla="*/ 213 w 598"/>
                <a:gd name="T53" fmla="*/ 87 h 601"/>
                <a:gd name="T54" fmla="*/ 213 w 598"/>
                <a:gd name="T55" fmla="*/ 87 h 601"/>
                <a:gd name="T56" fmla="*/ 213 w 598"/>
                <a:gd name="T57" fmla="*/ 188 h 601"/>
                <a:gd name="T58" fmla="*/ 541 w 598"/>
                <a:gd name="T59" fmla="*/ 271 h 601"/>
                <a:gd name="T60" fmla="*/ 541 w 598"/>
                <a:gd name="T61" fmla="*/ 292 h 601"/>
                <a:gd name="T62" fmla="*/ 100 w 598"/>
                <a:gd name="T63" fmla="*/ 332 h 601"/>
                <a:gd name="T64" fmla="*/ 100 w 598"/>
                <a:gd name="T65" fmla="*/ 332 h 601"/>
                <a:gd name="T66" fmla="*/ 100 w 598"/>
                <a:gd name="T67" fmla="*/ 392 h 601"/>
                <a:gd name="T68" fmla="*/ 180 w 598"/>
                <a:gd name="T69" fmla="*/ 454 h 601"/>
                <a:gd name="T70" fmla="*/ 270 w 598"/>
                <a:gd name="T71" fmla="*/ 434 h 601"/>
                <a:gd name="T72" fmla="*/ 327 w 598"/>
                <a:gd name="T73" fmla="*/ 474 h 601"/>
                <a:gd name="T74" fmla="*/ 327 w 598"/>
                <a:gd name="T75" fmla="*/ 474 h 601"/>
                <a:gd name="T76" fmla="*/ 180 w 598"/>
                <a:gd name="T77" fmla="*/ 474 h 601"/>
                <a:gd name="T78" fmla="*/ 180 w 598"/>
                <a:gd name="T79" fmla="*/ 536 h 601"/>
                <a:gd name="T80" fmla="*/ 327 w 598"/>
                <a:gd name="T81" fmla="*/ 515 h 601"/>
                <a:gd name="T82" fmla="*/ 361 w 598"/>
                <a:gd name="T83" fmla="*/ 515 h 601"/>
                <a:gd name="T84" fmla="*/ 361 w 598"/>
                <a:gd name="T85" fmla="*/ 515 h 601"/>
                <a:gd name="T86" fmla="*/ 418 w 598"/>
                <a:gd name="T87" fmla="*/ 494 h 601"/>
                <a:gd name="T88" fmla="*/ 418 w 598"/>
                <a:gd name="T89" fmla="*/ 434 h 601"/>
                <a:gd name="T90" fmla="*/ 146 w 598"/>
                <a:gd name="T91" fmla="*/ 434 h 601"/>
                <a:gd name="T92" fmla="*/ 100 w 598"/>
                <a:gd name="T93" fmla="*/ 474 h 601"/>
                <a:gd name="T94" fmla="*/ 100 w 598"/>
                <a:gd name="T95" fmla="*/ 474 h 601"/>
                <a:gd name="T96" fmla="*/ 100 w 598"/>
                <a:gd name="T97" fmla="*/ 536 h 601"/>
                <a:gd name="T98" fmla="*/ 451 w 598"/>
                <a:gd name="T99" fmla="*/ 515 h 601"/>
                <a:gd name="T100" fmla="*/ 451 w 598"/>
                <a:gd name="T101" fmla="*/ 494 h 601"/>
                <a:gd name="T102" fmla="*/ 507 w 598"/>
                <a:gd name="T103" fmla="*/ 454 h 601"/>
                <a:gd name="T104" fmla="*/ 507 w 598"/>
                <a:gd name="T105" fmla="*/ 454 h 601"/>
                <a:gd name="T106" fmla="*/ 552 w 598"/>
                <a:gd name="T107" fmla="*/ 148 h 601"/>
                <a:gd name="T108" fmla="*/ 529 w 598"/>
                <a:gd name="T109" fmla="*/ 87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8" h="601">
                  <a:moveTo>
                    <a:pt x="552" y="63"/>
                  </a:moveTo>
                  <a:lnTo>
                    <a:pt x="552" y="63"/>
                  </a:lnTo>
                  <a:lnTo>
                    <a:pt x="552" y="22"/>
                  </a:lnTo>
                  <a:lnTo>
                    <a:pt x="552" y="22"/>
                  </a:lnTo>
                  <a:lnTo>
                    <a:pt x="551" y="19"/>
                  </a:lnTo>
                  <a:lnTo>
                    <a:pt x="549" y="17"/>
                  </a:lnTo>
                  <a:lnTo>
                    <a:pt x="543" y="13"/>
                  </a:lnTo>
                  <a:lnTo>
                    <a:pt x="535" y="9"/>
                  </a:lnTo>
                  <a:lnTo>
                    <a:pt x="522" y="6"/>
                  </a:lnTo>
                  <a:lnTo>
                    <a:pt x="507" y="3"/>
                  </a:lnTo>
                  <a:lnTo>
                    <a:pt x="490" y="2"/>
                  </a:lnTo>
                  <a:lnTo>
                    <a:pt x="471" y="1"/>
                  </a:lnTo>
                  <a:lnTo>
                    <a:pt x="451" y="0"/>
                  </a:lnTo>
                  <a:lnTo>
                    <a:pt x="451" y="0"/>
                  </a:lnTo>
                  <a:lnTo>
                    <a:pt x="431" y="1"/>
                  </a:lnTo>
                  <a:lnTo>
                    <a:pt x="411" y="2"/>
                  </a:lnTo>
                  <a:lnTo>
                    <a:pt x="395" y="3"/>
                  </a:lnTo>
                  <a:lnTo>
                    <a:pt x="380" y="6"/>
                  </a:lnTo>
                  <a:lnTo>
                    <a:pt x="368" y="9"/>
                  </a:lnTo>
                  <a:lnTo>
                    <a:pt x="358" y="13"/>
                  </a:lnTo>
                  <a:lnTo>
                    <a:pt x="352" y="17"/>
                  </a:lnTo>
                  <a:lnTo>
                    <a:pt x="351" y="19"/>
                  </a:lnTo>
                  <a:lnTo>
                    <a:pt x="351" y="22"/>
                  </a:lnTo>
                  <a:lnTo>
                    <a:pt x="351" y="22"/>
                  </a:lnTo>
                  <a:lnTo>
                    <a:pt x="351" y="63"/>
                  </a:lnTo>
                  <a:lnTo>
                    <a:pt x="200" y="63"/>
                  </a:lnTo>
                  <a:lnTo>
                    <a:pt x="154" y="104"/>
                  </a:lnTo>
                  <a:lnTo>
                    <a:pt x="154" y="202"/>
                  </a:lnTo>
                  <a:lnTo>
                    <a:pt x="0" y="202"/>
                  </a:lnTo>
                  <a:lnTo>
                    <a:pt x="0" y="601"/>
                  </a:lnTo>
                  <a:lnTo>
                    <a:pt x="154" y="601"/>
                  </a:lnTo>
                  <a:lnTo>
                    <a:pt x="598" y="601"/>
                  </a:lnTo>
                  <a:lnTo>
                    <a:pt x="598" y="536"/>
                  </a:lnTo>
                  <a:lnTo>
                    <a:pt x="541" y="536"/>
                  </a:lnTo>
                  <a:lnTo>
                    <a:pt x="541" y="515"/>
                  </a:lnTo>
                  <a:lnTo>
                    <a:pt x="598" y="515"/>
                  </a:lnTo>
                  <a:lnTo>
                    <a:pt x="598" y="494"/>
                  </a:lnTo>
                  <a:lnTo>
                    <a:pt x="541" y="494"/>
                  </a:lnTo>
                  <a:lnTo>
                    <a:pt x="541" y="474"/>
                  </a:lnTo>
                  <a:lnTo>
                    <a:pt x="598" y="474"/>
                  </a:lnTo>
                  <a:lnTo>
                    <a:pt x="598" y="454"/>
                  </a:lnTo>
                  <a:lnTo>
                    <a:pt x="541" y="454"/>
                  </a:lnTo>
                  <a:lnTo>
                    <a:pt x="541" y="434"/>
                  </a:lnTo>
                  <a:lnTo>
                    <a:pt x="598" y="434"/>
                  </a:lnTo>
                  <a:lnTo>
                    <a:pt x="598" y="202"/>
                  </a:lnTo>
                  <a:lnTo>
                    <a:pt x="598" y="63"/>
                  </a:lnTo>
                  <a:lnTo>
                    <a:pt x="552" y="63"/>
                  </a:lnTo>
                  <a:close/>
                  <a:moveTo>
                    <a:pt x="484" y="87"/>
                  </a:moveTo>
                  <a:lnTo>
                    <a:pt x="506" y="87"/>
                  </a:lnTo>
                  <a:lnTo>
                    <a:pt x="506" y="127"/>
                  </a:lnTo>
                  <a:lnTo>
                    <a:pt x="484" y="127"/>
                  </a:lnTo>
                  <a:lnTo>
                    <a:pt x="484" y="87"/>
                  </a:lnTo>
                  <a:close/>
                  <a:moveTo>
                    <a:pt x="484" y="148"/>
                  </a:moveTo>
                  <a:lnTo>
                    <a:pt x="506" y="148"/>
                  </a:lnTo>
                  <a:lnTo>
                    <a:pt x="506" y="188"/>
                  </a:lnTo>
                  <a:lnTo>
                    <a:pt x="484" y="188"/>
                  </a:lnTo>
                  <a:lnTo>
                    <a:pt x="484" y="148"/>
                  </a:lnTo>
                  <a:close/>
                  <a:moveTo>
                    <a:pt x="439" y="87"/>
                  </a:moveTo>
                  <a:lnTo>
                    <a:pt x="461" y="87"/>
                  </a:lnTo>
                  <a:lnTo>
                    <a:pt x="461" y="127"/>
                  </a:lnTo>
                  <a:lnTo>
                    <a:pt x="439" y="127"/>
                  </a:lnTo>
                  <a:lnTo>
                    <a:pt x="439" y="87"/>
                  </a:lnTo>
                  <a:close/>
                  <a:moveTo>
                    <a:pt x="439" y="148"/>
                  </a:moveTo>
                  <a:lnTo>
                    <a:pt x="461" y="148"/>
                  </a:lnTo>
                  <a:lnTo>
                    <a:pt x="461" y="188"/>
                  </a:lnTo>
                  <a:lnTo>
                    <a:pt x="439" y="188"/>
                  </a:lnTo>
                  <a:lnTo>
                    <a:pt x="439" y="148"/>
                  </a:lnTo>
                  <a:close/>
                  <a:moveTo>
                    <a:pt x="393" y="87"/>
                  </a:moveTo>
                  <a:lnTo>
                    <a:pt x="416" y="87"/>
                  </a:lnTo>
                  <a:lnTo>
                    <a:pt x="416" y="127"/>
                  </a:lnTo>
                  <a:lnTo>
                    <a:pt x="393" y="127"/>
                  </a:lnTo>
                  <a:lnTo>
                    <a:pt x="393" y="87"/>
                  </a:lnTo>
                  <a:close/>
                  <a:moveTo>
                    <a:pt x="393" y="148"/>
                  </a:moveTo>
                  <a:lnTo>
                    <a:pt x="416" y="148"/>
                  </a:lnTo>
                  <a:lnTo>
                    <a:pt x="416" y="188"/>
                  </a:lnTo>
                  <a:lnTo>
                    <a:pt x="393" y="188"/>
                  </a:lnTo>
                  <a:lnTo>
                    <a:pt x="393" y="148"/>
                  </a:lnTo>
                  <a:close/>
                  <a:moveTo>
                    <a:pt x="349" y="87"/>
                  </a:moveTo>
                  <a:lnTo>
                    <a:pt x="372" y="87"/>
                  </a:lnTo>
                  <a:lnTo>
                    <a:pt x="372" y="127"/>
                  </a:lnTo>
                  <a:lnTo>
                    <a:pt x="349" y="127"/>
                  </a:lnTo>
                  <a:lnTo>
                    <a:pt x="349" y="87"/>
                  </a:lnTo>
                  <a:close/>
                  <a:moveTo>
                    <a:pt x="349" y="148"/>
                  </a:moveTo>
                  <a:lnTo>
                    <a:pt x="372" y="148"/>
                  </a:lnTo>
                  <a:lnTo>
                    <a:pt x="372" y="188"/>
                  </a:lnTo>
                  <a:lnTo>
                    <a:pt x="349" y="188"/>
                  </a:lnTo>
                  <a:lnTo>
                    <a:pt x="349" y="148"/>
                  </a:lnTo>
                  <a:close/>
                  <a:moveTo>
                    <a:pt x="304" y="87"/>
                  </a:moveTo>
                  <a:lnTo>
                    <a:pt x="326" y="87"/>
                  </a:lnTo>
                  <a:lnTo>
                    <a:pt x="326" y="127"/>
                  </a:lnTo>
                  <a:lnTo>
                    <a:pt x="304" y="127"/>
                  </a:lnTo>
                  <a:lnTo>
                    <a:pt x="304" y="87"/>
                  </a:lnTo>
                  <a:close/>
                  <a:moveTo>
                    <a:pt x="304" y="148"/>
                  </a:moveTo>
                  <a:lnTo>
                    <a:pt x="326" y="148"/>
                  </a:lnTo>
                  <a:lnTo>
                    <a:pt x="326" y="188"/>
                  </a:lnTo>
                  <a:lnTo>
                    <a:pt x="304" y="188"/>
                  </a:lnTo>
                  <a:lnTo>
                    <a:pt x="304" y="148"/>
                  </a:lnTo>
                  <a:close/>
                  <a:moveTo>
                    <a:pt x="258" y="87"/>
                  </a:moveTo>
                  <a:lnTo>
                    <a:pt x="281" y="87"/>
                  </a:lnTo>
                  <a:lnTo>
                    <a:pt x="281" y="127"/>
                  </a:lnTo>
                  <a:lnTo>
                    <a:pt x="258" y="127"/>
                  </a:lnTo>
                  <a:lnTo>
                    <a:pt x="258" y="87"/>
                  </a:lnTo>
                  <a:close/>
                  <a:moveTo>
                    <a:pt x="258" y="148"/>
                  </a:moveTo>
                  <a:lnTo>
                    <a:pt x="281" y="148"/>
                  </a:lnTo>
                  <a:lnTo>
                    <a:pt x="281" y="188"/>
                  </a:lnTo>
                  <a:lnTo>
                    <a:pt x="258" y="188"/>
                  </a:lnTo>
                  <a:lnTo>
                    <a:pt x="258" y="148"/>
                  </a:lnTo>
                  <a:close/>
                  <a:moveTo>
                    <a:pt x="213" y="87"/>
                  </a:moveTo>
                  <a:lnTo>
                    <a:pt x="236" y="87"/>
                  </a:lnTo>
                  <a:lnTo>
                    <a:pt x="236" y="127"/>
                  </a:lnTo>
                  <a:lnTo>
                    <a:pt x="213" y="127"/>
                  </a:lnTo>
                  <a:lnTo>
                    <a:pt x="213" y="87"/>
                  </a:lnTo>
                  <a:close/>
                  <a:moveTo>
                    <a:pt x="213" y="148"/>
                  </a:moveTo>
                  <a:lnTo>
                    <a:pt x="236" y="148"/>
                  </a:lnTo>
                  <a:lnTo>
                    <a:pt x="236" y="188"/>
                  </a:lnTo>
                  <a:lnTo>
                    <a:pt x="213" y="188"/>
                  </a:lnTo>
                  <a:lnTo>
                    <a:pt x="213" y="148"/>
                  </a:lnTo>
                  <a:close/>
                  <a:moveTo>
                    <a:pt x="100" y="251"/>
                  </a:moveTo>
                  <a:lnTo>
                    <a:pt x="541" y="251"/>
                  </a:lnTo>
                  <a:lnTo>
                    <a:pt x="541" y="271"/>
                  </a:lnTo>
                  <a:lnTo>
                    <a:pt x="100" y="271"/>
                  </a:lnTo>
                  <a:lnTo>
                    <a:pt x="100" y="251"/>
                  </a:lnTo>
                  <a:close/>
                  <a:moveTo>
                    <a:pt x="100" y="292"/>
                  </a:moveTo>
                  <a:lnTo>
                    <a:pt x="541" y="292"/>
                  </a:lnTo>
                  <a:lnTo>
                    <a:pt x="541" y="311"/>
                  </a:lnTo>
                  <a:lnTo>
                    <a:pt x="100" y="311"/>
                  </a:lnTo>
                  <a:lnTo>
                    <a:pt x="100" y="292"/>
                  </a:lnTo>
                  <a:close/>
                  <a:moveTo>
                    <a:pt x="100" y="332"/>
                  </a:moveTo>
                  <a:lnTo>
                    <a:pt x="541" y="332"/>
                  </a:lnTo>
                  <a:lnTo>
                    <a:pt x="541" y="352"/>
                  </a:lnTo>
                  <a:lnTo>
                    <a:pt x="100" y="352"/>
                  </a:lnTo>
                  <a:lnTo>
                    <a:pt x="100" y="332"/>
                  </a:lnTo>
                  <a:close/>
                  <a:moveTo>
                    <a:pt x="100" y="373"/>
                  </a:moveTo>
                  <a:lnTo>
                    <a:pt x="541" y="373"/>
                  </a:lnTo>
                  <a:lnTo>
                    <a:pt x="541" y="392"/>
                  </a:lnTo>
                  <a:lnTo>
                    <a:pt x="100" y="392"/>
                  </a:lnTo>
                  <a:lnTo>
                    <a:pt x="100" y="373"/>
                  </a:lnTo>
                  <a:close/>
                  <a:moveTo>
                    <a:pt x="236" y="434"/>
                  </a:moveTo>
                  <a:lnTo>
                    <a:pt x="236" y="454"/>
                  </a:lnTo>
                  <a:lnTo>
                    <a:pt x="180" y="454"/>
                  </a:lnTo>
                  <a:lnTo>
                    <a:pt x="180" y="434"/>
                  </a:lnTo>
                  <a:lnTo>
                    <a:pt x="236" y="434"/>
                  </a:lnTo>
                  <a:close/>
                  <a:moveTo>
                    <a:pt x="270" y="454"/>
                  </a:moveTo>
                  <a:lnTo>
                    <a:pt x="270" y="434"/>
                  </a:lnTo>
                  <a:lnTo>
                    <a:pt x="327" y="434"/>
                  </a:lnTo>
                  <a:lnTo>
                    <a:pt x="327" y="454"/>
                  </a:lnTo>
                  <a:lnTo>
                    <a:pt x="270" y="454"/>
                  </a:lnTo>
                  <a:close/>
                  <a:moveTo>
                    <a:pt x="327" y="474"/>
                  </a:moveTo>
                  <a:lnTo>
                    <a:pt x="327" y="494"/>
                  </a:lnTo>
                  <a:lnTo>
                    <a:pt x="270" y="494"/>
                  </a:lnTo>
                  <a:lnTo>
                    <a:pt x="270" y="474"/>
                  </a:lnTo>
                  <a:lnTo>
                    <a:pt x="327" y="474"/>
                  </a:lnTo>
                  <a:close/>
                  <a:moveTo>
                    <a:pt x="236" y="474"/>
                  </a:moveTo>
                  <a:lnTo>
                    <a:pt x="236" y="494"/>
                  </a:lnTo>
                  <a:lnTo>
                    <a:pt x="180" y="494"/>
                  </a:lnTo>
                  <a:lnTo>
                    <a:pt x="180" y="474"/>
                  </a:lnTo>
                  <a:lnTo>
                    <a:pt x="236" y="474"/>
                  </a:lnTo>
                  <a:close/>
                  <a:moveTo>
                    <a:pt x="236" y="515"/>
                  </a:moveTo>
                  <a:lnTo>
                    <a:pt x="236" y="536"/>
                  </a:lnTo>
                  <a:lnTo>
                    <a:pt x="180" y="536"/>
                  </a:lnTo>
                  <a:lnTo>
                    <a:pt x="180" y="515"/>
                  </a:lnTo>
                  <a:lnTo>
                    <a:pt x="236" y="515"/>
                  </a:lnTo>
                  <a:close/>
                  <a:moveTo>
                    <a:pt x="270" y="515"/>
                  </a:moveTo>
                  <a:lnTo>
                    <a:pt x="327" y="515"/>
                  </a:lnTo>
                  <a:lnTo>
                    <a:pt x="327" y="536"/>
                  </a:lnTo>
                  <a:lnTo>
                    <a:pt x="270" y="536"/>
                  </a:lnTo>
                  <a:lnTo>
                    <a:pt x="270" y="515"/>
                  </a:lnTo>
                  <a:close/>
                  <a:moveTo>
                    <a:pt x="361" y="515"/>
                  </a:moveTo>
                  <a:lnTo>
                    <a:pt x="418" y="515"/>
                  </a:lnTo>
                  <a:lnTo>
                    <a:pt x="418" y="536"/>
                  </a:lnTo>
                  <a:lnTo>
                    <a:pt x="361" y="536"/>
                  </a:lnTo>
                  <a:lnTo>
                    <a:pt x="361" y="515"/>
                  </a:lnTo>
                  <a:close/>
                  <a:moveTo>
                    <a:pt x="361" y="494"/>
                  </a:moveTo>
                  <a:lnTo>
                    <a:pt x="361" y="474"/>
                  </a:lnTo>
                  <a:lnTo>
                    <a:pt x="418" y="474"/>
                  </a:lnTo>
                  <a:lnTo>
                    <a:pt x="418" y="494"/>
                  </a:lnTo>
                  <a:lnTo>
                    <a:pt x="361" y="494"/>
                  </a:lnTo>
                  <a:close/>
                  <a:moveTo>
                    <a:pt x="361" y="454"/>
                  </a:moveTo>
                  <a:lnTo>
                    <a:pt x="361" y="434"/>
                  </a:lnTo>
                  <a:lnTo>
                    <a:pt x="418" y="434"/>
                  </a:lnTo>
                  <a:lnTo>
                    <a:pt x="418" y="454"/>
                  </a:lnTo>
                  <a:lnTo>
                    <a:pt x="361" y="454"/>
                  </a:lnTo>
                  <a:close/>
                  <a:moveTo>
                    <a:pt x="100" y="434"/>
                  </a:moveTo>
                  <a:lnTo>
                    <a:pt x="146" y="434"/>
                  </a:lnTo>
                  <a:lnTo>
                    <a:pt x="146" y="454"/>
                  </a:lnTo>
                  <a:lnTo>
                    <a:pt x="100" y="454"/>
                  </a:lnTo>
                  <a:lnTo>
                    <a:pt x="100" y="434"/>
                  </a:lnTo>
                  <a:close/>
                  <a:moveTo>
                    <a:pt x="100" y="474"/>
                  </a:moveTo>
                  <a:lnTo>
                    <a:pt x="146" y="474"/>
                  </a:lnTo>
                  <a:lnTo>
                    <a:pt x="146" y="494"/>
                  </a:lnTo>
                  <a:lnTo>
                    <a:pt x="100" y="494"/>
                  </a:lnTo>
                  <a:lnTo>
                    <a:pt x="100" y="474"/>
                  </a:lnTo>
                  <a:close/>
                  <a:moveTo>
                    <a:pt x="100" y="515"/>
                  </a:moveTo>
                  <a:lnTo>
                    <a:pt x="146" y="515"/>
                  </a:lnTo>
                  <a:lnTo>
                    <a:pt x="146" y="536"/>
                  </a:lnTo>
                  <a:lnTo>
                    <a:pt x="100" y="536"/>
                  </a:lnTo>
                  <a:lnTo>
                    <a:pt x="100" y="515"/>
                  </a:lnTo>
                  <a:close/>
                  <a:moveTo>
                    <a:pt x="507" y="536"/>
                  </a:moveTo>
                  <a:lnTo>
                    <a:pt x="451" y="536"/>
                  </a:lnTo>
                  <a:lnTo>
                    <a:pt x="451" y="515"/>
                  </a:lnTo>
                  <a:lnTo>
                    <a:pt x="507" y="515"/>
                  </a:lnTo>
                  <a:lnTo>
                    <a:pt x="507" y="536"/>
                  </a:lnTo>
                  <a:close/>
                  <a:moveTo>
                    <a:pt x="507" y="494"/>
                  </a:moveTo>
                  <a:lnTo>
                    <a:pt x="451" y="494"/>
                  </a:lnTo>
                  <a:lnTo>
                    <a:pt x="451" y="474"/>
                  </a:lnTo>
                  <a:lnTo>
                    <a:pt x="507" y="474"/>
                  </a:lnTo>
                  <a:lnTo>
                    <a:pt x="507" y="494"/>
                  </a:lnTo>
                  <a:close/>
                  <a:moveTo>
                    <a:pt x="507" y="454"/>
                  </a:moveTo>
                  <a:lnTo>
                    <a:pt x="451" y="454"/>
                  </a:lnTo>
                  <a:lnTo>
                    <a:pt x="451" y="434"/>
                  </a:lnTo>
                  <a:lnTo>
                    <a:pt x="507" y="434"/>
                  </a:lnTo>
                  <a:lnTo>
                    <a:pt x="507" y="454"/>
                  </a:lnTo>
                  <a:close/>
                  <a:moveTo>
                    <a:pt x="552" y="188"/>
                  </a:moveTo>
                  <a:lnTo>
                    <a:pt x="529" y="188"/>
                  </a:lnTo>
                  <a:lnTo>
                    <a:pt x="529" y="148"/>
                  </a:lnTo>
                  <a:lnTo>
                    <a:pt x="552" y="148"/>
                  </a:lnTo>
                  <a:lnTo>
                    <a:pt x="552" y="188"/>
                  </a:lnTo>
                  <a:close/>
                  <a:moveTo>
                    <a:pt x="552" y="127"/>
                  </a:moveTo>
                  <a:lnTo>
                    <a:pt x="529" y="127"/>
                  </a:lnTo>
                  <a:lnTo>
                    <a:pt x="529" y="87"/>
                  </a:lnTo>
                  <a:lnTo>
                    <a:pt x="552" y="87"/>
                  </a:lnTo>
                  <a:lnTo>
                    <a:pt x="552" y="12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50" name="Freeform 5"/>
            <p:cNvSpPr>
              <a:spLocks noEditPoints="1"/>
            </p:cNvSpPr>
            <p:nvPr/>
          </p:nvSpPr>
          <p:spPr bwMode="auto">
            <a:xfrm>
              <a:off x="852054" y="2287731"/>
              <a:ext cx="219563" cy="239523"/>
            </a:xfrm>
            <a:custGeom>
              <a:avLst/>
              <a:gdLst>
                <a:gd name="T0" fmla="*/ 901 w 1626"/>
                <a:gd name="T1" fmla="*/ 1258 h 1545"/>
                <a:gd name="T2" fmla="*/ 1626 w 1626"/>
                <a:gd name="T3" fmla="*/ 1127 h 1545"/>
                <a:gd name="T4" fmla="*/ 901 w 1626"/>
                <a:gd name="T5" fmla="*/ 997 h 1545"/>
                <a:gd name="T6" fmla="*/ 1071 w 1626"/>
                <a:gd name="T7" fmla="*/ 397 h 1545"/>
                <a:gd name="T8" fmla="*/ 690 w 1626"/>
                <a:gd name="T9" fmla="*/ 219 h 1545"/>
                <a:gd name="T10" fmla="*/ 254 w 1626"/>
                <a:gd name="T11" fmla="*/ 1545 h 1545"/>
                <a:gd name="T12" fmla="*/ 901 w 1626"/>
                <a:gd name="T13" fmla="*/ 1389 h 1545"/>
                <a:gd name="T14" fmla="*/ 144 w 1626"/>
                <a:gd name="T15" fmla="*/ 1302 h 1545"/>
                <a:gd name="T16" fmla="*/ 100 w 1626"/>
                <a:gd name="T17" fmla="*/ 1171 h 1545"/>
                <a:gd name="T18" fmla="*/ 100 w 1626"/>
                <a:gd name="T19" fmla="*/ 953 h 1545"/>
                <a:gd name="T20" fmla="*/ 144 w 1626"/>
                <a:gd name="T21" fmla="*/ 822 h 1545"/>
                <a:gd name="T22" fmla="*/ 231 w 1626"/>
                <a:gd name="T23" fmla="*/ 1432 h 1545"/>
                <a:gd name="T24" fmla="*/ 231 w 1626"/>
                <a:gd name="T25" fmla="*/ 1171 h 1545"/>
                <a:gd name="T26" fmla="*/ 188 w 1626"/>
                <a:gd name="T27" fmla="*/ 1040 h 1545"/>
                <a:gd name="T28" fmla="*/ 188 w 1626"/>
                <a:gd name="T29" fmla="*/ 822 h 1545"/>
                <a:gd name="T30" fmla="*/ 685 w 1626"/>
                <a:gd name="T31" fmla="*/ 390 h 1545"/>
                <a:gd name="T32" fmla="*/ 685 w 1626"/>
                <a:gd name="T33" fmla="*/ 433 h 1545"/>
                <a:gd name="T34" fmla="*/ 598 w 1626"/>
                <a:gd name="T35" fmla="*/ 433 h 1545"/>
                <a:gd name="T36" fmla="*/ 555 w 1626"/>
                <a:gd name="T37" fmla="*/ 303 h 1545"/>
                <a:gd name="T38" fmla="*/ 555 w 1626"/>
                <a:gd name="T39" fmla="*/ 521 h 1545"/>
                <a:gd name="T40" fmla="*/ 424 w 1626"/>
                <a:gd name="T41" fmla="*/ 521 h 1545"/>
                <a:gd name="T42" fmla="*/ 337 w 1626"/>
                <a:gd name="T43" fmla="*/ 433 h 1545"/>
                <a:gd name="T44" fmla="*/ 318 w 1626"/>
                <a:gd name="T45" fmla="*/ 1302 h 1545"/>
                <a:gd name="T46" fmla="*/ 275 w 1626"/>
                <a:gd name="T47" fmla="*/ 1171 h 1545"/>
                <a:gd name="T48" fmla="*/ 275 w 1626"/>
                <a:gd name="T49" fmla="*/ 953 h 1545"/>
                <a:gd name="T50" fmla="*/ 318 w 1626"/>
                <a:gd name="T51" fmla="*/ 822 h 1545"/>
                <a:gd name="T52" fmla="*/ 337 w 1626"/>
                <a:gd name="T53" fmla="*/ 564 h 1545"/>
                <a:gd name="T54" fmla="*/ 406 w 1626"/>
                <a:gd name="T55" fmla="*/ 1302 h 1545"/>
                <a:gd name="T56" fmla="*/ 362 w 1626"/>
                <a:gd name="T57" fmla="*/ 1171 h 1545"/>
                <a:gd name="T58" fmla="*/ 362 w 1626"/>
                <a:gd name="T59" fmla="*/ 953 h 1545"/>
                <a:gd name="T60" fmla="*/ 406 w 1626"/>
                <a:gd name="T61" fmla="*/ 822 h 1545"/>
                <a:gd name="T62" fmla="*/ 424 w 1626"/>
                <a:gd name="T63" fmla="*/ 564 h 1545"/>
                <a:gd name="T64" fmla="*/ 493 w 1626"/>
                <a:gd name="T65" fmla="*/ 1302 h 1545"/>
                <a:gd name="T66" fmla="*/ 449 w 1626"/>
                <a:gd name="T67" fmla="*/ 1171 h 1545"/>
                <a:gd name="T68" fmla="*/ 449 w 1626"/>
                <a:gd name="T69" fmla="*/ 953 h 1545"/>
                <a:gd name="T70" fmla="*/ 493 w 1626"/>
                <a:gd name="T71" fmla="*/ 822 h 1545"/>
                <a:gd name="T72" fmla="*/ 511 w 1626"/>
                <a:gd name="T73" fmla="*/ 564 h 1545"/>
                <a:gd name="T74" fmla="*/ 580 w 1626"/>
                <a:gd name="T75" fmla="*/ 1302 h 1545"/>
                <a:gd name="T76" fmla="*/ 536 w 1626"/>
                <a:gd name="T77" fmla="*/ 1171 h 1545"/>
                <a:gd name="T78" fmla="*/ 536 w 1626"/>
                <a:gd name="T79" fmla="*/ 953 h 1545"/>
                <a:gd name="T80" fmla="*/ 580 w 1626"/>
                <a:gd name="T81" fmla="*/ 822 h 1545"/>
                <a:gd name="T82" fmla="*/ 598 w 1626"/>
                <a:gd name="T83" fmla="*/ 564 h 1545"/>
                <a:gd name="T84" fmla="*/ 667 w 1626"/>
                <a:gd name="T85" fmla="*/ 1302 h 1545"/>
                <a:gd name="T86" fmla="*/ 624 w 1626"/>
                <a:gd name="T87" fmla="*/ 1171 h 1545"/>
                <a:gd name="T88" fmla="*/ 624 w 1626"/>
                <a:gd name="T89" fmla="*/ 953 h 1545"/>
                <a:gd name="T90" fmla="*/ 667 w 1626"/>
                <a:gd name="T91" fmla="*/ 822 h 1545"/>
                <a:gd name="T92" fmla="*/ 685 w 1626"/>
                <a:gd name="T93" fmla="*/ 564 h 1545"/>
                <a:gd name="T94" fmla="*/ 754 w 1626"/>
                <a:gd name="T95" fmla="*/ 1302 h 1545"/>
                <a:gd name="T96" fmla="*/ 711 w 1626"/>
                <a:gd name="T97" fmla="*/ 1171 h 1545"/>
                <a:gd name="T98" fmla="*/ 711 w 1626"/>
                <a:gd name="T99" fmla="*/ 953 h 1545"/>
                <a:gd name="T100" fmla="*/ 754 w 1626"/>
                <a:gd name="T101" fmla="*/ 822 h 1545"/>
                <a:gd name="T102" fmla="*/ 947 w 1626"/>
                <a:gd name="T103" fmla="*/ 433 h 1545"/>
                <a:gd name="T104" fmla="*/ 860 w 1626"/>
                <a:gd name="T105" fmla="*/ 433 h 1545"/>
                <a:gd name="T106" fmla="*/ 772 w 1626"/>
                <a:gd name="T107" fmla="*/ 651 h 1545"/>
                <a:gd name="T108" fmla="*/ 772 w 1626"/>
                <a:gd name="T109" fmla="*/ 433 h 1545"/>
                <a:gd name="T110" fmla="*/ 816 w 1626"/>
                <a:gd name="T111" fmla="*/ 303 h 1545"/>
                <a:gd name="T112" fmla="*/ 860 w 1626"/>
                <a:gd name="T113" fmla="*/ 651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6" h="1545">
                  <a:moveTo>
                    <a:pt x="901" y="1389"/>
                  </a:moveTo>
                  <a:lnTo>
                    <a:pt x="901" y="1345"/>
                  </a:lnTo>
                  <a:lnTo>
                    <a:pt x="1626" y="1345"/>
                  </a:lnTo>
                  <a:lnTo>
                    <a:pt x="1626" y="1302"/>
                  </a:lnTo>
                  <a:lnTo>
                    <a:pt x="901" y="1302"/>
                  </a:lnTo>
                  <a:lnTo>
                    <a:pt x="901" y="1258"/>
                  </a:lnTo>
                  <a:lnTo>
                    <a:pt x="1626" y="1258"/>
                  </a:lnTo>
                  <a:lnTo>
                    <a:pt x="1626" y="1214"/>
                  </a:lnTo>
                  <a:lnTo>
                    <a:pt x="901" y="1214"/>
                  </a:lnTo>
                  <a:lnTo>
                    <a:pt x="901" y="1171"/>
                  </a:lnTo>
                  <a:lnTo>
                    <a:pt x="1626" y="1171"/>
                  </a:lnTo>
                  <a:lnTo>
                    <a:pt x="1626" y="1127"/>
                  </a:lnTo>
                  <a:lnTo>
                    <a:pt x="901" y="1127"/>
                  </a:lnTo>
                  <a:lnTo>
                    <a:pt x="901" y="1084"/>
                  </a:lnTo>
                  <a:lnTo>
                    <a:pt x="1626" y="1084"/>
                  </a:lnTo>
                  <a:lnTo>
                    <a:pt x="1626" y="1040"/>
                  </a:lnTo>
                  <a:lnTo>
                    <a:pt x="901" y="1040"/>
                  </a:lnTo>
                  <a:lnTo>
                    <a:pt x="901" y="997"/>
                  </a:lnTo>
                  <a:lnTo>
                    <a:pt x="1626" y="997"/>
                  </a:lnTo>
                  <a:lnTo>
                    <a:pt x="1626" y="900"/>
                  </a:lnTo>
                  <a:lnTo>
                    <a:pt x="1326" y="900"/>
                  </a:lnTo>
                  <a:lnTo>
                    <a:pt x="1326" y="728"/>
                  </a:lnTo>
                  <a:lnTo>
                    <a:pt x="1071" y="728"/>
                  </a:lnTo>
                  <a:lnTo>
                    <a:pt x="1071" y="397"/>
                  </a:lnTo>
                  <a:lnTo>
                    <a:pt x="894" y="219"/>
                  </a:lnTo>
                  <a:lnTo>
                    <a:pt x="890" y="219"/>
                  </a:lnTo>
                  <a:lnTo>
                    <a:pt x="890" y="0"/>
                  </a:lnTo>
                  <a:lnTo>
                    <a:pt x="760" y="0"/>
                  </a:lnTo>
                  <a:lnTo>
                    <a:pt x="690" y="70"/>
                  </a:lnTo>
                  <a:lnTo>
                    <a:pt x="690" y="219"/>
                  </a:lnTo>
                  <a:lnTo>
                    <a:pt x="432" y="219"/>
                  </a:lnTo>
                  <a:lnTo>
                    <a:pt x="254" y="396"/>
                  </a:lnTo>
                  <a:lnTo>
                    <a:pt x="254" y="728"/>
                  </a:lnTo>
                  <a:lnTo>
                    <a:pt x="0" y="728"/>
                  </a:lnTo>
                  <a:lnTo>
                    <a:pt x="0" y="1545"/>
                  </a:lnTo>
                  <a:lnTo>
                    <a:pt x="254" y="1545"/>
                  </a:lnTo>
                  <a:lnTo>
                    <a:pt x="861" y="1545"/>
                  </a:lnTo>
                  <a:lnTo>
                    <a:pt x="1071" y="1545"/>
                  </a:lnTo>
                  <a:lnTo>
                    <a:pt x="1326" y="1545"/>
                  </a:lnTo>
                  <a:lnTo>
                    <a:pt x="1626" y="1545"/>
                  </a:lnTo>
                  <a:lnTo>
                    <a:pt x="1626" y="1389"/>
                  </a:lnTo>
                  <a:lnTo>
                    <a:pt x="901" y="1389"/>
                  </a:lnTo>
                  <a:close/>
                  <a:moveTo>
                    <a:pt x="144" y="1432"/>
                  </a:moveTo>
                  <a:lnTo>
                    <a:pt x="100" y="1432"/>
                  </a:lnTo>
                  <a:lnTo>
                    <a:pt x="100" y="1345"/>
                  </a:lnTo>
                  <a:lnTo>
                    <a:pt x="144" y="1345"/>
                  </a:lnTo>
                  <a:lnTo>
                    <a:pt x="144" y="1432"/>
                  </a:lnTo>
                  <a:close/>
                  <a:moveTo>
                    <a:pt x="144" y="1302"/>
                  </a:moveTo>
                  <a:lnTo>
                    <a:pt x="100" y="1302"/>
                  </a:lnTo>
                  <a:lnTo>
                    <a:pt x="100" y="1214"/>
                  </a:lnTo>
                  <a:lnTo>
                    <a:pt x="144" y="1214"/>
                  </a:lnTo>
                  <a:lnTo>
                    <a:pt x="144" y="1302"/>
                  </a:lnTo>
                  <a:close/>
                  <a:moveTo>
                    <a:pt x="144" y="1171"/>
                  </a:moveTo>
                  <a:lnTo>
                    <a:pt x="100" y="1171"/>
                  </a:lnTo>
                  <a:lnTo>
                    <a:pt x="100" y="1084"/>
                  </a:lnTo>
                  <a:lnTo>
                    <a:pt x="144" y="1084"/>
                  </a:lnTo>
                  <a:lnTo>
                    <a:pt x="144" y="1171"/>
                  </a:lnTo>
                  <a:close/>
                  <a:moveTo>
                    <a:pt x="144" y="1040"/>
                  </a:moveTo>
                  <a:lnTo>
                    <a:pt x="100" y="1040"/>
                  </a:lnTo>
                  <a:lnTo>
                    <a:pt x="100" y="953"/>
                  </a:lnTo>
                  <a:lnTo>
                    <a:pt x="144" y="953"/>
                  </a:lnTo>
                  <a:lnTo>
                    <a:pt x="144" y="1040"/>
                  </a:lnTo>
                  <a:close/>
                  <a:moveTo>
                    <a:pt x="144" y="909"/>
                  </a:moveTo>
                  <a:lnTo>
                    <a:pt x="100" y="909"/>
                  </a:lnTo>
                  <a:lnTo>
                    <a:pt x="100" y="822"/>
                  </a:lnTo>
                  <a:lnTo>
                    <a:pt x="144" y="822"/>
                  </a:lnTo>
                  <a:lnTo>
                    <a:pt x="144" y="909"/>
                  </a:lnTo>
                  <a:close/>
                  <a:moveTo>
                    <a:pt x="231" y="1432"/>
                  </a:moveTo>
                  <a:lnTo>
                    <a:pt x="188" y="1432"/>
                  </a:lnTo>
                  <a:lnTo>
                    <a:pt x="188" y="1345"/>
                  </a:lnTo>
                  <a:lnTo>
                    <a:pt x="231" y="1345"/>
                  </a:lnTo>
                  <a:lnTo>
                    <a:pt x="231" y="1432"/>
                  </a:lnTo>
                  <a:close/>
                  <a:moveTo>
                    <a:pt x="231" y="1302"/>
                  </a:moveTo>
                  <a:lnTo>
                    <a:pt x="188" y="1302"/>
                  </a:lnTo>
                  <a:lnTo>
                    <a:pt x="188" y="1214"/>
                  </a:lnTo>
                  <a:lnTo>
                    <a:pt x="231" y="1214"/>
                  </a:lnTo>
                  <a:lnTo>
                    <a:pt x="231" y="1302"/>
                  </a:lnTo>
                  <a:close/>
                  <a:moveTo>
                    <a:pt x="231" y="1171"/>
                  </a:moveTo>
                  <a:lnTo>
                    <a:pt x="188" y="1171"/>
                  </a:lnTo>
                  <a:lnTo>
                    <a:pt x="188" y="1084"/>
                  </a:lnTo>
                  <a:lnTo>
                    <a:pt x="231" y="1084"/>
                  </a:lnTo>
                  <a:lnTo>
                    <a:pt x="231" y="1171"/>
                  </a:lnTo>
                  <a:close/>
                  <a:moveTo>
                    <a:pt x="231" y="1040"/>
                  </a:moveTo>
                  <a:lnTo>
                    <a:pt x="188" y="1040"/>
                  </a:lnTo>
                  <a:lnTo>
                    <a:pt x="188" y="953"/>
                  </a:lnTo>
                  <a:lnTo>
                    <a:pt x="231" y="953"/>
                  </a:lnTo>
                  <a:lnTo>
                    <a:pt x="231" y="1040"/>
                  </a:lnTo>
                  <a:close/>
                  <a:moveTo>
                    <a:pt x="231" y="909"/>
                  </a:moveTo>
                  <a:lnTo>
                    <a:pt x="188" y="909"/>
                  </a:lnTo>
                  <a:lnTo>
                    <a:pt x="188" y="822"/>
                  </a:lnTo>
                  <a:lnTo>
                    <a:pt x="231" y="822"/>
                  </a:lnTo>
                  <a:lnTo>
                    <a:pt x="231" y="909"/>
                  </a:lnTo>
                  <a:close/>
                  <a:moveTo>
                    <a:pt x="685" y="303"/>
                  </a:moveTo>
                  <a:lnTo>
                    <a:pt x="729" y="303"/>
                  </a:lnTo>
                  <a:lnTo>
                    <a:pt x="729" y="390"/>
                  </a:lnTo>
                  <a:lnTo>
                    <a:pt x="685" y="390"/>
                  </a:lnTo>
                  <a:lnTo>
                    <a:pt x="685" y="303"/>
                  </a:lnTo>
                  <a:close/>
                  <a:moveTo>
                    <a:pt x="685" y="433"/>
                  </a:moveTo>
                  <a:lnTo>
                    <a:pt x="729" y="433"/>
                  </a:lnTo>
                  <a:lnTo>
                    <a:pt x="729" y="521"/>
                  </a:lnTo>
                  <a:lnTo>
                    <a:pt x="685" y="521"/>
                  </a:lnTo>
                  <a:lnTo>
                    <a:pt x="685" y="433"/>
                  </a:lnTo>
                  <a:close/>
                  <a:moveTo>
                    <a:pt x="598" y="303"/>
                  </a:moveTo>
                  <a:lnTo>
                    <a:pt x="642" y="303"/>
                  </a:lnTo>
                  <a:lnTo>
                    <a:pt x="642" y="390"/>
                  </a:lnTo>
                  <a:lnTo>
                    <a:pt x="598" y="390"/>
                  </a:lnTo>
                  <a:lnTo>
                    <a:pt x="598" y="303"/>
                  </a:lnTo>
                  <a:close/>
                  <a:moveTo>
                    <a:pt x="598" y="433"/>
                  </a:moveTo>
                  <a:lnTo>
                    <a:pt x="642" y="433"/>
                  </a:lnTo>
                  <a:lnTo>
                    <a:pt x="642" y="521"/>
                  </a:lnTo>
                  <a:lnTo>
                    <a:pt x="598" y="521"/>
                  </a:lnTo>
                  <a:lnTo>
                    <a:pt x="598" y="433"/>
                  </a:lnTo>
                  <a:close/>
                  <a:moveTo>
                    <a:pt x="511" y="303"/>
                  </a:moveTo>
                  <a:lnTo>
                    <a:pt x="555" y="303"/>
                  </a:lnTo>
                  <a:lnTo>
                    <a:pt x="555" y="390"/>
                  </a:lnTo>
                  <a:lnTo>
                    <a:pt x="511" y="390"/>
                  </a:lnTo>
                  <a:lnTo>
                    <a:pt x="511" y="303"/>
                  </a:lnTo>
                  <a:close/>
                  <a:moveTo>
                    <a:pt x="511" y="433"/>
                  </a:moveTo>
                  <a:lnTo>
                    <a:pt x="555" y="433"/>
                  </a:lnTo>
                  <a:lnTo>
                    <a:pt x="555" y="521"/>
                  </a:lnTo>
                  <a:lnTo>
                    <a:pt x="511" y="521"/>
                  </a:lnTo>
                  <a:lnTo>
                    <a:pt x="511" y="433"/>
                  </a:lnTo>
                  <a:close/>
                  <a:moveTo>
                    <a:pt x="424" y="433"/>
                  </a:moveTo>
                  <a:lnTo>
                    <a:pt x="467" y="433"/>
                  </a:lnTo>
                  <a:lnTo>
                    <a:pt x="467" y="521"/>
                  </a:lnTo>
                  <a:lnTo>
                    <a:pt x="424" y="521"/>
                  </a:lnTo>
                  <a:lnTo>
                    <a:pt x="424" y="433"/>
                  </a:lnTo>
                  <a:close/>
                  <a:moveTo>
                    <a:pt x="337" y="433"/>
                  </a:moveTo>
                  <a:lnTo>
                    <a:pt x="380" y="433"/>
                  </a:lnTo>
                  <a:lnTo>
                    <a:pt x="380" y="521"/>
                  </a:lnTo>
                  <a:lnTo>
                    <a:pt x="337" y="521"/>
                  </a:lnTo>
                  <a:lnTo>
                    <a:pt x="337" y="433"/>
                  </a:lnTo>
                  <a:close/>
                  <a:moveTo>
                    <a:pt x="318" y="1432"/>
                  </a:moveTo>
                  <a:lnTo>
                    <a:pt x="275" y="1432"/>
                  </a:lnTo>
                  <a:lnTo>
                    <a:pt x="275" y="1345"/>
                  </a:lnTo>
                  <a:lnTo>
                    <a:pt x="318" y="1345"/>
                  </a:lnTo>
                  <a:lnTo>
                    <a:pt x="318" y="1432"/>
                  </a:lnTo>
                  <a:close/>
                  <a:moveTo>
                    <a:pt x="318" y="1302"/>
                  </a:moveTo>
                  <a:lnTo>
                    <a:pt x="275" y="1302"/>
                  </a:lnTo>
                  <a:lnTo>
                    <a:pt x="275" y="1214"/>
                  </a:lnTo>
                  <a:lnTo>
                    <a:pt x="318" y="1214"/>
                  </a:lnTo>
                  <a:lnTo>
                    <a:pt x="318" y="1302"/>
                  </a:lnTo>
                  <a:close/>
                  <a:moveTo>
                    <a:pt x="318" y="1171"/>
                  </a:moveTo>
                  <a:lnTo>
                    <a:pt x="275" y="1171"/>
                  </a:lnTo>
                  <a:lnTo>
                    <a:pt x="275" y="1084"/>
                  </a:lnTo>
                  <a:lnTo>
                    <a:pt x="318" y="1084"/>
                  </a:lnTo>
                  <a:lnTo>
                    <a:pt x="318" y="1171"/>
                  </a:lnTo>
                  <a:close/>
                  <a:moveTo>
                    <a:pt x="318" y="1040"/>
                  </a:moveTo>
                  <a:lnTo>
                    <a:pt x="275" y="1040"/>
                  </a:lnTo>
                  <a:lnTo>
                    <a:pt x="275" y="953"/>
                  </a:lnTo>
                  <a:lnTo>
                    <a:pt x="318" y="953"/>
                  </a:lnTo>
                  <a:lnTo>
                    <a:pt x="318" y="1040"/>
                  </a:lnTo>
                  <a:close/>
                  <a:moveTo>
                    <a:pt x="318" y="909"/>
                  </a:moveTo>
                  <a:lnTo>
                    <a:pt x="275" y="909"/>
                  </a:lnTo>
                  <a:lnTo>
                    <a:pt x="275" y="822"/>
                  </a:lnTo>
                  <a:lnTo>
                    <a:pt x="318" y="822"/>
                  </a:lnTo>
                  <a:lnTo>
                    <a:pt x="318" y="909"/>
                  </a:lnTo>
                  <a:close/>
                  <a:moveTo>
                    <a:pt x="337" y="564"/>
                  </a:moveTo>
                  <a:lnTo>
                    <a:pt x="380" y="564"/>
                  </a:lnTo>
                  <a:lnTo>
                    <a:pt x="380" y="651"/>
                  </a:lnTo>
                  <a:lnTo>
                    <a:pt x="337" y="651"/>
                  </a:lnTo>
                  <a:lnTo>
                    <a:pt x="337" y="564"/>
                  </a:lnTo>
                  <a:close/>
                  <a:moveTo>
                    <a:pt x="406" y="1432"/>
                  </a:moveTo>
                  <a:lnTo>
                    <a:pt x="362" y="1432"/>
                  </a:lnTo>
                  <a:lnTo>
                    <a:pt x="362" y="1345"/>
                  </a:lnTo>
                  <a:lnTo>
                    <a:pt x="406" y="1345"/>
                  </a:lnTo>
                  <a:lnTo>
                    <a:pt x="406" y="1432"/>
                  </a:lnTo>
                  <a:close/>
                  <a:moveTo>
                    <a:pt x="406" y="1302"/>
                  </a:moveTo>
                  <a:lnTo>
                    <a:pt x="362" y="1302"/>
                  </a:lnTo>
                  <a:lnTo>
                    <a:pt x="362" y="1214"/>
                  </a:lnTo>
                  <a:lnTo>
                    <a:pt x="406" y="1214"/>
                  </a:lnTo>
                  <a:lnTo>
                    <a:pt x="406" y="1302"/>
                  </a:lnTo>
                  <a:close/>
                  <a:moveTo>
                    <a:pt x="406" y="1171"/>
                  </a:moveTo>
                  <a:lnTo>
                    <a:pt x="362" y="1171"/>
                  </a:lnTo>
                  <a:lnTo>
                    <a:pt x="362" y="1084"/>
                  </a:lnTo>
                  <a:lnTo>
                    <a:pt x="406" y="1084"/>
                  </a:lnTo>
                  <a:lnTo>
                    <a:pt x="406" y="1171"/>
                  </a:lnTo>
                  <a:close/>
                  <a:moveTo>
                    <a:pt x="406" y="1040"/>
                  </a:moveTo>
                  <a:lnTo>
                    <a:pt x="362" y="1040"/>
                  </a:lnTo>
                  <a:lnTo>
                    <a:pt x="362" y="953"/>
                  </a:lnTo>
                  <a:lnTo>
                    <a:pt x="406" y="953"/>
                  </a:lnTo>
                  <a:lnTo>
                    <a:pt x="406" y="1040"/>
                  </a:lnTo>
                  <a:close/>
                  <a:moveTo>
                    <a:pt x="406" y="909"/>
                  </a:moveTo>
                  <a:lnTo>
                    <a:pt x="362" y="909"/>
                  </a:lnTo>
                  <a:lnTo>
                    <a:pt x="362" y="822"/>
                  </a:lnTo>
                  <a:lnTo>
                    <a:pt x="406" y="822"/>
                  </a:lnTo>
                  <a:lnTo>
                    <a:pt x="406" y="909"/>
                  </a:lnTo>
                  <a:close/>
                  <a:moveTo>
                    <a:pt x="424" y="564"/>
                  </a:moveTo>
                  <a:lnTo>
                    <a:pt x="467" y="564"/>
                  </a:lnTo>
                  <a:lnTo>
                    <a:pt x="467" y="651"/>
                  </a:lnTo>
                  <a:lnTo>
                    <a:pt x="424" y="651"/>
                  </a:lnTo>
                  <a:lnTo>
                    <a:pt x="424" y="564"/>
                  </a:lnTo>
                  <a:close/>
                  <a:moveTo>
                    <a:pt x="493" y="1432"/>
                  </a:moveTo>
                  <a:lnTo>
                    <a:pt x="449" y="1432"/>
                  </a:lnTo>
                  <a:lnTo>
                    <a:pt x="449" y="1345"/>
                  </a:lnTo>
                  <a:lnTo>
                    <a:pt x="493" y="1345"/>
                  </a:lnTo>
                  <a:lnTo>
                    <a:pt x="493" y="1432"/>
                  </a:lnTo>
                  <a:close/>
                  <a:moveTo>
                    <a:pt x="493" y="1302"/>
                  </a:moveTo>
                  <a:lnTo>
                    <a:pt x="449" y="1302"/>
                  </a:lnTo>
                  <a:lnTo>
                    <a:pt x="449" y="1214"/>
                  </a:lnTo>
                  <a:lnTo>
                    <a:pt x="493" y="1214"/>
                  </a:lnTo>
                  <a:lnTo>
                    <a:pt x="493" y="1302"/>
                  </a:lnTo>
                  <a:close/>
                  <a:moveTo>
                    <a:pt x="493" y="1171"/>
                  </a:moveTo>
                  <a:lnTo>
                    <a:pt x="449" y="1171"/>
                  </a:lnTo>
                  <a:lnTo>
                    <a:pt x="449" y="1084"/>
                  </a:lnTo>
                  <a:lnTo>
                    <a:pt x="493" y="1084"/>
                  </a:lnTo>
                  <a:lnTo>
                    <a:pt x="493" y="1171"/>
                  </a:lnTo>
                  <a:close/>
                  <a:moveTo>
                    <a:pt x="493" y="1040"/>
                  </a:moveTo>
                  <a:lnTo>
                    <a:pt x="449" y="1040"/>
                  </a:lnTo>
                  <a:lnTo>
                    <a:pt x="449" y="953"/>
                  </a:lnTo>
                  <a:lnTo>
                    <a:pt x="493" y="953"/>
                  </a:lnTo>
                  <a:lnTo>
                    <a:pt x="493" y="1040"/>
                  </a:lnTo>
                  <a:close/>
                  <a:moveTo>
                    <a:pt x="493" y="909"/>
                  </a:moveTo>
                  <a:lnTo>
                    <a:pt x="449" y="909"/>
                  </a:lnTo>
                  <a:lnTo>
                    <a:pt x="449" y="822"/>
                  </a:lnTo>
                  <a:lnTo>
                    <a:pt x="493" y="822"/>
                  </a:lnTo>
                  <a:lnTo>
                    <a:pt x="493" y="909"/>
                  </a:lnTo>
                  <a:close/>
                  <a:moveTo>
                    <a:pt x="511" y="564"/>
                  </a:moveTo>
                  <a:lnTo>
                    <a:pt x="555" y="564"/>
                  </a:lnTo>
                  <a:lnTo>
                    <a:pt x="555" y="651"/>
                  </a:lnTo>
                  <a:lnTo>
                    <a:pt x="511" y="651"/>
                  </a:lnTo>
                  <a:lnTo>
                    <a:pt x="511" y="564"/>
                  </a:lnTo>
                  <a:close/>
                  <a:moveTo>
                    <a:pt x="580" y="1432"/>
                  </a:moveTo>
                  <a:lnTo>
                    <a:pt x="536" y="1432"/>
                  </a:lnTo>
                  <a:lnTo>
                    <a:pt x="536" y="1345"/>
                  </a:lnTo>
                  <a:lnTo>
                    <a:pt x="580" y="1345"/>
                  </a:lnTo>
                  <a:lnTo>
                    <a:pt x="580" y="1432"/>
                  </a:lnTo>
                  <a:close/>
                  <a:moveTo>
                    <a:pt x="580" y="1302"/>
                  </a:moveTo>
                  <a:lnTo>
                    <a:pt x="536" y="1302"/>
                  </a:lnTo>
                  <a:lnTo>
                    <a:pt x="536" y="1214"/>
                  </a:lnTo>
                  <a:lnTo>
                    <a:pt x="580" y="1214"/>
                  </a:lnTo>
                  <a:lnTo>
                    <a:pt x="580" y="1302"/>
                  </a:lnTo>
                  <a:close/>
                  <a:moveTo>
                    <a:pt x="580" y="1171"/>
                  </a:moveTo>
                  <a:lnTo>
                    <a:pt x="536" y="1171"/>
                  </a:lnTo>
                  <a:lnTo>
                    <a:pt x="536" y="1084"/>
                  </a:lnTo>
                  <a:lnTo>
                    <a:pt x="580" y="1084"/>
                  </a:lnTo>
                  <a:lnTo>
                    <a:pt x="580" y="1171"/>
                  </a:lnTo>
                  <a:close/>
                  <a:moveTo>
                    <a:pt x="580" y="1040"/>
                  </a:moveTo>
                  <a:lnTo>
                    <a:pt x="536" y="1040"/>
                  </a:lnTo>
                  <a:lnTo>
                    <a:pt x="536" y="953"/>
                  </a:lnTo>
                  <a:lnTo>
                    <a:pt x="580" y="953"/>
                  </a:lnTo>
                  <a:lnTo>
                    <a:pt x="580" y="1040"/>
                  </a:lnTo>
                  <a:close/>
                  <a:moveTo>
                    <a:pt x="580" y="909"/>
                  </a:moveTo>
                  <a:lnTo>
                    <a:pt x="536" y="909"/>
                  </a:lnTo>
                  <a:lnTo>
                    <a:pt x="536" y="822"/>
                  </a:lnTo>
                  <a:lnTo>
                    <a:pt x="580" y="822"/>
                  </a:lnTo>
                  <a:lnTo>
                    <a:pt x="580" y="909"/>
                  </a:lnTo>
                  <a:close/>
                  <a:moveTo>
                    <a:pt x="598" y="564"/>
                  </a:moveTo>
                  <a:lnTo>
                    <a:pt x="642" y="564"/>
                  </a:lnTo>
                  <a:lnTo>
                    <a:pt x="642" y="651"/>
                  </a:lnTo>
                  <a:lnTo>
                    <a:pt x="598" y="651"/>
                  </a:lnTo>
                  <a:lnTo>
                    <a:pt x="598" y="564"/>
                  </a:lnTo>
                  <a:close/>
                  <a:moveTo>
                    <a:pt x="667" y="1432"/>
                  </a:moveTo>
                  <a:lnTo>
                    <a:pt x="624" y="1432"/>
                  </a:lnTo>
                  <a:lnTo>
                    <a:pt x="624" y="1345"/>
                  </a:lnTo>
                  <a:lnTo>
                    <a:pt x="667" y="1345"/>
                  </a:lnTo>
                  <a:lnTo>
                    <a:pt x="667" y="1432"/>
                  </a:lnTo>
                  <a:close/>
                  <a:moveTo>
                    <a:pt x="667" y="1302"/>
                  </a:moveTo>
                  <a:lnTo>
                    <a:pt x="624" y="1302"/>
                  </a:lnTo>
                  <a:lnTo>
                    <a:pt x="624" y="1214"/>
                  </a:lnTo>
                  <a:lnTo>
                    <a:pt x="667" y="1214"/>
                  </a:lnTo>
                  <a:lnTo>
                    <a:pt x="667" y="1302"/>
                  </a:lnTo>
                  <a:close/>
                  <a:moveTo>
                    <a:pt x="667" y="1171"/>
                  </a:moveTo>
                  <a:lnTo>
                    <a:pt x="624" y="1171"/>
                  </a:lnTo>
                  <a:lnTo>
                    <a:pt x="624" y="1084"/>
                  </a:lnTo>
                  <a:lnTo>
                    <a:pt x="667" y="1084"/>
                  </a:lnTo>
                  <a:lnTo>
                    <a:pt x="667" y="1171"/>
                  </a:lnTo>
                  <a:close/>
                  <a:moveTo>
                    <a:pt x="667" y="1040"/>
                  </a:moveTo>
                  <a:lnTo>
                    <a:pt x="624" y="1040"/>
                  </a:lnTo>
                  <a:lnTo>
                    <a:pt x="624" y="953"/>
                  </a:lnTo>
                  <a:lnTo>
                    <a:pt x="667" y="953"/>
                  </a:lnTo>
                  <a:lnTo>
                    <a:pt x="667" y="1040"/>
                  </a:lnTo>
                  <a:close/>
                  <a:moveTo>
                    <a:pt x="667" y="909"/>
                  </a:moveTo>
                  <a:lnTo>
                    <a:pt x="624" y="909"/>
                  </a:lnTo>
                  <a:lnTo>
                    <a:pt x="624" y="822"/>
                  </a:lnTo>
                  <a:lnTo>
                    <a:pt x="667" y="822"/>
                  </a:lnTo>
                  <a:lnTo>
                    <a:pt x="667" y="909"/>
                  </a:lnTo>
                  <a:close/>
                  <a:moveTo>
                    <a:pt x="685" y="564"/>
                  </a:moveTo>
                  <a:lnTo>
                    <a:pt x="729" y="564"/>
                  </a:lnTo>
                  <a:lnTo>
                    <a:pt x="729" y="651"/>
                  </a:lnTo>
                  <a:lnTo>
                    <a:pt x="685" y="651"/>
                  </a:lnTo>
                  <a:lnTo>
                    <a:pt x="685" y="564"/>
                  </a:lnTo>
                  <a:close/>
                  <a:moveTo>
                    <a:pt x="754" y="1432"/>
                  </a:moveTo>
                  <a:lnTo>
                    <a:pt x="711" y="1432"/>
                  </a:lnTo>
                  <a:lnTo>
                    <a:pt x="711" y="1345"/>
                  </a:lnTo>
                  <a:lnTo>
                    <a:pt x="754" y="1345"/>
                  </a:lnTo>
                  <a:lnTo>
                    <a:pt x="754" y="1432"/>
                  </a:lnTo>
                  <a:close/>
                  <a:moveTo>
                    <a:pt x="754" y="1302"/>
                  </a:moveTo>
                  <a:lnTo>
                    <a:pt x="711" y="1302"/>
                  </a:lnTo>
                  <a:lnTo>
                    <a:pt x="711" y="1214"/>
                  </a:lnTo>
                  <a:lnTo>
                    <a:pt x="754" y="1214"/>
                  </a:lnTo>
                  <a:lnTo>
                    <a:pt x="754" y="1302"/>
                  </a:lnTo>
                  <a:close/>
                  <a:moveTo>
                    <a:pt x="754" y="1171"/>
                  </a:moveTo>
                  <a:lnTo>
                    <a:pt x="711" y="1171"/>
                  </a:lnTo>
                  <a:lnTo>
                    <a:pt x="711" y="1084"/>
                  </a:lnTo>
                  <a:lnTo>
                    <a:pt x="754" y="1084"/>
                  </a:lnTo>
                  <a:lnTo>
                    <a:pt x="754" y="1171"/>
                  </a:lnTo>
                  <a:close/>
                  <a:moveTo>
                    <a:pt x="754" y="1040"/>
                  </a:moveTo>
                  <a:lnTo>
                    <a:pt x="711" y="1040"/>
                  </a:lnTo>
                  <a:lnTo>
                    <a:pt x="711" y="953"/>
                  </a:lnTo>
                  <a:lnTo>
                    <a:pt x="754" y="953"/>
                  </a:lnTo>
                  <a:lnTo>
                    <a:pt x="754" y="1040"/>
                  </a:lnTo>
                  <a:close/>
                  <a:moveTo>
                    <a:pt x="754" y="909"/>
                  </a:moveTo>
                  <a:lnTo>
                    <a:pt x="711" y="909"/>
                  </a:lnTo>
                  <a:lnTo>
                    <a:pt x="711" y="822"/>
                  </a:lnTo>
                  <a:lnTo>
                    <a:pt x="754" y="822"/>
                  </a:lnTo>
                  <a:lnTo>
                    <a:pt x="754" y="909"/>
                  </a:lnTo>
                  <a:close/>
                  <a:moveTo>
                    <a:pt x="947" y="433"/>
                  </a:moveTo>
                  <a:lnTo>
                    <a:pt x="990" y="433"/>
                  </a:lnTo>
                  <a:lnTo>
                    <a:pt x="990" y="521"/>
                  </a:lnTo>
                  <a:lnTo>
                    <a:pt x="947" y="521"/>
                  </a:lnTo>
                  <a:lnTo>
                    <a:pt x="947" y="433"/>
                  </a:lnTo>
                  <a:close/>
                  <a:moveTo>
                    <a:pt x="947" y="564"/>
                  </a:moveTo>
                  <a:lnTo>
                    <a:pt x="990" y="564"/>
                  </a:lnTo>
                  <a:lnTo>
                    <a:pt x="990" y="651"/>
                  </a:lnTo>
                  <a:lnTo>
                    <a:pt x="947" y="651"/>
                  </a:lnTo>
                  <a:lnTo>
                    <a:pt x="947" y="564"/>
                  </a:lnTo>
                  <a:close/>
                  <a:moveTo>
                    <a:pt x="860" y="433"/>
                  </a:moveTo>
                  <a:lnTo>
                    <a:pt x="903" y="433"/>
                  </a:lnTo>
                  <a:lnTo>
                    <a:pt x="903" y="521"/>
                  </a:lnTo>
                  <a:lnTo>
                    <a:pt x="860" y="521"/>
                  </a:lnTo>
                  <a:lnTo>
                    <a:pt x="860" y="433"/>
                  </a:lnTo>
                  <a:close/>
                  <a:moveTo>
                    <a:pt x="816" y="651"/>
                  </a:moveTo>
                  <a:lnTo>
                    <a:pt x="772" y="651"/>
                  </a:lnTo>
                  <a:lnTo>
                    <a:pt x="772" y="564"/>
                  </a:lnTo>
                  <a:lnTo>
                    <a:pt x="816" y="564"/>
                  </a:lnTo>
                  <a:lnTo>
                    <a:pt x="816" y="651"/>
                  </a:lnTo>
                  <a:close/>
                  <a:moveTo>
                    <a:pt x="816" y="521"/>
                  </a:moveTo>
                  <a:lnTo>
                    <a:pt x="772" y="521"/>
                  </a:lnTo>
                  <a:lnTo>
                    <a:pt x="772" y="433"/>
                  </a:lnTo>
                  <a:lnTo>
                    <a:pt x="816" y="433"/>
                  </a:lnTo>
                  <a:lnTo>
                    <a:pt x="816" y="521"/>
                  </a:lnTo>
                  <a:close/>
                  <a:moveTo>
                    <a:pt x="816" y="390"/>
                  </a:moveTo>
                  <a:lnTo>
                    <a:pt x="772" y="390"/>
                  </a:lnTo>
                  <a:lnTo>
                    <a:pt x="772" y="303"/>
                  </a:lnTo>
                  <a:lnTo>
                    <a:pt x="816" y="303"/>
                  </a:lnTo>
                  <a:lnTo>
                    <a:pt x="816" y="390"/>
                  </a:lnTo>
                  <a:close/>
                  <a:moveTo>
                    <a:pt x="860" y="651"/>
                  </a:moveTo>
                  <a:lnTo>
                    <a:pt x="860" y="564"/>
                  </a:lnTo>
                  <a:lnTo>
                    <a:pt x="903" y="564"/>
                  </a:lnTo>
                  <a:lnTo>
                    <a:pt x="903" y="651"/>
                  </a:lnTo>
                  <a:lnTo>
                    <a:pt x="860" y="65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5" name="Rectangle 14"/>
          <p:cNvSpPr/>
          <p:nvPr/>
        </p:nvSpPr>
        <p:spPr>
          <a:xfrm>
            <a:off x="8298757" y="950976"/>
            <a:ext cx="845244" cy="3656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16" name="Group 15"/>
          <p:cNvGrpSpPr/>
          <p:nvPr/>
        </p:nvGrpSpPr>
        <p:grpSpPr>
          <a:xfrm>
            <a:off x="8178741" y="948498"/>
            <a:ext cx="1157360" cy="3182356"/>
            <a:chOff x="8178741" y="948498"/>
            <a:chExt cx="1157360" cy="3182356"/>
          </a:xfrm>
        </p:grpSpPr>
        <p:cxnSp>
          <p:nvCxnSpPr>
            <p:cNvPr id="17" name="Straight Connector 16"/>
            <p:cNvCxnSpPr/>
            <p:nvPr/>
          </p:nvCxnSpPr>
          <p:spPr>
            <a:xfrm>
              <a:off x="8298756" y="950976"/>
              <a:ext cx="331965"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Freeform 17"/>
            <p:cNvSpPr>
              <a:spLocks noEditPoints="1"/>
            </p:cNvSpPr>
            <p:nvPr/>
          </p:nvSpPr>
          <p:spPr bwMode="auto">
            <a:xfrm>
              <a:off x="8575964" y="1025431"/>
              <a:ext cx="317097" cy="329457"/>
            </a:xfrm>
            <a:custGeom>
              <a:avLst/>
              <a:gdLst>
                <a:gd name="T0" fmla="*/ 506 w 627"/>
                <a:gd name="T1" fmla="*/ 493 h 652"/>
                <a:gd name="T2" fmla="*/ 610 w 627"/>
                <a:gd name="T3" fmla="*/ 389 h 652"/>
                <a:gd name="T4" fmla="*/ 506 w 627"/>
                <a:gd name="T5" fmla="*/ 285 h 652"/>
                <a:gd name="T6" fmla="*/ 486 w 627"/>
                <a:gd name="T7" fmla="*/ 279 h 652"/>
                <a:gd name="T8" fmla="*/ 357 w 627"/>
                <a:gd name="T9" fmla="*/ 165 h 652"/>
                <a:gd name="T10" fmla="*/ 237 w 627"/>
                <a:gd name="T11" fmla="*/ 246 h 652"/>
                <a:gd name="T12" fmla="*/ 211 w 627"/>
                <a:gd name="T13" fmla="*/ 249 h 652"/>
                <a:gd name="T14" fmla="*/ 132 w 627"/>
                <a:gd name="T15" fmla="*/ 328 h 652"/>
                <a:gd name="T16" fmla="*/ 69 w 627"/>
                <a:gd name="T17" fmla="*/ 415 h 652"/>
                <a:gd name="T18" fmla="*/ 148 w 627"/>
                <a:gd name="T19" fmla="*/ 493 h 652"/>
                <a:gd name="T20" fmla="*/ 506 w 627"/>
                <a:gd name="T21" fmla="*/ 493 h 652"/>
                <a:gd name="T22" fmla="*/ 46 w 627"/>
                <a:gd name="T23" fmla="*/ 145 h 652"/>
                <a:gd name="T24" fmla="*/ 17 w 627"/>
                <a:gd name="T25" fmla="*/ 174 h 652"/>
                <a:gd name="T26" fmla="*/ 46 w 627"/>
                <a:gd name="T27" fmla="*/ 203 h 652"/>
                <a:gd name="T28" fmla="*/ 75 w 627"/>
                <a:gd name="T29" fmla="*/ 174 h 652"/>
                <a:gd name="T30" fmla="*/ 46 w 627"/>
                <a:gd name="T31" fmla="*/ 145 h 652"/>
                <a:gd name="T32" fmla="*/ 486 w 627"/>
                <a:gd name="T33" fmla="*/ 17 h 652"/>
                <a:gd name="T34" fmla="*/ 457 w 627"/>
                <a:gd name="T35" fmla="*/ 46 h 652"/>
                <a:gd name="T36" fmla="*/ 486 w 627"/>
                <a:gd name="T37" fmla="*/ 75 h 652"/>
                <a:gd name="T38" fmla="*/ 515 w 627"/>
                <a:gd name="T39" fmla="*/ 46 h 652"/>
                <a:gd name="T40" fmla="*/ 486 w 627"/>
                <a:gd name="T41" fmla="*/ 17 h 652"/>
                <a:gd name="T42" fmla="*/ 458 w 627"/>
                <a:gd name="T43" fmla="*/ 577 h 652"/>
                <a:gd name="T44" fmla="*/ 429 w 627"/>
                <a:gd name="T45" fmla="*/ 606 h 652"/>
                <a:gd name="T46" fmla="*/ 458 w 627"/>
                <a:gd name="T47" fmla="*/ 635 h 652"/>
                <a:gd name="T48" fmla="*/ 487 w 627"/>
                <a:gd name="T49" fmla="*/ 606 h 652"/>
                <a:gd name="T50" fmla="*/ 458 w 627"/>
                <a:gd name="T51" fmla="*/ 577 h 652"/>
                <a:gd name="T52" fmla="*/ 417 w 627"/>
                <a:gd name="T53" fmla="*/ 510 h 652"/>
                <a:gd name="T54" fmla="*/ 445 w 627"/>
                <a:gd name="T55" fmla="*/ 562 h 652"/>
                <a:gd name="T56" fmla="*/ 458 w 627"/>
                <a:gd name="T57" fmla="*/ 560 h 652"/>
                <a:gd name="T58" fmla="*/ 504 w 627"/>
                <a:gd name="T59" fmla="*/ 606 h 652"/>
                <a:gd name="T60" fmla="*/ 458 w 627"/>
                <a:gd name="T61" fmla="*/ 652 h 652"/>
                <a:gd name="T62" fmla="*/ 412 w 627"/>
                <a:gd name="T63" fmla="*/ 606 h 652"/>
                <a:gd name="T64" fmla="*/ 430 w 627"/>
                <a:gd name="T65" fmla="*/ 570 h 652"/>
                <a:gd name="T66" fmla="*/ 398 w 627"/>
                <a:gd name="T67" fmla="*/ 510 h 652"/>
                <a:gd name="T68" fmla="*/ 148 w 627"/>
                <a:gd name="T69" fmla="*/ 510 h 652"/>
                <a:gd name="T70" fmla="*/ 52 w 627"/>
                <a:gd name="T71" fmla="*/ 415 h 652"/>
                <a:gd name="T72" fmla="*/ 115 w 627"/>
                <a:gd name="T73" fmla="*/ 325 h 652"/>
                <a:gd name="T74" fmla="*/ 133 w 627"/>
                <a:gd name="T75" fmla="*/ 272 h 652"/>
                <a:gd name="T76" fmla="*/ 72 w 627"/>
                <a:gd name="T77" fmla="*/ 212 h 652"/>
                <a:gd name="T78" fmla="*/ 46 w 627"/>
                <a:gd name="T79" fmla="*/ 220 h 652"/>
                <a:gd name="T80" fmla="*/ 0 w 627"/>
                <a:gd name="T81" fmla="*/ 174 h 652"/>
                <a:gd name="T82" fmla="*/ 46 w 627"/>
                <a:gd name="T83" fmla="*/ 128 h 652"/>
                <a:gd name="T84" fmla="*/ 92 w 627"/>
                <a:gd name="T85" fmla="*/ 174 h 652"/>
                <a:gd name="T86" fmla="*/ 84 w 627"/>
                <a:gd name="T87" fmla="*/ 200 h 652"/>
                <a:gd name="T88" fmla="*/ 144 w 627"/>
                <a:gd name="T89" fmla="*/ 259 h 652"/>
                <a:gd name="T90" fmla="*/ 211 w 627"/>
                <a:gd name="T91" fmla="*/ 232 h 652"/>
                <a:gd name="T92" fmla="*/ 224 w 627"/>
                <a:gd name="T93" fmla="*/ 233 h 652"/>
                <a:gd name="T94" fmla="*/ 357 w 627"/>
                <a:gd name="T95" fmla="*/ 148 h 652"/>
                <a:gd name="T96" fmla="*/ 428 w 627"/>
                <a:gd name="T97" fmla="*/ 166 h 652"/>
                <a:gd name="T98" fmla="*/ 461 w 627"/>
                <a:gd name="T99" fmla="*/ 84 h 652"/>
                <a:gd name="T100" fmla="*/ 440 w 627"/>
                <a:gd name="T101" fmla="*/ 46 h 652"/>
                <a:gd name="T102" fmla="*/ 486 w 627"/>
                <a:gd name="T103" fmla="*/ 0 h 652"/>
                <a:gd name="T104" fmla="*/ 532 w 627"/>
                <a:gd name="T105" fmla="*/ 46 h 652"/>
                <a:gd name="T106" fmla="*/ 486 w 627"/>
                <a:gd name="T107" fmla="*/ 92 h 652"/>
                <a:gd name="T108" fmla="*/ 477 w 627"/>
                <a:gd name="T109" fmla="*/ 91 h 652"/>
                <a:gd name="T110" fmla="*/ 443 w 627"/>
                <a:gd name="T111" fmla="*/ 175 h 652"/>
                <a:gd name="T112" fmla="*/ 502 w 627"/>
                <a:gd name="T113" fmla="*/ 269 h 652"/>
                <a:gd name="T114" fmla="*/ 506 w 627"/>
                <a:gd name="T115" fmla="*/ 268 h 652"/>
                <a:gd name="T116" fmla="*/ 627 w 627"/>
                <a:gd name="T117" fmla="*/ 389 h 652"/>
                <a:gd name="T118" fmla="*/ 506 w 627"/>
                <a:gd name="T119" fmla="*/ 510 h 652"/>
                <a:gd name="T120" fmla="*/ 417 w 627"/>
                <a:gd name="T121" fmla="*/ 51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7" h="652">
                  <a:moveTo>
                    <a:pt x="506" y="493"/>
                  </a:moveTo>
                  <a:cubicBezTo>
                    <a:pt x="564" y="493"/>
                    <a:pt x="610" y="447"/>
                    <a:pt x="610" y="389"/>
                  </a:cubicBezTo>
                  <a:cubicBezTo>
                    <a:pt x="610" y="332"/>
                    <a:pt x="564" y="285"/>
                    <a:pt x="506" y="285"/>
                  </a:cubicBezTo>
                  <a:cubicBezTo>
                    <a:pt x="500" y="285"/>
                    <a:pt x="487" y="288"/>
                    <a:pt x="486" y="279"/>
                  </a:cubicBezTo>
                  <a:cubicBezTo>
                    <a:pt x="478" y="214"/>
                    <a:pt x="423" y="165"/>
                    <a:pt x="357" y="165"/>
                  </a:cubicBezTo>
                  <a:cubicBezTo>
                    <a:pt x="303" y="165"/>
                    <a:pt x="256" y="198"/>
                    <a:pt x="237" y="246"/>
                  </a:cubicBezTo>
                  <a:cubicBezTo>
                    <a:pt x="233" y="255"/>
                    <a:pt x="217" y="249"/>
                    <a:pt x="211" y="249"/>
                  </a:cubicBezTo>
                  <a:cubicBezTo>
                    <a:pt x="167" y="249"/>
                    <a:pt x="132" y="285"/>
                    <a:pt x="132" y="328"/>
                  </a:cubicBezTo>
                  <a:cubicBezTo>
                    <a:pt x="133" y="353"/>
                    <a:pt x="69" y="345"/>
                    <a:pt x="69" y="415"/>
                  </a:cubicBezTo>
                  <a:cubicBezTo>
                    <a:pt x="69" y="458"/>
                    <a:pt x="104" y="493"/>
                    <a:pt x="148" y="493"/>
                  </a:cubicBezTo>
                  <a:lnTo>
                    <a:pt x="506" y="493"/>
                  </a:lnTo>
                  <a:close/>
                  <a:moveTo>
                    <a:pt x="46" y="145"/>
                  </a:moveTo>
                  <a:cubicBezTo>
                    <a:pt x="30" y="145"/>
                    <a:pt x="17" y="158"/>
                    <a:pt x="17" y="174"/>
                  </a:cubicBezTo>
                  <a:cubicBezTo>
                    <a:pt x="17" y="190"/>
                    <a:pt x="30" y="203"/>
                    <a:pt x="46" y="203"/>
                  </a:cubicBezTo>
                  <a:cubicBezTo>
                    <a:pt x="62" y="203"/>
                    <a:pt x="75" y="190"/>
                    <a:pt x="75" y="174"/>
                  </a:cubicBezTo>
                  <a:cubicBezTo>
                    <a:pt x="75" y="158"/>
                    <a:pt x="62" y="145"/>
                    <a:pt x="46" y="145"/>
                  </a:cubicBezTo>
                  <a:close/>
                  <a:moveTo>
                    <a:pt x="486" y="17"/>
                  </a:moveTo>
                  <a:cubicBezTo>
                    <a:pt x="470" y="17"/>
                    <a:pt x="457" y="30"/>
                    <a:pt x="457" y="46"/>
                  </a:cubicBezTo>
                  <a:cubicBezTo>
                    <a:pt x="457" y="62"/>
                    <a:pt x="470" y="75"/>
                    <a:pt x="486" y="75"/>
                  </a:cubicBezTo>
                  <a:cubicBezTo>
                    <a:pt x="502" y="75"/>
                    <a:pt x="515" y="62"/>
                    <a:pt x="515" y="46"/>
                  </a:cubicBezTo>
                  <a:cubicBezTo>
                    <a:pt x="515" y="30"/>
                    <a:pt x="502" y="17"/>
                    <a:pt x="486" y="17"/>
                  </a:cubicBezTo>
                  <a:close/>
                  <a:moveTo>
                    <a:pt x="458" y="577"/>
                  </a:moveTo>
                  <a:cubicBezTo>
                    <a:pt x="442" y="577"/>
                    <a:pt x="429" y="590"/>
                    <a:pt x="429" y="606"/>
                  </a:cubicBezTo>
                  <a:cubicBezTo>
                    <a:pt x="429" y="622"/>
                    <a:pt x="442" y="635"/>
                    <a:pt x="458" y="635"/>
                  </a:cubicBezTo>
                  <a:cubicBezTo>
                    <a:pt x="474" y="635"/>
                    <a:pt x="487" y="622"/>
                    <a:pt x="487" y="606"/>
                  </a:cubicBezTo>
                  <a:cubicBezTo>
                    <a:pt x="487" y="590"/>
                    <a:pt x="474" y="577"/>
                    <a:pt x="458" y="577"/>
                  </a:cubicBezTo>
                  <a:close/>
                  <a:moveTo>
                    <a:pt x="417" y="510"/>
                  </a:moveTo>
                  <a:cubicBezTo>
                    <a:pt x="445" y="562"/>
                    <a:pt x="445" y="562"/>
                    <a:pt x="445" y="562"/>
                  </a:cubicBezTo>
                  <a:cubicBezTo>
                    <a:pt x="449" y="560"/>
                    <a:pt x="454" y="560"/>
                    <a:pt x="458" y="560"/>
                  </a:cubicBezTo>
                  <a:cubicBezTo>
                    <a:pt x="484" y="560"/>
                    <a:pt x="504" y="580"/>
                    <a:pt x="504" y="606"/>
                  </a:cubicBezTo>
                  <a:cubicBezTo>
                    <a:pt x="504" y="631"/>
                    <a:pt x="484" y="652"/>
                    <a:pt x="458" y="652"/>
                  </a:cubicBezTo>
                  <a:cubicBezTo>
                    <a:pt x="433" y="652"/>
                    <a:pt x="412" y="631"/>
                    <a:pt x="412" y="606"/>
                  </a:cubicBezTo>
                  <a:cubicBezTo>
                    <a:pt x="412" y="591"/>
                    <a:pt x="419" y="578"/>
                    <a:pt x="430" y="570"/>
                  </a:cubicBezTo>
                  <a:cubicBezTo>
                    <a:pt x="398" y="510"/>
                    <a:pt x="398" y="510"/>
                    <a:pt x="398" y="510"/>
                  </a:cubicBezTo>
                  <a:cubicBezTo>
                    <a:pt x="148" y="510"/>
                    <a:pt x="148" y="510"/>
                    <a:pt x="148" y="510"/>
                  </a:cubicBezTo>
                  <a:cubicBezTo>
                    <a:pt x="95" y="510"/>
                    <a:pt x="52" y="468"/>
                    <a:pt x="52" y="415"/>
                  </a:cubicBezTo>
                  <a:cubicBezTo>
                    <a:pt x="52" y="373"/>
                    <a:pt x="78" y="338"/>
                    <a:pt x="115" y="325"/>
                  </a:cubicBezTo>
                  <a:cubicBezTo>
                    <a:pt x="116" y="305"/>
                    <a:pt x="122" y="287"/>
                    <a:pt x="133" y="272"/>
                  </a:cubicBezTo>
                  <a:cubicBezTo>
                    <a:pt x="72" y="212"/>
                    <a:pt x="72" y="212"/>
                    <a:pt x="72" y="212"/>
                  </a:cubicBezTo>
                  <a:cubicBezTo>
                    <a:pt x="65" y="217"/>
                    <a:pt x="56" y="220"/>
                    <a:pt x="46" y="220"/>
                  </a:cubicBezTo>
                  <a:cubicBezTo>
                    <a:pt x="21" y="220"/>
                    <a:pt x="0" y="199"/>
                    <a:pt x="0" y="174"/>
                  </a:cubicBezTo>
                  <a:cubicBezTo>
                    <a:pt x="0" y="148"/>
                    <a:pt x="21" y="128"/>
                    <a:pt x="46" y="128"/>
                  </a:cubicBezTo>
                  <a:cubicBezTo>
                    <a:pt x="72" y="128"/>
                    <a:pt x="92" y="148"/>
                    <a:pt x="92" y="174"/>
                  </a:cubicBezTo>
                  <a:cubicBezTo>
                    <a:pt x="92" y="183"/>
                    <a:pt x="89" y="192"/>
                    <a:pt x="84" y="200"/>
                  </a:cubicBezTo>
                  <a:cubicBezTo>
                    <a:pt x="144" y="259"/>
                    <a:pt x="144" y="259"/>
                    <a:pt x="144" y="259"/>
                  </a:cubicBezTo>
                  <a:cubicBezTo>
                    <a:pt x="161" y="243"/>
                    <a:pt x="185" y="232"/>
                    <a:pt x="211" y="232"/>
                  </a:cubicBezTo>
                  <a:cubicBezTo>
                    <a:pt x="215" y="232"/>
                    <a:pt x="219" y="233"/>
                    <a:pt x="224" y="233"/>
                  </a:cubicBezTo>
                  <a:cubicBezTo>
                    <a:pt x="247" y="183"/>
                    <a:pt x="298" y="148"/>
                    <a:pt x="357" y="148"/>
                  </a:cubicBezTo>
                  <a:cubicBezTo>
                    <a:pt x="383" y="148"/>
                    <a:pt x="407" y="154"/>
                    <a:pt x="428" y="166"/>
                  </a:cubicBezTo>
                  <a:cubicBezTo>
                    <a:pt x="461" y="84"/>
                    <a:pt x="461" y="84"/>
                    <a:pt x="461" y="84"/>
                  </a:cubicBezTo>
                  <a:cubicBezTo>
                    <a:pt x="449" y="76"/>
                    <a:pt x="440" y="62"/>
                    <a:pt x="440" y="46"/>
                  </a:cubicBezTo>
                  <a:cubicBezTo>
                    <a:pt x="440" y="20"/>
                    <a:pt x="461" y="0"/>
                    <a:pt x="486" y="0"/>
                  </a:cubicBezTo>
                  <a:cubicBezTo>
                    <a:pt x="512" y="0"/>
                    <a:pt x="532" y="20"/>
                    <a:pt x="532" y="46"/>
                  </a:cubicBezTo>
                  <a:cubicBezTo>
                    <a:pt x="532" y="71"/>
                    <a:pt x="512" y="92"/>
                    <a:pt x="486" y="92"/>
                  </a:cubicBezTo>
                  <a:cubicBezTo>
                    <a:pt x="483" y="92"/>
                    <a:pt x="480" y="91"/>
                    <a:pt x="477" y="91"/>
                  </a:cubicBezTo>
                  <a:cubicBezTo>
                    <a:pt x="443" y="175"/>
                    <a:pt x="443" y="175"/>
                    <a:pt x="443" y="175"/>
                  </a:cubicBezTo>
                  <a:cubicBezTo>
                    <a:pt x="473" y="197"/>
                    <a:pt x="495" y="230"/>
                    <a:pt x="502" y="269"/>
                  </a:cubicBezTo>
                  <a:cubicBezTo>
                    <a:pt x="506" y="268"/>
                    <a:pt x="506" y="268"/>
                    <a:pt x="506" y="268"/>
                  </a:cubicBezTo>
                  <a:cubicBezTo>
                    <a:pt x="573" y="268"/>
                    <a:pt x="627" y="323"/>
                    <a:pt x="627" y="389"/>
                  </a:cubicBezTo>
                  <a:cubicBezTo>
                    <a:pt x="627" y="456"/>
                    <a:pt x="573" y="510"/>
                    <a:pt x="506" y="510"/>
                  </a:cubicBezTo>
                  <a:lnTo>
                    <a:pt x="417" y="510"/>
                  </a:lnTo>
                  <a:close/>
                </a:path>
              </a:pathLst>
            </a:custGeom>
            <a:solidFill>
              <a:srgbClr val="B9C7D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8555712" y="1687767"/>
              <a:ext cx="375203" cy="211268"/>
              <a:chOff x="8439764" y="2026733"/>
              <a:chExt cx="486495" cy="273934"/>
            </a:xfrm>
            <a:solidFill>
              <a:srgbClr val="B9C7D4"/>
            </a:solidFill>
          </p:grpSpPr>
          <p:sp>
            <p:nvSpPr>
              <p:cNvPr id="46" name="Freeform 5"/>
              <p:cNvSpPr>
                <a:spLocks noEditPoints="1"/>
              </p:cNvSpPr>
              <p:nvPr/>
            </p:nvSpPr>
            <p:spPr bwMode="auto">
              <a:xfrm rot="3356753">
                <a:off x="8546045" y="1920452"/>
                <a:ext cx="273934" cy="486495"/>
              </a:xfrm>
              <a:custGeom>
                <a:avLst/>
                <a:gdLst>
                  <a:gd name="T0" fmla="*/ 238 w 279"/>
                  <a:gd name="T1" fmla="*/ 25 h 498"/>
                  <a:gd name="T2" fmla="*/ 206 w 279"/>
                  <a:gd name="T3" fmla="*/ 1 h 498"/>
                  <a:gd name="T4" fmla="*/ 202 w 279"/>
                  <a:gd name="T5" fmla="*/ 1 h 498"/>
                  <a:gd name="T6" fmla="*/ 200 w 279"/>
                  <a:gd name="T7" fmla="*/ 5 h 498"/>
                  <a:gd name="T8" fmla="*/ 199 w 279"/>
                  <a:gd name="T9" fmla="*/ 107 h 498"/>
                  <a:gd name="T10" fmla="*/ 139 w 279"/>
                  <a:gd name="T11" fmla="*/ 138 h 498"/>
                  <a:gd name="T12" fmla="*/ 79 w 279"/>
                  <a:gd name="T13" fmla="*/ 107 h 498"/>
                  <a:gd name="T14" fmla="*/ 79 w 279"/>
                  <a:gd name="T15" fmla="*/ 5 h 498"/>
                  <a:gd name="T16" fmla="*/ 77 w 279"/>
                  <a:gd name="T17" fmla="*/ 1 h 498"/>
                  <a:gd name="T18" fmla="*/ 73 w 279"/>
                  <a:gd name="T19" fmla="*/ 1 h 498"/>
                  <a:gd name="T20" fmla="*/ 40 w 279"/>
                  <a:gd name="T21" fmla="*/ 25 h 498"/>
                  <a:gd name="T22" fmla="*/ 0 w 279"/>
                  <a:gd name="T23" fmla="*/ 123 h 498"/>
                  <a:gd name="T24" fmla="*/ 75 w 279"/>
                  <a:gd name="T25" fmla="*/ 238 h 498"/>
                  <a:gd name="T26" fmla="*/ 75 w 279"/>
                  <a:gd name="T27" fmla="*/ 424 h 498"/>
                  <a:gd name="T28" fmla="*/ 139 w 279"/>
                  <a:gd name="T29" fmla="*/ 498 h 498"/>
                  <a:gd name="T30" fmla="*/ 139 w 279"/>
                  <a:gd name="T31" fmla="*/ 498 h 498"/>
                  <a:gd name="T32" fmla="*/ 139 w 279"/>
                  <a:gd name="T33" fmla="*/ 498 h 498"/>
                  <a:gd name="T34" fmla="*/ 203 w 279"/>
                  <a:gd name="T35" fmla="*/ 424 h 498"/>
                  <a:gd name="T36" fmla="*/ 203 w 279"/>
                  <a:gd name="T37" fmla="*/ 238 h 498"/>
                  <a:gd name="T38" fmla="*/ 278 w 279"/>
                  <a:gd name="T39" fmla="*/ 123 h 498"/>
                  <a:gd name="T40" fmla="*/ 238 w 279"/>
                  <a:gd name="T41" fmla="*/ 25 h 498"/>
                  <a:gd name="T42" fmla="*/ 197 w 279"/>
                  <a:gd name="T43" fmla="*/ 232 h 498"/>
                  <a:gd name="T44" fmla="*/ 195 w 279"/>
                  <a:gd name="T45" fmla="*/ 236 h 498"/>
                  <a:gd name="T46" fmla="*/ 195 w 279"/>
                  <a:gd name="T47" fmla="*/ 424 h 498"/>
                  <a:gd name="T48" fmla="*/ 139 w 279"/>
                  <a:gd name="T49" fmla="*/ 489 h 498"/>
                  <a:gd name="T50" fmla="*/ 139 w 279"/>
                  <a:gd name="T51" fmla="*/ 489 h 498"/>
                  <a:gd name="T52" fmla="*/ 139 w 279"/>
                  <a:gd name="T53" fmla="*/ 489 h 498"/>
                  <a:gd name="T54" fmla="*/ 84 w 279"/>
                  <a:gd name="T55" fmla="*/ 424 h 498"/>
                  <a:gd name="T56" fmla="*/ 84 w 279"/>
                  <a:gd name="T57" fmla="*/ 236 h 498"/>
                  <a:gd name="T58" fmla="*/ 82 w 279"/>
                  <a:gd name="T59" fmla="*/ 232 h 498"/>
                  <a:gd name="T60" fmla="*/ 8 w 279"/>
                  <a:gd name="T61" fmla="*/ 123 h 498"/>
                  <a:gd name="T62" fmla="*/ 46 w 279"/>
                  <a:gd name="T63" fmla="*/ 31 h 498"/>
                  <a:gd name="T64" fmla="*/ 70 w 279"/>
                  <a:gd name="T65" fmla="*/ 12 h 498"/>
                  <a:gd name="T66" fmla="*/ 71 w 279"/>
                  <a:gd name="T67" fmla="*/ 110 h 498"/>
                  <a:gd name="T68" fmla="*/ 73 w 279"/>
                  <a:gd name="T69" fmla="*/ 113 h 498"/>
                  <a:gd name="T70" fmla="*/ 137 w 279"/>
                  <a:gd name="T71" fmla="*/ 147 h 498"/>
                  <a:gd name="T72" fmla="*/ 139 w 279"/>
                  <a:gd name="T73" fmla="*/ 147 h 498"/>
                  <a:gd name="T74" fmla="*/ 141 w 279"/>
                  <a:gd name="T75" fmla="*/ 147 h 498"/>
                  <a:gd name="T76" fmla="*/ 206 w 279"/>
                  <a:gd name="T77" fmla="*/ 113 h 498"/>
                  <a:gd name="T78" fmla="*/ 208 w 279"/>
                  <a:gd name="T79" fmla="*/ 110 h 498"/>
                  <a:gd name="T80" fmla="*/ 208 w 279"/>
                  <a:gd name="T81" fmla="*/ 12 h 498"/>
                  <a:gd name="T82" fmla="*/ 232 w 279"/>
                  <a:gd name="T83" fmla="*/ 31 h 498"/>
                  <a:gd name="T84" fmla="*/ 270 w 279"/>
                  <a:gd name="T85" fmla="*/ 123 h 498"/>
                  <a:gd name="T86" fmla="*/ 197 w 279"/>
                  <a:gd name="T87" fmla="*/ 23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9" h="498">
                    <a:moveTo>
                      <a:pt x="238" y="25"/>
                    </a:moveTo>
                    <a:cubicBezTo>
                      <a:pt x="229" y="15"/>
                      <a:pt x="218" y="7"/>
                      <a:pt x="206" y="1"/>
                    </a:cubicBezTo>
                    <a:cubicBezTo>
                      <a:pt x="205" y="0"/>
                      <a:pt x="203" y="0"/>
                      <a:pt x="202" y="1"/>
                    </a:cubicBezTo>
                    <a:cubicBezTo>
                      <a:pt x="200" y="2"/>
                      <a:pt x="200" y="3"/>
                      <a:pt x="200" y="5"/>
                    </a:cubicBezTo>
                    <a:cubicBezTo>
                      <a:pt x="199" y="107"/>
                      <a:pt x="199" y="107"/>
                      <a:pt x="199" y="107"/>
                    </a:cubicBezTo>
                    <a:cubicBezTo>
                      <a:pt x="139" y="138"/>
                      <a:pt x="139" y="138"/>
                      <a:pt x="139" y="138"/>
                    </a:cubicBezTo>
                    <a:cubicBezTo>
                      <a:pt x="79" y="107"/>
                      <a:pt x="79" y="107"/>
                      <a:pt x="79" y="107"/>
                    </a:cubicBezTo>
                    <a:cubicBezTo>
                      <a:pt x="79" y="5"/>
                      <a:pt x="79" y="5"/>
                      <a:pt x="79" y="5"/>
                    </a:cubicBezTo>
                    <a:cubicBezTo>
                      <a:pt x="79" y="3"/>
                      <a:pt x="78" y="2"/>
                      <a:pt x="77" y="1"/>
                    </a:cubicBezTo>
                    <a:cubicBezTo>
                      <a:pt x="75" y="0"/>
                      <a:pt x="74" y="0"/>
                      <a:pt x="73" y="1"/>
                    </a:cubicBezTo>
                    <a:cubicBezTo>
                      <a:pt x="61" y="7"/>
                      <a:pt x="50" y="15"/>
                      <a:pt x="40" y="25"/>
                    </a:cubicBezTo>
                    <a:cubicBezTo>
                      <a:pt x="14" y="51"/>
                      <a:pt x="0" y="86"/>
                      <a:pt x="0" y="123"/>
                    </a:cubicBezTo>
                    <a:cubicBezTo>
                      <a:pt x="0" y="171"/>
                      <a:pt x="38" y="213"/>
                      <a:pt x="75" y="238"/>
                    </a:cubicBezTo>
                    <a:cubicBezTo>
                      <a:pt x="75" y="424"/>
                      <a:pt x="75" y="424"/>
                      <a:pt x="75" y="424"/>
                    </a:cubicBezTo>
                    <a:cubicBezTo>
                      <a:pt x="75" y="468"/>
                      <a:pt x="101" y="498"/>
                      <a:pt x="139" y="498"/>
                    </a:cubicBezTo>
                    <a:cubicBezTo>
                      <a:pt x="139" y="498"/>
                      <a:pt x="139" y="498"/>
                      <a:pt x="139" y="498"/>
                    </a:cubicBezTo>
                    <a:cubicBezTo>
                      <a:pt x="139" y="498"/>
                      <a:pt x="139" y="498"/>
                      <a:pt x="139" y="498"/>
                    </a:cubicBezTo>
                    <a:cubicBezTo>
                      <a:pt x="177" y="498"/>
                      <a:pt x="203" y="468"/>
                      <a:pt x="203" y="424"/>
                    </a:cubicBezTo>
                    <a:cubicBezTo>
                      <a:pt x="203" y="238"/>
                      <a:pt x="203" y="238"/>
                      <a:pt x="203" y="238"/>
                    </a:cubicBezTo>
                    <a:cubicBezTo>
                      <a:pt x="240" y="213"/>
                      <a:pt x="278" y="171"/>
                      <a:pt x="278" y="123"/>
                    </a:cubicBezTo>
                    <a:cubicBezTo>
                      <a:pt x="279" y="86"/>
                      <a:pt x="264" y="51"/>
                      <a:pt x="238" y="25"/>
                    </a:cubicBezTo>
                    <a:close/>
                    <a:moveTo>
                      <a:pt x="197" y="232"/>
                    </a:moveTo>
                    <a:cubicBezTo>
                      <a:pt x="196" y="233"/>
                      <a:pt x="195" y="234"/>
                      <a:pt x="195" y="236"/>
                    </a:cubicBezTo>
                    <a:cubicBezTo>
                      <a:pt x="195" y="424"/>
                      <a:pt x="195" y="424"/>
                      <a:pt x="195" y="424"/>
                    </a:cubicBezTo>
                    <a:cubicBezTo>
                      <a:pt x="195" y="464"/>
                      <a:pt x="173" y="489"/>
                      <a:pt x="139" y="489"/>
                    </a:cubicBezTo>
                    <a:cubicBezTo>
                      <a:pt x="139" y="489"/>
                      <a:pt x="139" y="489"/>
                      <a:pt x="139" y="489"/>
                    </a:cubicBezTo>
                    <a:cubicBezTo>
                      <a:pt x="139" y="489"/>
                      <a:pt x="139" y="489"/>
                      <a:pt x="139" y="489"/>
                    </a:cubicBezTo>
                    <a:cubicBezTo>
                      <a:pt x="106" y="489"/>
                      <a:pt x="84" y="464"/>
                      <a:pt x="84" y="424"/>
                    </a:cubicBezTo>
                    <a:cubicBezTo>
                      <a:pt x="84" y="236"/>
                      <a:pt x="84" y="236"/>
                      <a:pt x="84" y="236"/>
                    </a:cubicBezTo>
                    <a:cubicBezTo>
                      <a:pt x="84" y="234"/>
                      <a:pt x="83" y="233"/>
                      <a:pt x="82" y="232"/>
                    </a:cubicBezTo>
                    <a:cubicBezTo>
                      <a:pt x="46" y="209"/>
                      <a:pt x="9" y="168"/>
                      <a:pt x="8" y="123"/>
                    </a:cubicBezTo>
                    <a:cubicBezTo>
                      <a:pt x="8" y="88"/>
                      <a:pt x="22" y="56"/>
                      <a:pt x="46" y="31"/>
                    </a:cubicBezTo>
                    <a:cubicBezTo>
                      <a:pt x="54" y="24"/>
                      <a:pt x="62" y="17"/>
                      <a:pt x="70" y="12"/>
                    </a:cubicBezTo>
                    <a:cubicBezTo>
                      <a:pt x="71" y="110"/>
                      <a:pt x="71" y="110"/>
                      <a:pt x="71" y="110"/>
                    </a:cubicBezTo>
                    <a:cubicBezTo>
                      <a:pt x="71" y="111"/>
                      <a:pt x="71" y="113"/>
                      <a:pt x="73" y="113"/>
                    </a:cubicBezTo>
                    <a:cubicBezTo>
                      <a:pt x="137" y="147"/>
                      <a:pt x="137" y="147"/>
                      <a:pt x="137" y="147"/>
                    </a:cubicBezTo>
                    <a:cubicBezTo>
                      <a:pt x="138" y="147"/>
                      <a:pt x="138" y="147"/>
                      <a:pt x="139" y="147"/>
                    </a:cubicBezTo>
                    <a:cubicBezTo>
                      <a:pt x="140" y="147"/>
                      <a:pt x="141" y="147"/>
                      <a:pt x="141" y="147"/>
                    </a:cubicBezTo>
                    <a:cubicBezTo>
                      <a:pt x="206" y="113"/>
                      <a:pt x="206" y="113"/>
                      <a:pt x="206" y="113"/>
                    </a:cubicBezTo>
                    <a:cubicBezTo>
                      <a:pt x="207" y="113"/>
                      <a:pt x="208" y="111"/>
                      <a:pt x="208" y="110"/>
                    </a:cubicBezTo>
                    <a:cubicBezTo>
                      <a:pt x="208" y="12"/>
                      <a:pt x="208" y="12"/>
                      <a:pt x="208" y="12"/>
                    </a:cubicBezTo>
                    <a:cubicBezTo>
                      <a:pt x="217" y="17"/>
                      <a:pt x="225" y="24"/>
                      <a:pt x="232" y="31"/>
                    </a:cubicBezTo>
                    <a:cubicBezTo>
                      <a:pt x="257" y="56"/>
                      <a:pt x="270" y="88"/>
                      <a:pt x="270" y="123"/>
                    </a:cubicBezTo>
                    <a:cubicBezTo>
                      <a:pt x="270" y="168"/>
                      <a:pt x="232" y="209"/>
                      <a:pt x="197" y="2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6"/>
              <p:cNvSpPr>
                <a:spLocks noEditPoints="1"/>
              </p:cNvSpPr>
              <p:nvPr/>
            </p:nvSpPr>
            <p:spPr bwMode="auto">
              <a:xfrm rot="3356753">
                <a:off x="8777239" y="2025420"/>
                <a:ext cx="100106" cy="113391"/>
              </a:xfrm>
              <a:custGeom>
                <a:avLst/>
                <a:gdLst>
                  <a:gd name="T0" fmla="*/ 2 w 102"/>
                  <a:gd name="T1" fmla="*/ 89 h 116"/>
                  <a:gd name="T2" fmla="*/ 49 w 102"/>
                  <a:gd name="T3" fmla="*/ 116 h 116"/>
                  <a:gd name="T4" fmla="*/ 51 w 102"/>
                  <a:gd name="T5" fmla="*/ 116 h 116"/>
                  <a:gd name="T6" fmla="*/ 53 w 102"/>
                  <a:gd name="T7" fmla="*/ 116 h 116"/>
                  <a:gd name="T8" fmla="*/ 100 w 102"/>
                  <a:gd name="T9" fmla="*/ 89 h 116"/>
                  <a:gd name="T10" fmla="*/ 102 w 102"/>
                  <a:gd name="T11" fmla="*/ 85 h 116"/>
                  <a:gd name="T12" fmla="*/ 102 w 102"/>
                  <a:gd name="T13" fmla="*/ 31 h 116"/>
                  <a:gd name="T14" fmla="*/ 100 w 102"/>
                  <a:gd name="T15" fmla="*/ 27 h 116"/>
                  <a:gd name="T16" fmla="*/ 53 w 102"/>
                  <a:gd name="T17" fmla="*/ 0 h 116"/>
                  <a:gd name="T18" fmla="*/ 49 w 102"/>
                  <a:gd name="T19" fmla="*/ 0 h 116"/>
                  <a:gd name="T20" fmla="*/ 2 w 102"/>
                  <a:gd name="T21" fmla="*/ 27 h 116"/>
                  <a:gd name="T22" fmla="*/ 0 w 102"/>
                  <a:gd name="T23" fmla="*/ 31 h 116"/>
                  <a:gd name="T24" fmla="*/ 0 w 102"/>
                  <a:gd name="T25" fmla="*/ 85 h 116"/>
                  <a:gd name="T26" fmla="*/ 2 w 102"/>
                  <a:gd name="T27" fmla="*/ 89 h 116"/>
                  <a:gd name="T28" fmla="*/ 9 w 102"/>
                  <a:gd name="T29" fmla="*/ 33 h 116"/>
                  <a:gd name="T30" fmla="*/ 51 w 102"/>
                  <a:gd name="T31" fmla="*/ 9 h 116"/>
                  <a:gd name="T32" fmla="*/ 93 w 102"/>
                  <a:gd name="T33" fmla="*/ 34 h 116"/>
                  <a:gd name="T34" fmla="*/ 93 w 102"/>
                  <a:gd name="T35" fmla="*/ 83 h 116"/>
                  <a:gd name="T36" fmla="*/ 51 w 102"/>
                  <a:gd name="T37" fmla="*/ 107 h 116"/>
                  <a:gd name="T38" fmla="*/ 9 w 102"/>
                  <a:gd name="T39" fmla="*/ 82 h 116"/>
                  <a:gd name="T40" fmla="*/ 9 w 102"/>
                  <a:gd name="T41"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6">
                    <a:moveTo>
                      <a:pt x="2" y="89"/>
                    </a:moveTo>
                    <a:cubicBezTo>
                      <a:pt x="49" y="116"/>
                      <a:pt x="49" y="116"/>
                      <a:pt x="49" y="116"/>
                    </a:cubicBezTo>
                    <a:cubicBezTo>
                      <a:pt x="49" y="116"/>
                      <a:pt x="50" y="116"/>
                      <a:pt x="51" y="116"/>
                    </a:cubicBezTo>
                    <a:cubicBezTo>
                      <a:pt x="52" y="116"/>
                      <a:pt x="52" y="116"/>
                      <a:pt x="53" y="116"/>
                    </a:cubicBezTo>
                    <a:cubicBezTo>
                      <a:pt x="100" y="89"/>
                      <a:pt x="100" y="89"/>
                      <a:pt x="100" y="89"/>
                    </a:cubicBezTo>
                    <a:cubicBezTo>
                      <a:pt x="101" y="88"/>
                      <a:pt x="102" y="87"/>
                      <a:pt x="102" y="85"/>
                    </a:cubicBezTo>
                    <a:cubicBezTo>
                      <a:pt x="102" y="31"/>
                      <a:pt x="102" y="31"/>
                      <a:pt x="102" y="31"/>
                    </a:cubicBezTo>
                    <a:cubicBezTo>
                      <a:pt x="102" y="30"/>
                      <a:pt x="101" y="28"/>
                      <a:pt x="100" y="27"/>
                    </a:cubicBezTo>
                    <a:cubicBezTo>
                      <a:pt x="53" y="0"/>
                      <a:pt x="53" y="0"/>
                      <a:pt x="53" y="0"/>
                    </a:cubicBezTo>
                    <a:cubicBezTo>
                      <a:pt x="52" y="0"/>
                      <a:pt x="50" y="0"/>
                      <a:pt x="49" y="0"/>
                    </a:cubicBezTo>
                    <a:cubicBezTo>
                      <a:pt x="2" y="27"/>
                      <a:pt x="2" y="27"/>
                      <a:pt x="2" y="27"/>
                    </a:cubicBezTo>
                    <a:cubicBezTo>
                      <a:pt x="1" y="28"/>
                      <a:pt x="0" y="29"/>
                      <a:pt x="0" y="31"/>
                    </a:cubicBezTo>
                    <a:cubicBezTo>
                      <a:pt x="0" y="85"/>
                      <a:pt x="0" y="85"/>
                      <a:pt x="0" y="85"/>
                    </a:cubicBezTo>
                    <a:cubicBezTo>
                      <a:pt x="0" y="86"/>
                      <a:pt x="1" y="88"/>
                      <a:pt x="2" y="89"/>
                    </a:cubicBezTo>
                    <a:close/>
                    <a:moveTo>
                      <a:pt x="9" y="33"/>
                    </a:moveTo>
                    <a:cubicBezTo>
                      <a:pt x="51" y="9"/>
                      <a:pt x="51" y="9"/>
                      <a:pt x="51" y="9"/>
                    </a:cubicBezTo>
                    <a:cubicBezTo>
                      <a:pt x="93" y="34"/>
                      <a:pt x="93" y="34"/>
                      <a:pt x="93" y="34"/>
                    </a:cubicBezTo>
                    <a:cubicBezTo>
                      <a:pt x="93" y="83"/>
                      <a:pt x="93" y="83"/>
                      <a:pt x="93" y="83"/>
                    </a:cubicBezTo>
                    <a:cubicBezTo>
                      <a:pt x="51" y="107"/>
                      <a:pt x="51" y="107"/>
                      <a:pt x="51" y="107"/>
                    </a:cubicBezTo>
                    <a:cubicBezTo>
                      <a:pt x="9" y="82"/>
                      <a:pt x="9" y="82"/>
                      <a:pt x="9" y="82"/>
                    </a:cubicBezTo>
                    <a:lnTo>
                      <a:pt x="9" y="3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7"/>
              <p:cNvSpPr>
                <a:spLocks noEditPoints="1"/>
              </p:cNvSpPr>
              <p:nvPr/>
            </p:nvSpPr>
            <p:spPr bwMode="auto">
              <a:xfrm rot="3356753">
                <a:off x="8802910" y="2057722"/>
                <a:ext cx="49024" cy="48837"/>
              </a:xfrm>
              <a:custGeom>
                <a:avLst/>
                <a:gdLst>
                  <a:gd name="T0" fmla="*/ 50 w 50"/>
                  <a:gd name="T1" fmla="*/ 25 h 50"/>
                  <a:gd name="T2" fmla="*/ 25 w 50"/>
                  <a:gd name="T3" fmla="*/ 0 h 50"/>
                  <a:gd name="T4" fmla="*/ 25 w 50"/>
                  <a:gd name="T5" fmla="*/ 0 h 50"/>
                  <a:gd name="T6" fmla="*/ 0 w 50"/>
                  <a:gd name="T7" fmla="*/ 25 h 50"/>
                  <a:gd name="T8" fmla="*/ 25 w 50"/>
                  <a:gd name="T9" fmla="*/ 50 h 50"/>
                  <a:gd name="T10" fmla="*/ 50 w 50"/>
                  <a:gd name="T11" fmla="*/ 25 h 50"/>
                  <a:gd name="T12" fmla="*/ 9 w 50"/>
                  <a:gd name="T13" fmla="*/ 25 h 50"/>
                  <a:gd name="T14" fmla="*/ 25 w 50"/>
                  <a:gd name="T15" fmla="*/ 9 h 50"/>
                  <a:gd name="T16" fmla="*/ 25 w 50"/>
                  <a:gd name="T17" fmla="*/ 9 h 50"/>
                  <a:gd name="T18" fmla="*/ 41 w 50"/>
                  <a:gd name="T19" fmla="*/ 25 h 50"/>
                  <a:gd name="T20" fmla="*/ 25 w 50"/>
                  <a:gd name="T21" fmla="*/ 41 h 50"/>
                  <a:gd name="T22" fmla="*/ 9 w 50"/>
                  <a:gd name="T23"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50">
                    <a:moveTo>
                      <a:pt x="50" y="25"/>
                    </a:moveTo>
                    <a:cubicBezTo>
                      <a:pt x="50" y="11"/>
                      <a:pt x="39" y="0"/>
                      <a:pt x="25" y="0"/>
                    </a:cubicBezTo>
                    <a:cubicBezTo>
                      <a:pt x="25" y="0"/>
                      <a:pt x="25" y="0"/>
                      <a:pt x="25" y="0"/>
                    </a:cubicBezTo>
                    <a:cubicBezTo>
                      <a:pt x="11" y="0"/>
                      <a:pt x="0" y="11"/>
                      <a:pt x="0" y="25"/>
                    </a:cubicBezTo>
                    <a:cubicBezTo>
                      <a:pt x="0" y="39"/>
                      <a:pt x="11" y="50"/>
                      <a:pt x="25" y="50"/>
                    </a:cubicBezTo>
                    <a:cubicBezTo>
                      <a:pt x="39" y="50"/>
                      <a:pt x="50" y="39"/>
                      <a:pt x="50" y="25"/>
                    </a:cubicBezTo>
                    <a:close/>
                    <a:moveTo>
                      <a:pt x="9" y="25"/>
                    </a:moveTo>
                    <a:cubicBezTo>
                      <a:pt x="9" y="16"/>
                      <a:pt x="16" y="9"/>
                      <a:pt x="25" y="9"/>
                    </a:cubicBezTo>
                    <a:cubicBezTo>
                      <a:pt x="25" y="9"/>
                      <a:pt x="25" y="9"/>
                      <a:pt x="25" y="9"/>
                    </a:cubicBezTo>
                    <a:cubicBezTo>
                      <a:pt x="34" y="9"/>
                      <a:pt x="41" y="16"/>
                      <a:pt x="41" y="25"/>
                    </a:cubicBezTo>
                    <a:cubicBezTo>
                      <a:pt x="41" y="34"/>
                      <a:pt x="34" y="41"/>
                      <a:pt x="25" y="41"/>
                    </a:cubicBezTo>
                    <a:cubicBezTo>
                      <a:pt x="16" y="41"/>
                      <a:pt x="9" y="34"/>
                      <a:pt x="9"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8"/>
              <p:cNvSpPr>
                <a:spLocks noEditPoints="1"/>
              </p:cNvSpPr>
              <p:nvPr/>
            </p:nvSpPr>
            <p:spPr bwMode="auto">
              <a:xfrm rot="3356753">
                <a:off x="8589495" y="2118392"/>
                <a:ext cx="50146" cy="213871"/>
              </a:xfrm>
              <a:custGeom>
                <a:avLst/>
                <a:gdLst>
                  <a:gd name="T0" fmla="*/ 43 w 51"/>
                  <a:gd name="T1" fmla="*/ 5 h 219"/>
                  <a:gd name="T2" fmla="*/ 26 w 51"/>
                  <a:gd name="T3" fmla="*/ 0 h 219"/>
                  <a:gd name="T4" fmla="*/ 0 w 51"/>
                  <a:gd name="T5" fmla="*/ 20 h 219"/>
                  <a:gd name="T6" fmla="*/ 0 w 51"/>
                  <a:gd name="T7" fmla="*/ 198 h 219"/>
                  <a:gd name="T8" fmla="*/ 25 w 51"/>
                  <a:gd name="T9" fmla="*/ 219 h 219"/>
                  <a:gd name="T10" fmla="*/ 25 w 51"/>
                  <a:gd name="T11" fmla="*/ 219 h 219"/>
                  <a:gd name="T12" fmla="*/ 51 w 51"/>
                  <a:gd name="T13" fmla="*/ 199 h 219"/>
                  <a:gd name="T14" fmla="*/ 51 w 51"/>
                  <a:gd name="T15" fmla="*/ 20 h 219"/>
                  <a:gd name="T16" fmla="*/ 43 w 51"/>
                  <a:gd name="T17" fmla="*/ 5 h 219"/>
                  <a:gd name="T18" fmla="*/ 42 w 51"/>
                  <a:gd name="T19" fmla="*/ 199 h 219"/>
                  <a:gd name="T20" fmla="*/ 25 w 51"/>
                  <a:gd name="T21" fmla="*/ 211 h 219"/>
                  <a:gd name="T22" fmla="*/ 25 w 51"/>
                  <a:gd name="T23" fmla="*/ 211 h 219"/>
                  <a:gd name="T24" fmla="*/ 8 w 51"/>
                  <a:gd name="T25" fmla="*/ 198 h 219"/>
                  <a:gd name="T26" fmla="*/ 9 w 51"/>
                  <a:gd name="T27" fmla="*/ 20 h 219"/>
                  <a:gd name="T28" fmla="*/ 26 w 51"/>
                  <a:gd name="T29" fmla="*/ 8 h 219"/>
                  <a:gd name="T30" fmla="*/ 38 w 51"/>
                  <a:gd name="T31" fmla="*/ 12 h 219"/>
                  <a:gd name="T32" fmla="*/ 43 w 51"/>
                  <a:gd name="T33" fmla="*/ 20 h 219"/>
                  <a:gd name="T34" fmla="*/ 42 w 51"/>
                  <a:gd name="T35" fmla="*/ 19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19">
                    <a:moveTo>
                      <a:pt x="43" y="5"/>
                    </a:moveTo>
                    <a:cubicBezTo>
                      <a:pt x="39" y="2"/>
                      <a:pt x="32" y="0"/>
                      <a:pt x="26" y="0"/>
                    </a:cubicBezTo>
                    <a:cubicBezTo>
                      <a:pt x="12" y="0"/>
                      <a:pt x="0" y="9"/>
                      <a:pt x="0" y="20"/>
                    </a:cubicBezTo>
                    <a:cubicBezTo>
                      <a:pt x="0" y="198"/>
                      <a:pt x="0" y="198"/>
                      <a:pt x="0" y="198"/>
                    </a:cubicBezTo>
                    <a:cubicBezTo>
                      <a:pt x="0" y="210"/>
                      <a:pt x="11" y="219"/>
                      <a:pt x="25" y="219"/>
                    </a:cubicBezTo>
                    <a:cubicBezTo>
                      <a:pt x="25" y="219"/>
                      <a:pt x="25" y="219"/>
                      <a:pt x="25" y="219"/>
                    </a:cubicBezTo>
                    <a:cubicBezTo>
                      <a:pt x="39" y="219"/>
                      <a:pt x="51" y="210"/>
                      <a:pt x="51" y="199"/>
                    </a:cubicBezTo>
                    <a:cubicBezTo>
                      <a:pt x="51" y="20"/>
                      <a:pt x="51" y="20"/>
                      <a:pt x="51" y="20"/>
                    </a:cubicBezTo>
                    <a:cubicBezTo>
                      <a:pt x="51" y="15"/>
                      <a:pt x="48" y="9"/>
                      <a:pt x="43" y="5"/>
                    </a:cubicBezTo>
                    <a:close/>
                    <a:moveTo>
                      <a:pt x="42" y="199"/>
                    </a:moveTo>
                    <a:cubicBezTo>
                      <a:pt x="42" y="205"/>
                      <a:pt x="35" y="211"/>
                      <a:pt x="25" y="211"/>
                    </a:cubicBezTo>
                    <a:cubicBezTo>
                      <a:pt x="25" y="211"/>
                      <a:pt x="25" y="211"/>
                      <a:pt x="25" y="211"/>
                    </a:cubicBezTo>
                    <a:cubicBezTo>
                      <a:pt x="16" y="211"/>
                      <a:pt x="8" y="205"/>
                      <a:pt x="8" y="198"/>
                    </a:cubicBezTo>
                    <a:cubicBezTo>
                      <a:pt x="9" y="20"/>
                      <a:pt x="9" y="20"/>
                      <a:pt x="9" y="20"/>
                    </a:cubicBezTo>
                    <a:cubicBezTo>
                      <a:pt x="9" y="14"/>
                      <a:pt x="16" y="8"/>
                      <a:pt x="26" y="8"/>
                    </a:cubicBezTo>
                    <a:cubicBezTo>
                      <a:pt x="30" y="8"/>
                      <a:pt x="35" y="10"/>
                      <a:pt x="38" y="12"/>
                    </a:cubicBezTo>
                    <a:cubicBezTo>
                      <a:pt x="41" y="14"/>
                      <a:pt x="43" y="17"/>
                      <a:pt x="43" y="20"/>
                    </a:cubicBezTo>
                    <a:lnTo>
                      <a:pt x="42" y="19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p:nvGrpSpPr>
          <p:grpSpPr>
            <a:xfrm rot="3163338">
              <a:off x="8645760" y="2172758"/>
              <a:ext cx="195107" cy="408581"/>
              <a:chOff x="8572891" y="2554687"/>
              <a:chExt cx="252979" cy="529774"/>
            </a:xfrm>
            <a:solidFill>
              <a:srgbClr val="B9C7D4"/>
            </a:solidFill>
          </p:grpSpPr>
          <p:sp>
            <p:nvSpPr>
              <p:cNvPr id="37" name="Freeform 131"/>
              <p:cNvSpPr>
                <a:spLocks/>
              </p:cNvSpPr>
              <p:nvPr/>
            </p:nvSpPr>
            <p:spPr bwMode="auto">
              <a:xfrm rot="21578699">
                <a:off x="8692519" y="2554687"/>
                <a:ext cx="9167" cy="82494"/>
              </a:xfrm>
              <a:custGeom>
                <a:avLst/>
                <a:gdLst>
                  <a:gd name="T0" fmla="*/ 4 w 8"/>
                  <a:gd name="T1" fmla="*/ 71 h 71"/>
                  <a:gd name="T2" fmla="*/ 8 w 8"/>
                  <a:gd name="T3" fmla="*/ 67 h 71"/>
                  <a:gd name="T4" fmla="*/ 8 w 8"/>
                  <a:gd name="T5" fmla="*/ 5 h 71"/>
                  <a:gd name="T6" fmla="*/ 4 w 8"/>
                  <a:gd name="T7" fmla="*/ 0 h 71"/>
                  <a:gd name="T8" fmla="*/ 0 w 8"/>
                  <a:gd name="T9" fmla="*/ 5 h 71"/>
                  <a:gd name="T10" fmla="*/ 0 w 8"/>
                  <a:gd name="T11" fmla="*/ 67 h 71"/>
                  <a:gd name="T12" fmla="*/ 4 w 8"/>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8" h="71">
                    <a:moveTo>
                      <a:pt x="4" y="71"/>
                    </a:moveTo>
                    <a:cubicBezTo>
                      <a:pt x="6" y="71"/>
                      <a:pt x="8" y="69"/>
                      <a:pt x="8" y="67"/>
                    </a:cubicBezTo>
                    <a:cubicBezTo>
                      <a:pt x="8" y="5"/>
                      <a:pt x="8" y="5"/>
                      <a:pt x="8" y="5"/>
                    </a:cubicBezTo>
                    <a:cubicBezTo>
                      <a:pt x="8" y="2"/>
                      <a:pt x="6" y="0"/>
                      <a:pt x="4" y="0"/>
                    </a:cubicBezTo>
                    <a:cubicBezTo>
                      <a:pt x="2" y="0"/>
                      <a:pt x="0" y="2"/>
                      <a:pt x="0" y="5"/>
                    </a:cubicBezTo>
                    <a:cubicBezTo>
                      <a:pt x="0" y="67"/>
                      <a:pt x="0" y="67"/>
                      <a:pt x="0" y="67"/>
                    </a:cubicBezTo>
                    <a:cubicBezTo>
                      <a:pt x="0" y="69"/>
                      <a:pt x="2" y="71"/>
                      <a:pt x="4" y="7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32"/>
              <p:cNvSpPr>
                <a:spLocks/>
              </p:cNvSpPr>
              <p:nvPr/>
            </p:nvSpPr>
            <p:spPr bwMode="auto">
              <a:xfrm rot="21578699">
                <a:off x="8593636" y="2575362"/>
                <a:ext cx="42164" cy="76994"/>
              </a:xfrm>
              <a:custGeom>
                <a:avLst/>
                <a:gdLst>
                  <a:gd name="T0" fmla="*/ 27 w 36"/>
                  <a:gd name="T1" fmla="*/ 63 h 66"/>
                  <a:gd name="T2" fmla="*/ 31 w 36"/>
                  <a:gd name="T3" fmla="*/ 66 h 66"/>
                  <a:gd name="T4" fmla="*/ 33 w 36"/>
                  <a:gd name="T5" fmla="*/ 66 h 66"/>
                  <a:gd name="T6" fmla="*/ 35 w 36"/>
                  <a:gd name="T7" fmla="*/ 60 h 66"/>
                  <a:gd name="T8" fmla="*/ 9 w 36"/>
                  <a:gd name="T9" fmla="*/ 3 h 66"/>
                  <a:gd name="T10" fmla="*/ 3 w 36"/>
                  <a:gd name="T11" fmla="*/ 1 h 66"/>
                  <a:gd name="T12" fmla="*/ 1 w 36"/>
                  <a:gd name="T13" fmla="*/ 7 h 66"/>
                  <a:gd name="T14" fmla="*/ 27 w 36"/>
                  <a:gd name="T15" fmla="*/ 63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66">
                    <a:moveTo>
                      <a:pt x="27" y="63"/>
                    </a:moveTo>
                    <a:cubicBezTo>
                      <a:pt x="28" y="65"/>
                      <a:pt x="30" y="66"/>
                      <a:pt x="31" y="66"/>
                    </a:cubicBezTo>
                    <a:cubicBezTo>
                      <a:pt x="32" y="66"/>
                      <a:pt x="32" y="66"/>
                      <a:pt x="33" y="66"/>
                    </a:cubicBezTo>
                    <a:cubicBezTo>
                      <a:pt x="35" y="65"/>
                      <a:pt x="36" y="62"/>
                      <a:pt x="35" y="60"/>
                    </a:cubicBezTo>
                    <a:cubicBezTo>
                      <a:pt x="9" y="3"/>
                      <a:pt x="9" y="3"/>
                      <a:pt x="9" y="3"/>
                    </a:cubicBezTo>
                    <a:cubicBezTo>
                      <a:pt x="8" y="1"/>
                      <a:pt x="5" y="0"/>
                      <a:pt x="3" y="1"/>
                    </a:cubicBezTo>
                    <a:cubicBezTo>
                      <a:pt x="1" y="2"/>
                      <a:pt x="0" y="5"/>
                      <a:pt x="1" y="7"/>
                    </a:cubicBezTo>
                    <a:lnTo>
                      <a:pt x="27" y="6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33"/>
              <p:cNvSpPr>
                <a:spLocks/>
              </p:cNvSpPr>
              <p:nvPr/>
            </p:nvSpPr>
            <p:spPr bwMode="auto">
              <a:xfrm rot="21578699">
                <a:off x="8758619" y="2574340"/>
                <a:ext cx="42164" cy="76994"/>
              </a:xfrm>
              <a:custGeom>
                <a:avLst/>
                <a:gdLst>
                  <a:gd name="T0" fmla="*/ 3 w 36"/>
                  <a:gd name="T1" fmla="*/ 66 h 66"/>
                  <a:gd name="T2" fmla="*/ 5 w 36"/>
                  <a:gd name="T3" fmla="*/ 66 h 66"/>
                  <a:gd name="T4" fmla="*/ 9 w 36"/>
                  <a:gd name="T5" fmla="*/ 63 h 66"/>
                  <a:gd name="T6" fmla="*/ 35 w 36"/>
                  <a:gd name="T7" fmla="*/ 7 h 66"/>
                  <a:gd name="T8" fmla="*/ 33 w 36"/>
                  <a:gd name="T9" fmla="*/ 1 h 66"/>
                  <a:gd name="T10" fmla="*/ 27 w 36"/>
                  <a:gd name="T11" fmla="*/ 3 h 66"/>
                  <a:gd name="T12" fmla="*/ 1 w 36"/>
                  <a:gd name="T13" fmla="*/ 60 h 66"/>
                  <a:gd name="T14" fmla="*/ 3 w 36"/>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66">
                    <a:moveTo>
                      <a:pt x="3" y="66"/>
                    </a:moveTo>
                    <a:cubicBezTo>
                      <a:pt x="4" y="66"/>
                      <a:pt x="4" y="66"/>
                      <a:pt x="5" y="66"/>
                    </a:cubicBezTo>
                    <a:cubicBezTo>
                      <a:pt x="7" y="66"/>
                      <a:pt x="8" y="65"/>
                      <a:pt x="9" y="63"/>
                    </a:cubicBezTo>
                    <a:cubicBezTo>
                      <a:pt x="35" y="7"/>
                      <a:pt x="35" y="7"/>
                      <a:pt x="35" y="7"/>
                    </a:cubicBezTo>
                    <a:cubicBezTo>
                      <a:pt x="36" y="5"/>
                      <a:pt x="35" y="2"/>
                      <a:pt x="33" y="1"/>
                    </a:cubicBezTo>
                    <a:cubicBezTo>
                      <a:pt x="31" y="0"/>
                      <a:pt x="28" y="1"/>
                      <a:pt x="27" y="3"/>
                    </a:cubicBezTo>
                    <a:cubicBezTo>
                      <a:pt x="1" y="60"/>
                      <a:pt x="1" y="60"/>
                      <a:pt x="1" y="60"/>
                    </a:cubicBezTo>
                    <a:cubicBezTo>
                      <a:pt x="0" y="62"/>
                      <a:pt x="1" y="65"/>
                      <a:pt x="3"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34"/>
              <p:cNvSpPr>
                <a:spLocks/>
              </p:cNvSpPr>
              <p:nvPr/>
            </p:nvSpPr>
            <p:spPr bwMode="auto">
              <a:xfrm rot="21578699">
                <a:off x="8645458" y="2979954"/>
                <a:ext cx="115491" cy="18332"/>
              </a:xfrm>
              <a:custGeom>
                <a:avLst/>
                <a:gdLst>
                  <a:gd name="T0" fmla="*/ 95 w 99"/>
                  <a:gd name="T1" fmla="*/ 1 h 16"/>
                  <a:gd name="T2" fmla="*/ 4 w 99"/>
                  <a:gd name="T3" fmla="*/ 8 h 16"/>
                  <a:gd name="T4" fmla="*/ 0 w 99"/>
                  <a:gd name="T5" fmla="*/ 12 h 16"/>
                  <a:gd name="T6" fmla="*/ 4 w 99"/>
                  <a:gd name="T7" fmla="*/ 16 h 16"/>
                  <a:gd name="T8" fmla="*/ 5 w 99"/>
                  <a:gd name="T9" fmla="*/ 16 h 16"/>
                  <a:gd name="T10" fmla="*/ 95 w 99"/>
                  <a:gd name="T11" fmla="*/ 9 h 16"/>
                  <a:gd name="T12" fmla="*/ 99 w 99"/>
                  <a:gd name="T13" fmla="*/ 5 h 16"/>
                  <a:gd name="T14" fmla="*/ 95 w 99"/>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6">
                    <a:moveTo>
                      <a:pt x="95" y="1"/>
                    </a:moveTo>
                    <a:cubicBezTo>
                      <a:pt x="4" y="8"/>
                      <a:pt x="4" y="8"/>
                      <a:pt x="4" y="8"/>
                    </a:cubicBezTo>
                    <a:cubicBezTo>
                      <a:pt x="2" y="8"/>
                      <a:pt x="0" y="10"/>
                      <a:pt x="0" y="12"/>
                    </a:cubicBezTo>
                    <a:cubicBezTo>
                      <a:pt x="0" y="14"/>
                      <a:pt x="2" y="16"/>
                      <a:pt x="4" y="16"/>
                    </a:cubicBezTo>
                    <a:cubicBezTo>
                      <a:pt x="4" y="16"/>
                      <a:pt x="4" y="16"/>
                      <a:pt x="5" y="16"/>
                    </a:cubicBezTo>
                    <a:cubicBezTo>
                      <a:pt x="95" y="9"/>
                      <a:pt x="95" y="9"/>
                      <a:pt x="95" y="9"/>
                    </a:cubicBezTo>
                    <a:cubicBezTo>
                      <a:pt x="98" y="9"/>
                      <a:pt x="99" y="7"/>
                      <a:pt x="99" y="5"/>
                    </a:cubicBezTo>
                    <a:cubicBezTo>
                      <a:pt x="99" y="2"/>
                      <a:pt x="97" y="0"/>
                      <a:pt x="9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35"/>
              <p:cNvSpPr>
                <a:spLocks/>
              </p:cNvSpPr>
              <p:nvPr/>
            </p:nvSpPr>
            <p:spPr bwMode="auto">
              <a:xfrm rot="21578699">
                <a:off x="8645560" y="2996452"/>
                <a:ext cx="115491" cy="18332"/>
              </a:xfrm>
              <a:custGeom>
                <a:avLst/>
                <a:gdLst>
                  <a:gd name="T0" fmla="*/ 95 w 99"/>
                  <a:gd name="T1" fmla="*/ 0 h 16"/>
                  <a:gd name="T2" fmla="*/ 4 w 99"/>
                  <a:gd name="T3" fmla="*/ 7 h 16"/>
                  <a:gd name="T4" fmla="*/ 0 w 99"/>
                  <a:gd name="T5" fmla="*/ 12 h 16"/>
                  <a:gd name="T6" fmla="*/ 4 w 99"/>
                  <a:gd name="T7" fmla="*/ 16 h 16"/>
                  <a:gd name="T8" fmla="*/ 5 w 99"/>
                  <a:gd name="T9" fmla="*/ 16 h 16"/>
                  <a:gd name="T10" fmla="*/ 95 w 99"/>
                  <a:gd name="T11" fmla="*/ 9 h 16"/>
                  <a:gd name="T12" fmla="*/ 99 w 99"/>
                  <a:gd name="T13" fmla="*/ 4 h 16"/>
                  <a:gd name="T14" fmla="*/ 95 w 99"/>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6">
                    <a:moveTo>
                      <a:pt x="95" y="0"/>
                    </a:moveTo>
                    <a:cubicBezTo>
                      <a:pt x="4" y="7"/>
                      <a:pt x="4" y="7"/>
                      <a:pt x="4" y="7"/>
                    </a:cubicBezTo>
                    <a:cubicBezTo>
                      <a:pt x="2" y="7"/>
                      <a:pt x="0" y="9"/>
                      <a:pt x="0" y="12"/>
                    </a:cubicBezTo>
                    <a:cubicBezTo>
                      <a:pt x="0" y="14"/>
                      <a:pt x="2" y="16"/>
                      <a:pt x="4" y="16"/>
                    </a:cubicBezTo>
                    <a:cubicBezTo>
                      <a:pt x="4" y="16"/>
                      <a:pt x="4" y="16"/>
                      <a:pt x="5" y="16"/>
                    </a:cubicBezTo>
                    <a:cubicBezTo>
                      <a:pt x="95" y="9"/>
                      <a:pt x="95" y="9"/>
                      <a:pt x="95" y="9"/>
                    </a:cubicBezTo>
                    <a:cubicBezTo>
                      <a:pt x="98" y="8"/>
                      <a:pt x="99" y="6"/>
                      <a:pt x="99" y="4"/>
                    </a:cubicBezTo>
                    <a:cubicBezTo>
                      <a:pt x="99" y="2"/>
                      <a:pt x="97" y="0"/>
                      <a:pt x="95" y="0"/>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a:p>
            </p:txBody>
          </p:sp>
          <p:sp>
            <p:nvSpPr>
              <p:cNvPr id="42" name="Freeform 136"/>
              <p:cNvSpPr>
                <a:spLocks/>
              </p:cNvSpPr>
              <p:nvPr/>
            </p:nvSpPr>
            <p:spPr bwMode="auto">
              <a:xfrm rot="21578699">
                <a:off x="8645651" y="3011117"/>
                <a:ext cx="115491" cy="18332"/>
              </a:xfrm>
              <a:custGeom>
                <a:avLst/>
                <a:gdLst>
                  <a:gd name="T0" fmla="*/ 95 w 99"/>
                  <a:gd name="T1" fmla="*/ 1 h 16"/>
                  <a:gd name="T2" fmla="*/ 4 w 99"/>
                  <a:gd name="T3" fmla="*/ 8 h 16"/>
                  <a:gd name="T4" fmla="*/ 0 w 99"/>
                  <a:gd name="T5" fmla="*/ 12 h 16"/>
                  <a:gd name="T6" fmla="*/ 4 w 99"/>
                  <a:gd name="T7" fmla="*/ 16 h 16"/>
                  <a:gd name="T8" fmla="*/ 5 w 99"/>
                  <a:gd name="T9" fmla="*/ 16 h 16"/>
                  <a:gd name="T10" fmla="*/ 95 w 99"/>
                  <a:gd name="T11" fmla="*/ 9 h 16"/>
                  <a:gd name="T12" fmla="*/ 99 w 99"/>
                  <a:gd name="T13" fmla="*/ 5 h 16"/>
                  <a:gd name="T14" fmla="*/ 95 w 99"/>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6">
                    <a:moveTo>
                      <a:pt x="95" y="1"/>
                    </a:moveTo>
                    <a:cubicBezTo>
                      <a:pt x="4" y="8"/>
                      <a:pt x="4" y="8"/>
                      <a:pt x="4" y="8"/>
                    </a:cubicBezTo>
                    <a:cubicBezTo>
                      <a:pt x="2" y="8"/>
                      <a:pt x="0" y="10"/>
                      <a:pt x="0" y="12"/>
                    </a:cubicBezTo>
                    <a:cubicBezTo>
                      <a:pt x="0" y="14"/>
                      <a:pt x="2" y="16"/>
                      <a:pt x="4" y="16"/>
                    </a:cubicBezTo>
                    <a:cubicBezTo>
                      <a:pt x="4" y="16"/>
                      <a:pt x="4" y="16"/>
                      <a:pt x="5" y="16"/>
                    </a:cubicBezTo>
                    <a:cubicBezTo>
                      <a:pt x="95" y="9"/>
                      <a:pt x="95" y="9"/>
                      <a:pt x="95" y="9"/>
                    </a:cubicBezTo>
                    <a:cubicBezTo>
                      <a:pt x="98" y="9"/>
                      <a:pt x="99" y="7"/>
                      <a:pt x="99" y="5"/>
                    </a:cubicBezTo>
                    <a:cubicBezTo>
                      <a:pt x="99" y="2"/>
                      <a:pt x="97" y="0"/>
                      <a:pt x="95" y="1"/>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a:p>
            </p:txBody>
          </p:sp>
          <p:sp>
            <p:nvSpPr>
              <p:cNvPr id="43" name="Freeform 137"/>
              <p:cNvSpPr>
                <a:spLocks/>
              </p:cNvSpPr>
              <p:nvPr/>
            </p:nvSpPr>
            <p:spPr bwMode="auto">
              <a:xfrm rot="21578699">
                <a:off x="8645753" y="3027616"/>
                <a:ext cx="115491" cy="18332"/>
              </a:xfrm>
              <a:custGeom>
                <a:avLst/>
                <a:gdLst>
                  <a:gd name="T0" fmla="*/ 95 w 99"/>
                  <a:gd name="T1" fmla="*/ 0 h 15"/>
                  <a:gd name="T2" fmla="*/ 4 w 99"/>
                  <a:gd name="T3" fmla="*/ 7 h 15"/>
                  <a:gd name="T4" fmla="*/ 0 w 99"/>
                  <a:gd name="T5" fmla="*/ 12 h 15"/>
                  <a:gd name="T6" fmla="*/ 4 w 99"/>
                  <a:gd name="T7" fmla="*/ 15 h 15"/>
                  <a:gd name="T8" fmla="*/ 5 w 99"/>
                  <a:gd name="T9" fmla="*/ 15 h 15"/>
                  <a:gd name="T10" fmla="*/ 95 w 99"/>
                  <a:gd name="T11" fmla="*/ 9 h 15"/>
                  <a:gd name="T12" fmla="*/ 99 w 99"/>
                  <a:gd name="T13" fmla="*/ 4 h 15"/>
                  <a:gd name="T14" fmla="*/ 95 w 9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5">
                    <a:moveTo>
                      <a:pt x="95" y="0"/>
                    </a:moveTo>
                    <a:cubicBezTo>
                      <a:pt x="4" y="7"/>
                      <a:pt x="4" y="7"/>
                      <a:pt x="4" y="7"/>
                    </a:cubicBezTo>
                    <a:cubicBezTo>
                      <a:pt x="2" y="7"/>
                      <a:pt x="0" y="9"/>
                      <a:pt x="0" y="12"/>
                    </a:cubicBezTo>
                    <a:cubicBezTo>
                      <a:pt x="0" y="14"/>
                      <a:pt x="2" y="15"/>
                      <a:pt x="4" y="15"/>
                    </a:cubicBezTo>
                    <a:cubicBezTo>
                      <a:pt x="4" y="15"/>
                      <a:pt x="4" y="15"/>
                      <a:pt x="5" y="15"/>
                    </a:cubicBezTo>
                    <a:cubicBezTo>
                      <a:pt x="95" y="9"/>
                      <a:pt x="95" y="9"/>
                      <a:pt x="95" y="9"/>
                    </a:cubicBezTo>
                    <a:cubicBezTo>
                      <a:pt x="98" y="8"/>
                      <a:pt x="99" y="6"/>
                      <a:pt x="99" y="4"/>
                    </a:cubicBezTo>
                    <a:cubicBezTo>
                      <a:pt x="99" y="2"/>
                      <a:pt x="97" y="0"/>
                      <a:pt x="95" y="0"/>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a:p>
            </p:txBody>
          </p:sp>
          <p:sp>
            <p:nvSpPr>
              <p:cNvPr id="44" name="Freeform 138"/>
              <p:cNvSpPr>
                <a:spLocks noEditPoints="1"/>
              </p:cNvSpPr>
              <p:nvPr/>
            </p:nvSpPr>
            <p:spPr bwMode="auto">
              <a:xfrm rot="21578699">
                <a:off x="8572891" y="2643800"/>
                <a:ext cx="252979" cy="313475"/>
              </a:xfrm>
              <a:custGeom>
                <a:avLst/>
                <a:gdLst>
                  <a:gd name="T0" fmla="*/ 109 w 219"/>
                  <a:gd name="T1" fmla="*/ 0 h 269"/>
                  <a:gd name="T2" fmla="*/ 0 w 219"/>
                  <a:gd name="T3" fmla="*/ 109 h 269"/>
                  <a:gd name="T4" fmla="*/ 16 w 219"/>
                  <a:gd name="T5" fmla="*/ 165 h 269"/>
                  <a:gd name="T6" fmla="*/ 48 w 219"/>
                  <a:gd name="T7" fmla="*/ 234 h 269"/>
                  <a:gd name="T8" fmla="*/ 63 w 219"/>
                  <a:gd name="T9" fmla="*/ 269 h 269"/>
                  <a:gd name="T10" fmla="*/ 155 w 219"/>
                  <a:gd name="T11" fmla="*/ 269 h 269"/>
                  <a:gd name="T12" fmla="*/ 171 w 219"/>
                  <a:gd name="T13" fmla="*/ 234 h 269"/>
                  <a:gd name="T14" fmla="*/ 203 w 219"/>
                  <a:gd name="T15" fmla="*/ 165 h 269"/>
                  <a:gd name="T16" fmla="*/ 219 w 219"/>
                  <a:gd name="T17" fmla="*/ 109 h 269"/>
                  <a:gd name="T18" fmla="*/ 109 w 219"/>
                  <a:gd name="T19" fmla="*/ 0 h 269"/>
                  <a:gd name="T20" fmla="*/ 196 w 219"/>
                  <a:gd name="T21" fmla="*/ 161 h 269"/>
                  <a:gd name="T22" fmla="*/ 162 w 219"/>
                  <a:gd name="T23" fmla="*/ 234 h 269"/>
                  <a:gd name="T24" fmla="*/ 155 w 219"/>
                  <a:gd name="T25" fmla="*/ 261 h 269"/>
                  <a:gd name="T26" fmla="*/ 63 w 219"/>
                  <a:gd name="T27" fmla="*/ 261 h 269"/>
                  <a:gd name="T28" fmla="*/ 57 w 219"/>
                  <a:gd name="T29" fmla="*/ 234 h 269"/>
                  <a:gd name="T30" fmla="*/ 23 w 219"/>
                  <a:gd name="T31" fmla="*/ 161 h 269"/>
                  <a:gd name="T32" fmla="*/ 9 w 219"/>
                  <a:gd name="T33" fmla="*/ 109 h 269"/>
                  <a:gd name="T34" fmla="*/ 109 w 219"/>
                  <a:gd name="T35" fmla="*/ 8 h 269"/>
                  <a:gd name="T36" fmla="*/ 210 w 219"/>
                  <a:gd name="T37" fmla="*/ 109 h 269"/>
                  <a:gd name="T38" fmla="*/ 196 w 219"/>
                  <a:gd name="T39" fmla="*/ 16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9" h="269">
                    <a:moveTo>
                      <a:pt x="109" y="0"/>
                    </a:moveTo>
                    <a:cubicBezTo>
                      <a:pt x="49" y="0"/>
                      <a:pt x="0" y="49"/>
                      <a:pt x="0" y="109"/>
                    </a:cubicBezTo>
                    <a:cubicBezTo>
                      <a:pt x="0" y="129"/>
                      <a:pt x="6" y="148"/>
                      <a:pt x="16" y="165"/>
                    </a:cubicBezTo>
                    <a:cubicBezTo>
                      <a:pt x="35" y="197"/>
                      <a:pt x="48" y="220"/>
                      <a:pt x="48" y="234"/>
                    </a:cubicBezTo>
                    <a:cubicBezTo>
                      <a:pt x="48" y="247"/>
                      <a:pt x="49" y="269"/>
                      <a:pt x="63" y="269"/>
                    </a:cubicBezTo>
                    <a:cubicBezTo>
                      <a:pt x="155" y="269"/>
                      <a:pt x="155" y="269"/>
                      <a:pt x="155" y="269"/>
                    </a:cubicBezTo>
                    <a:cubicBezTo>
                      <a:pt x="170" y="269"/>
                      <a:pt x="170" y="247"/>
                      <a:pt x="171" y="234"/>
                    </a:cubicBezTo>
                    <a:cubicBezTo>
                      <a:pt x="171" y="220"/>
                      <a:pt x="184" y="197"/>
                      <a:pt x="203" y="165"/>
                    </a:cubicBezTo>
                    <a:cubicBezTo>
                      <a:pt x="213" y="148"/>
                      <a:pt x="219" y="129"/>
                      <a:pt x="219" y="109"/>
                    </a:cubicBezTo>
                    <a:cubicBezTo>
                      <a:pt x="219" y="49"/>
                      <a:pt x="170" y="0"/>
                      <a:pt x="109" y="0"/>
                    </a:cubicBezTo>
                    <a:close/>
                    <a:moveTo>
                      <a:pt x="196" y="161"/>
                    </a:moveTo>
                    <a:cubicBezTo>
                      <a:pt x="175" y="194"/>
                      <a:pt x="162" y="218"/>
                      <a:pt x="162" y="234"/>
                    </a:cubicBezTo>
                    <a:cubicBezTo>
                      <a:pt x="162" y="242"/>
                      <a:pt x="162" y="261"/>
                      <a:pt x="155" y="261"/>
                    </a:cubicBezTo>
                    <a:cubicBezTo>
                      <a:pt x="63" y="261"/>
                      <a:pt x="63" y="261"/>
                      <a:pt x="63" y="261"/>
                    </a:cubicBezTo>
                    <a:cubicBezTo>
                      <a:pt x="57" y="261"/>
                      <a:pt x="57" y="242"/>
                      <a:pt x="57" y="234"/>
                    </a:cubicBezTo>
                    <a:cubicBezTo>
                      <a:pt x="57" y="218"/>
                      <a:pt x="44" y="194"/>
                      <a:pt x="23" y="161"/>
                    </a:cubicBezTo>
                    <a:cubicBezTo>
                      <a:pt x="14" y="145"/>
                      <a:pt x="9" y="127"/>
                      <a:pt x="9" y="109"/>
                    </a:cubicBezTo>
                    <a:cubicBezTo>
                      <a:pt x="9" y="53"/>
                      <a:pt x="54" y="8"/>
                      <a:pt x="109" y="8"/>
                    </a:cubicBezTo>
                    <a:cubicBezTo>
                      <a:pt x="165" y="8"/>
                      <a:pt x="210" y="53"/>
                      <a:pt x="210" y="109"/>
                    </a:cubicBezTo>
                    <a:cubicBezTo>
                      <a:pt x="210" y="127"/>
                      <a:pt x="205" y="145"/>
                      <a:pt x="196" y="1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39"/>
              <p:cNvSpPr>
                <a:spLocks/>
              </p:cNvSpPr>
              <p:nvPr/>
            </p:nvSpPr>
            <p:spPr bwMode="auto">
              <a:xfrm rot="21578699">
                <a:off x="8666135" y="3058796"/>
                <a:ext cx="69661" cy="25665"/>
              </a:xfrm>
              <a:custGeom>
                <a:avLst/>
                <a:gdLst>
                  <a:gd name="T0" fmla="*/ 56 w 59"/>
                  <a:gd name="T1" fmla="*/ 1 h 22"/>
                  <a:gd name="T2" fmla="*/ 50 w 59"/>
                  <a:gd name="T3" fmla="*/ 3 h 22"/>
                  <a:gd name="T4" fmla="*/ 29 w 59"/>
                  <a:gd name="T5" fmla="*/ 14 h 22"/>
                  <a:gd name="T6" fmla="*/ 9 w 59"/>
                  <a:gd name="T7" fmla="*/ 3 h 22"/>
                  <a:gd name="T8" fmla="*/ 3 w 59"/>
                  <a:gd name="T9" fmla="*/ 1 h 22"/>
                  <a:gd name="T10" fmla="*/ 1 w 59"/>
                  <a:gd name="T11" fmla="*/ 7 h 22"/>
                  <a:gd name="T12" fmla="*/ 29 w 59"/>
                  <a:gd name="T13" fmla="*/ 22 h 22"/>
                  <a:gd name="T14" fmla="*/ 58 w 59"/>
                  <a:gd name="T15" fmla="*/ 7 h 22"/>
                  <a:gd name="T16" fmla="*/ 56 w 59"/>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
                    <a:moveTo>
                      <a:pt x="56" y="1"/>
                    </a:moveTo>
                    <a:cubicBezTo>
                      <a:pt x="54" y="0"/>
                      <a:pt x="51" y="1"/>
                      <a:pt x="50" y="3"/>
                    </a:cubicBezTo>
                    <a:cubicBezTo>
                      <a:pt x="47" y="9"/>
                      <a:pt x="39" y="14"/>
                      <a:pt x="29" y="14"/>
                    </a:cubicBezTo>
                    <a:cubicBezTo>
                      <a:pt x="20" y="14"/>
                      <a:pt x="12" y="9"/>
                      <a:pt x="9" y="3"/>
                    </a:cubicBezTo>
                    <a:cubicBezTo>
                      <a:pt x="8" y="1"/>
                      <a:pt x="5" y="0"/>
                      <a:pt x="3" y="1"/>
                    </a:cubicBezTo>
                    <a:cubicBezTo>
                      <a:pt x="1" y="2"/>
                      <a:pt x="0" y="5"/>
                      <a:pt x="1" y="7"/>
                    </a:cubicBezTo>
                    <a:cubicBezTo>
                      <a:pt x="5" y="16"/>
                      <a:pt x="17" y="22"/>
                      <a:pt x="29" y="22"/>
                    </a:cubicBezTo>
                    <a:cubicBezTo>
                      <a:pt x="42" y="22"/>
                      <a:pt x="53" y="16"/>
                      <a:pt x="58" y="7"/>
                    </a:cubicBezTo>
                    <a:cubicBezTo>
                      <a:pt x="59" y="5"/>
                      <a:pt x="58" y="2"/>
                      <a:pt x="56" y="1"/>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a:p>
            </p:txBody>
          </p:sp>
        </p:grpSp>
        <p:grpSp>
          <p:nvGrpSpPr>
            <p:cNvPr id="21" name="Group 20"/>
            <p:cNvGrpSpPr/>
            <p:nvPr/>
          </p:nvGrpSpPr>
          <p:grpSpPr>
            <a:xfrm>
              <a:off x="8564571" y="2882401"/>
              <a:ext cx="302069" cy="309340"/>
              <a:chOff x="8477635" y="3398742"/>
              <a:chExt cx="391670" cy="401097"/>
            </a:xfrm>
            <a:solidFill>
              <a:srgbClr val="B9C7D4"/>
            </a:solidFill>
          </p:grpSpPr>
          <p:sp>
            <p:nvSpPr>
              <p:cNvPr id="34" name="Freeform 74"/>
              <p:cNvSpPr>
                <a:spLocks noEditPoints="1"/>
              </p:cNvSpPr>
              <p:nvPr/>
            </p:nvSpPr>
            <p:spPr bwMode="auto">
              <a:xfrm>
                <a:off x="8477635" y="3398742"/>
                <a:ext cx="391670" cy="313965"/>
              </a:xfrm>
              <a:custGeom>
                <a:avLst/>
                <a:gdLst>
                  <a:gd name="T0" fmla="*/ 319 w 320"/>
                  <a:gd name="T1" fmla="*/ 117 h 276"/>
                  <a:gd name="T2" fmla="*/ 315 w 320"/>
                  <a:gd name="T3" fmla="*/ 115 h 276"/>
                  <a:gd name="T4" fmla="*/ 294 w 320"/>
                  <a:gd name="T5" fmla="*/ 115 h 276"/>
                  <a:gd name="T6" fmla="*/ 218 w 320"/>
                  <a:gd name="T7" fmla="*/ 2 h 276"/>
                  <a:gd name="T8" fmla="*/ 215 w 320"/>
                  <a:gd name="T9" fmla="*/ 0 h 276"/>
                  <a:gd name="T10" fmla="*/ 212 w 320"/>
                  <a:gd name="T11" fmla="*/ 1 h 276"/>
                  <a:gd name="T12" fmla="*/ 161 w 320"/>
                  <a:gd name="T13" fmla="*/ 48 h 276"/>
                  <a:gd name="T14" fmla="*/ 137 w 320"/>
                  <a:gd name="T15" fmla="*/ 20 h 276"/>
                  <a:gd name="T16" fmla="*/ 133 w 320"/>
                  <a:gd name="T17" fmla="*/ 18 h 276"/>
                  <a:gd name="T18" fmla="*/ 130 w 320"/>
                  <a:gd name="T19" fmla="*/ 20 h 276"/>
                  <a:gd name="T20" fmla="*/ 58 w 320"/>
                  <a:gd name="T21" fmla="*/ 100 h 276"/>
                  <a:gd name="T22" fmla="*/ 52 w 320"/>
                  <a:gd name="T23" fmla="*/ 85 h 276"/>
                  <a:gd name="T24" fmla="*/ 48 w 320"/>
                  <a:gd name="T25" fmla="*/ 82 h 276"/>
                  <a:gd name="T26" fmla="*/ 5 w 320"/>
                  <a:gd name="T27" fmla="*/ 82 h 276"/>
                  <a:gd name="T28" fmla="*/ 0 w 320"/>
                  <a:gd name="T29" fmla="*/ 87 h 276"/>
                  <a:gd name="T30" fmla="*/ 5 w 320"/>
                  <a:gd name="T31" fmla="*/ 91 h 276"/>
                  <a:gd name="T32" fmla="*/ 45 w 320"/>
                  <a:gd name="T33" fmla="*/ 91 h 276"/>
                  <a:gd name="T34" fmla="*/ 115 w 320"/>
                  <a:gd name="T35" fmla="*/ 273 h 276"/>
                  <a:gd name="T36" fmla="*/ 119 w 320"/>
                  <a:gd name="T37" fmla="*/ 276 h 276"/>
                  <a:gd name="T38" fmla="*/ 254 w 320"/>
                  <a:gd name="T39" fmla="*/ 276 h 276"/>
                  <a:gd name="T40" fmla="*/ 258 w 320"/>
                  <a:gd name="T41" fmla="*/ 273 h 276"/>
                  <a:gd name="T42" fmla="*/ 319 w 320"/>
                  <a:gd name="T43" fmla="*/ 121 h 276"/>
                  <a:gd name="T44" fmla="*/ 319 w 320"/>
                  <a:gd name="T45" fmla="*/ 117 h 276"/>
                  <a:gd name="T46" fmla="*/ 214 w 320"/>
                  <a:gd name="T47" fmla="*/ 11 h 276"/>
                  <a:gd name="T48" fmla="*/ 284 w 320"/>
                  <a:gd name="T49" fmla="*/ 115 h 276"/>
                  <a:gd name="T50" fmla="*/ 102 w 320"/>
                  <a:gd name="T51" fmla="*/ 115 h 276"/>
                  <a:gd name="T52" fmla="*/ 214 w 320"/>
                  <a:gd name="T53" fmla="*/ 11 h 276"/>
                  <a:gd name="T54" fmla="*/ 155 w 320"/>
                  <a:gd name="T55" fmla="*/ 191 h 276"/>
                  <a:gd name="T56" fmla="*/ 142 w 320"/>
                  <a:gd name="T57" fmla="*/ 123 h 276"/>
                  <a:gd name="T58" fmla="*/ 232 w 320"/>
                  <a:gd name="T59" fmla="*/ 123 h 276"/>
                  <a:gd name="T60" fmla="*/ 220 w 320"/>
                  <a:gd name="T61" fmla="*/ 191 h 276"/>
                  <a:gd name="T62" fmla="*/ 155 w 320"/>
                  <a:gd name="T63" fmla="*/ 191 h 276"/>
                  <a:gd name="T64" fmla="*/ 219 w 320"/>
                  <a:gd name="T65" fmla="*/ 200 h 276"/>
                  <a:gd name="T66" fmla="*/ 207 w 320"/>
                  <a:gd name="T67" fmla="*/ 267 h 276"/>
                  <a:gd name="T68" fmla="*/ 170 w 320"/>
                  <a:gd name="T69" fmla="*/ 267 h 276"/>
                  <a:gd name="T70" fmla="*/ 157 w 320"/>
                  <a:gd name="T71" fmla="*/ 200 h 276"/>
                  <a:gd name="T72" fmla="*/ 219 w 320"/>
                  <a:gd name="T73" fmla="*/ 200 h 276"/>
                  <a:gd name="T74" fmla="*/ 61 w 320"/>
                  <a:gd name="T75" fmla="*/ 109 h 276"/>
                  <a:gd name="T76" fmla="*/ 133 w 320"/>
                  <a:gd name="T77" fmla="*/ 29 h 276"/>
                  <a:gd name="T78" fmla="*/ 155 w 320"/>
                  <a:gd name="T79" fmla="*/ 54 h 276"/>
                  <a:gd name="T80" fmla="*/ 90 w 320"/>
                  <a:gd name="T81" fmla="*/ 115 h 276"/>
                  <a:gd name="T82" fmla="*/ 63 w 320"/>
                  <a:gd name="T83" fmla="*/ 115 h 276"/>
                  <a:gd name="T84" fmla="*/ 61 w 320"/>
                  <a:gd name="T85" fmla="*/ 109 h 276"/>
                  <a:gd name="T86" fmla="*/ 133 w 320"/>
                  <a:gd name="T87" fmla="*/ 123 h 276"/>
                  <a:gd name="T88" fmla="*/ 146 w 320"/>
                  <a:gd name="T89" fmla="*/ 191 h 276"/>
                  <a:gd name="T90" fmla="*/ 93 w 320"/>
                  <a:gd name="T91" fmla="*/ 191 h 276"/>
                  <a:gd name="T92" fmla="*/ 67 w 320"/>
                  <a:gd name="T93" fmla="*/ 123 h 276"/>
                  <a:gd name="T94" fmla="*/ 133 w 320"/>
                  <a:gd name="T95" fmla="*/ 123 h 276"/>
                  <a:gd name="T96" fmla="*/ 96 w 320"/>
                  <a:gd name="T97" fmla="*/ 200 h 276"/>
                  <a:gd name="T98" fmla="*/ 148 w 320"/>
                  <a:gd name="T99" fmla="*/ 200 h 276"/>
                  <a:gd name="T100" fmla="*/ 161 w 320"/>
                  <a:gd name="T101" fmla="*/ 267 h 276"/>
                  <a:gd name="T102" fmla="*/ 122 w 320"/>
                  <a:gd name="T103" fmla="*/ 267 h 276"/>
                  <a:gd name="T104" fmla="*/ 96 w 320"/>
                  <a:gd name="T105" fmla="*/ 200 h 276"/>
                  <a:gd name="T106" fmla="*/ 252 w 320"/>
                  <a:gd name="T107" fmla="*/ 267 h 276"/>
                  <a:gd name="T108" fmla="*/ 216 w 320"/>
                  <a:gd name="T109" fmla="*/ 267 h 276"/>
                  <a:gd name="T110" fmla="*/ 227 w 320"/>
                  <a:gd name="T111" fmla="*/ 200 h 276"/>
                  <a:gd name="T112" fmla="*/ 278 w 320"/>
                  <a:gd name="T113" fmla="*/ 200 h 276"/>
                  <a:gd name="T114" fmla="*/ 252 w 320"/>
                  <a:gd name="T115" fmla="*/ 267 h 276"/>
                  <a:gd name="T116" fmla="*/ 282 w 320"/>
                  <a:gd name="T117" fmla="*/ 191 h 276"/>
                  <a:gd name="T118" fmla="*/ 229 w 320"/>
                  <a:gd name="T119" fmla="*/ 191 h 276"/>
                  <a:gd name="T120" fmla="*/ 241 w 320"/>
                  <a:gd name="T121" fmla="*/ 123 h 276"/>
                  <a:gd name="T122" fmla="*/ 309 w 320"/>
                  <a:gd name="T123" fmla="*/ 123 h 276"/>
                  <a:gd name="T124" fmla="*/ 282 w 320"/>
                  <a:gd name="T125" fmla="*/ 19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 h="276">
                    <a:moveTo>
                      <a:pt x="319" y="117"/>
                    </a:moveTo>
                    <a:cubicBezTo>
                      <a:pt x="318" y="116"/>
                      <a:pt x="317" y="115"/>
                      <a:pt x="315" y="115"/>
                    </a:cubicBezTo>
                    <a:cubicBezTo>
                      <a:pt x="294" y="115"/>
                      <a:pt x="294" y="115"/>
                      <a:pt x="294" y="115"/>
                    </a:cubicBezTo>
                    <a:cubicBezTo>
                      <a:pt x="218" y="2"/>
                      <a:pt x="218" y="2"/>
                      <a:pt x="218" y="2"/>
                    </a:cubicBezTo>
                    <a:cubicBezTo>
                      <a:pt x="217" y="1"/>
                      <a:pt x="216" y="0"/>
                      <a:pt x="215" y="0"/>
                    </a:cubicBezTo>
                    <a:cubicBezTo>
                      <a:pt x="214" y="0"/>
                      <a:pt x="213" y="0"/>
                      <a:pt x="212" y="1"/>
                    </a:cubicBezTo>
                    <a:cubicBezTo>
                      <a:pt x="161" y="48"/>
                      <a:pt x="161" y="48"/>
                      <a:pt x="161" y="48"/>
                    </a:cubicBezTo>
                    <a:cubicBezTo>
                      <a:pt x="137" y="20"/>
                      <a:pt x="137" y="20"/>
                      <a:pt x="137" y="20"/>
                    </a:cubicBezTo>
                    <a:cubicBezTo>
                      <a:pt x="136" y="19"/>
                      <a:pt x="135" y="18"/>
                      <a:pt x="133" y="18"/>
                    </a:cubicBezTo>
                    <a:cubicBezTo>
                      <a:pt x="132" y="18"/>
                      <a:pt x="131" y="19"/>
                      <a:pt x="130" y="20"/>
                    </a:cubicBezTo>
                    <a:cubicBezTo>
                      <a:pt x="58" y="100"/>
                      <a:pt x="58" y="100"/>
                      <a:pt x="58" y="100"/>
                    </a:cubicBezTo>
                    <a:cubicBezTo>
                      <a:pt x="52" y="85"/>
                      <a:pt x="52" y="85"/>
                      <a:pt x="52" y="85"/>
                    </a:cubicBezTo>
                    <a:cubicBezTo>
                      <a:pt x="51" y="83"/>
                      <a:pt x="50" y="82"/>
                      <a:pt x="48" y="82"/>
                    </a:cubicBezTo>
                    <a:cubicBezTo>
                      <a:pt x="5" y="82"/>
                      <a:pt x="5" y="82"/>
                      <a:pt x="5" y="82"/>
                    </a:cubicBezTo>
                    <a:cubicBezTo>
                      <a:pt x="2" y="82"/>
                      <a:pt x="0" y="84"/>
                      <a:pt x="0" y="87"/>
                    </a:cubicBezTo>
                    <a:cubicBezTo>
                      <a:pt x="0" y="89"/>
                      <a:pt x="2" y="91"/>
                      <a:pt x="5" y="91"/>
                    </a:cubicBezTo>
                    <a:cubicBezTo>
                      <a:pt x="45" y="91"/>
                      <a:pt x="45" y="91"/>
                      <a:pt x="45" y="91"/>
                    </a:cubicBezTo>
                    <a:cubicBezTo>
                      <a:pt x="115" y="273"/>
                      <a:pt x="115" y="273"/>
                      <a:pt x="115" y="273"/>
                    </a:cubicBezTo>
                    <a:cubicBezTo>
                      <a:pt x="116" y="275"/>
                      <a:pt x="118" y="276"/>
                      <a:pt x="119" y="276"/>
                    </a:cubicBezTo>
                    <a:cubicBezTo>
                      <a:pt x="254" y="276"/>
                      <a:pt x="254" y="276"/>
                      <a:pt x="254" y="276"/>
                    </a:cubicBezTo>
                    <a:cubicBezTo>
                      <a:pt x="256" y="276"/>
                      <a:pt x="258" y="275"/>
                      <a:pt x="258" y="273"/>
                    </a:cubicBezTo>
                    <a:cubicBezTo>
                      <a:pt x="319" y="121"/>
                      <a:pt x="319" y="121"/>
                      <a:pt x="319" y="121"/>
                    </a:cubicBezTo>
                    <a:cubicBezTo>
                      <a:pt x="320" y="119"/>
                      <a:pt x="320" y="118"/>
                      <a:pt x="319" y="117"/>
                    </a:cubicBezTo>
                    <a:close/>
                    <a:moveTo>
                      <a:pt x="214" y="11"/>
                    </a:moveTo>
                    <a:cubicBezTo>
                      <a:pt x="284" y="115"/>
                      <a:pt x="284" y="115"/>
                      <a:pt x="284" y="115"/>
                    </a:cubicBezTo>
                    <a:cubicBezTo>
                      <a:pt x="102" y="115"/>
                      <a:pt x="102" y="115"/>
                      <a:pt x="102" y="115"/>
                    </a:cubicBezTo>
                    <a:lnTo>
                      <a:pt x="214" y="11"/>
                    </a:lnTo>
                    <a:close/>
                    <a:moveTo>
                      <a:pt x="155" y="191"/>
                    </a:moveTo>
                    <a:cubicBezTo>
                      <a:pt x="142" y="123"/>
                      <a:pt x="142" y="123"/>
                      <a:pt x="142" y="123"/>
                    </a:cubicBezTo>
                    <a:cubicBezTo>
                      <a:pt x="232" y="123"/>
                      <a:pt x="232" y="123"/>
                      <a:pt x="232" y="123"/>
                    </a:cubicBezTo>
                    <a:cubicBezTo>
                      <a:pt x="220" y="191"/>
                      <a:pt x="220" y="191"/>
                      <a:pt x="220" y="191"/>
                    </a:cubicBezTo>
                    <a:lnTo>
                      <a:pt x="155" y="191"/>
                    </a:lnTo>
                    <a:close/>
                    <a:moveTo>
                      <a:pt x="219" y="200"/>
                    </a:moveTo>
                    <a:cubicBezTo>
                      <a:pt x="207" y="267"/>
                      <a:pt x="207" y="267"/>
                      <a:pt x="207" y="267"/>
                    </a:cubicBezTo>
                    <a:cubicBezTo>
                      <a:pt x="170" y="267"/>
                      <a:pt x="170" y="267"/>
                      <a:pt x="170" y="267"/>
                    </a:cubicBezTo>
                    <a:cubicBezTo>
                      <a:pt x="157" y="200"/>
                      <a:pt x="157" y="200"/>
                      <a:pt x="157" y="200"/>
                    </a:cubicBezTo>
                    <a:lnTo>
                      <a:pt x="219" y="200"/>
                    </a:lnTo>
                    <a:close/>
                    <a:moveTo>
                      <a:pt x="61" y="109"/>
                    </a:moveTo>
                    <a:cubicBezTo>
                      <a:pt x="133" y="29"/>
                      <a:pt x="133" y="29"/>
                      <a:pt x="133" y="29"/>
                    </a:cubicBezTo>
                    <a:cubicBezTo>
                      <a:pt x="155" y="54"/>
                      <a:pt x="155" y="54"/>
                      <a:pt x="155" y="54"/>
                    </a:cubicBezTo>
                    <a:cubicBezTo>
                      <a:pt x="90" y="115"/>
                      <a:pt x="90" y="115"/>
                      <a:pt x="90" y="115"/>
                    </a:cubicBezTo>
                    <a:cubicBezTo>
                      <a:pt x="63" y="115"/>
                      <a:pt x="63" y="115"/>
                      <a:pt x="63" y="115"/>
                    </a:cubicBezTo>
                    <a:lnTo>
                      <a:pt x="61" y="109"/>
                    </a:lnTo>
                    <a:close/>
                    <a:moveTo>
                      <a:pt x="133" y="123"/>
                    </a:moveTo>
                    <a:cubicBezTo>
                      <a:pt x="146" y="191"/>
                      <a:pt x="146" y="191"/>
                      <a:pt x="146" y="191"/>
                    </a:cubicBezTo>
                    <a:cubicBezTo>
                      <a:pt x="93" y="191"/>
                      <a:pt x="93" y="191"/>
                      <a:pt x="93" y="191"/>
                    </a:cubicBezTo>
                    <a:cubicBezTo>
                      <a:pt x="67" y="123"/>
                      <a:pt x="67" y="123"/>
                      <a:pt x="67" y="123"/>
                    </a:cubicBezTo>
                    <a:lnTo>
                      <a:pt x="133" y="123"/>
                    </a:lnTo>
                    <a:close/>
                    <a:moveTo>
                      <a:pt x="96" y="200"/>
                    </a:moveTo>
                    <a:cubicBezTo>
                      <a:pt x="148" y="200"/>
                      <a:pt x="148" y="200"/>
                      <a:pt x="148" y="200"/>
                    </a:cubicBezTo>
                    <a:cubicBezTo>
                      <a:pt x="161" y="267"/>
                      <a:pt x="161" y="267"/>
                      <a:pt x="161" y="267"/>
                    </a:cubicBezTo>
                    <a:cubicBezTo>
                      <a:pt x="122" y="267"/>
                      <a:pt x="122" y="267"/>
                      <a:pt x="122" y="267"/>
                    </a:cubicBezTo>
                    <a:lnTo>
                      <a:pt x="96" y="200"/>
                    </a:lnTo>
                    <a:close/>
                    <a:moveTo>
                      <a:pt x="252" y="267"/>
                    </a:moveTo>
                    <a:cubicBezTo>
                      <a:pt x="216" y="267"/>
                      <a:pt x="216" y="267"/>
                      <a:pt x="216" y="267"/>
                    </a:cubicBezTo>
                    <a:cubicBezTo>
                      <a:pt x="227" y="200"/>
                      <a:pt x="227" y="200"/>
                      <a:pt x="227" y="200"/>
                    </a:cubicBezTo>
                    <a:cubicBezTo>
                      <a:pt x="278" y="200"/>
                      <a:pt x="278" y="200"/>
                      <a:pt x="278" y="200"/>
                    </a:cubicBezTo>
                    <a:lnTo>
                      <a:pt x="252" y="267"/>
                    </a:lnTo>
                    <a:close/>
                    <a:moveTo>
                      <a:pt x="282" y="191"/>
                    </a:moveTo>
                    <a:cubicBezTo>
                      <a:pt x="229" y="191"/>
                      <a:pt x="229" y="191"/>
                      <a:pt x="229" y="191"/>
                    </a:cubicBezTo>
                    <a:cubicBezTo>
                      <a:pt x="241" y="123"/>
                      <a:pt x="241" y="123"/>
                      <a:pt x="241" y="123"/>
                    </a:cubicBezTo>
                    <a:cubicBezTo>
                      <a:pt x="309" y="123"/>
                      <a:pt x="309" y="123"/>
                      <a:pt x="309" y="123"/>
                    </a:cubicBezTo>
                    <a:lnTo>
                      <a:pt x="282" y="19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5"/>
              <p:cNvSpPr>
                <a:spLocks noEditPoints="1"/>
              </p:cNvSpPr>
              <p:nvPr/>
            </p:nvSpPr>
            <p:spPr bwMode="auto">
              <a:xfrm>
                <a:off x="8614623" y="3733457"/>
                <a:ext cx="69459" cy="66382"/>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9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9" y="40"/>
                      <a:pt x="9" y="29"/>
                    </a:cubicBezTo>
                    <a:cubicBezTo>
                      <a:pt x="9" y="18"/>
                      <a:pt x="18" y="8"/>
                      <a:pt x="29" y="8"/>
                    </a:cubicBezTo>
                    <a:cubicBezTo>
                      <a:pt x="41" y="8"/>
                      <a:pt x="50" y="18"/>
                      <a:pt x="50" y="29"/>
                    </a:cubicBezTo>
                    <a:cubicBezTo>
                      <a:pt x="50" y="40"/>
                      <a:pt x="41" y="50"/>
                      <a:pt x="29"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6"/>
              <p:cNvSpPr>
                <a:spLocks noEditPoints="1"/>
              </p:cNvSpPr>
              <p:nvPr/>
            </p:nvSpPr>
            <p:spPr bwMode="auto">
              <a:xfrm>
                <a:off x="8724599" y="3733457"/>
                <a:ext cx="73318" cy="66382"/>
              </a:xfrm>
              <a:custGeom>
                <a:avLst/>
                <a:gdLst>
                  <a:gd name="T0" fmla="*/ 29 w 59"/>
                  <a:gd name="T1" fmla="*/ 0 h 58"/>
                  <a:gd name="T2" fmla="*/ 0 w 59"/>
                  <a:gd name="T3" fmla="*/ 29 h 58"/>
                  <a:gd name="T4" fmla="*/ 29 w 59"/>
                  <a:gd name="T5" fmla="*/ 58 h 58"/>
                  <a:gd name="T6" fmla="*/ 59 w 59"/>
                  <a:gd name="T7" fmla="*/ 29 h 58"/>
                  <a:gd name="T8" fmla="*/ 29 w 59"/>
                  <a:gd name="T9" fmla="*/ 0 h 58"/>
                  <a:gd name="T10" fmla="*/ 29 w 59"/>
                  <a:gd name="T11" fmla="*/ 50 h 58"/>
                  <a:gd name="T12" fmla="*/ 9 w 59"/>
                  <a:gd name="T13" fmla="*/ 29 h 58"/>
                  <a:gd name="T14" fmla="*/ 29 w 59"/>
                  <a:gd name="T15" fmla="*/ 8 h 58"/>
                  <a:gd name="T16" fmla="*/ 50 w 59"/>
                  <a:gd name="T17" fmla="*/ 29 h 58"/>
                  <a:gd name="T18" fmla="*/ 29 w 59"/>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8">
                    <a:moveTo>
                      <a:pt x="29" y="0"/>
                    </a:moveTo>
                    <a:cubicBezTo>
                      <a:pt x="13" y="0"/>
                      <a:pt x="0" y="13"/>
                      <a:pt x="0" y="29"/>
                    </a:cubicBezTo>
                    <a:cubicBezTo>
                      <a:pt x="0" y="45"/>
                      <a:pt x="13" y="58"/>
                      <a:pt x="29" y="58"/>
                    </a:cubicBezTo>
                    <a:cubicBezTo>
                      <a:pt x="45" y="58"/>
                      <a:pt x="59" y="45"/>
                      <a:pt x="59" y="29"/>
                    </a:cubicBezTo>
                    <a:cubicBezTo>
                      <a:pt x="59" y="13"/>
                      <a:pt x="45" y="0"/>
                      <a:pt x="29" y="0"/>
                    </a:cubicBezTo>
                    <a:close/>
                    <a:moveTo>
                      <a:pt x="29" y="50"/>
                    </a:moveTo>
                    <a:cubicBezTo>
                      <a:pt x="18" y="50"/>
                      <a:pt x="9" y="40"/>
                      <a:pt x="9" y="29"/>
                    </a:cubicBezTo>
                    <a:cubicBezTo>
                      <a:pt x="9" y="18"/>
                      <a:pt x="18" y="8"/>
                      <a:pt x="29" y="8"/>
                    </a:cubicBezTo>
                    <a:cubicBezTo>
                      <a:pt x="41" y="8"/>
                      <a:pt x="50" y="18"/>
                      <a:pt x="50" y="29"/>
                    </a:cubicBezTo>
                    <a:cubicBezTo>
                      <a:pt x="50" y="40"/>
                      <a:pt x="41" y="50"/>
                      <a:pt x="29"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22" name="Freeform 5"/>
            <p:cNvSpPr>
              <a:spLocks noEditPoints="1"/>
            </p:cNvSpPr>
            <p:nvPr/>
          </p:nvSpPr>
          <p:spPr bwMode="auto">
            <a:xfrm>
              <a:off x="8588462" y="3579283"/>
              <a:ext cx="323557" cy="313841"/>
            </a:xfrm>
            <a:custGeom>
              <a:avLst/>
              <a:gdLst>
                <a:gd name="T0" fmla="*/ 238 w 340"/>
                <a:gd name="T1" fmla="*/ 221 h 330"/>
                <a:gd name="T2" fmla="*/ 236 w 340"/>
                <a:gd name="T3" fmla="*/ 221 h 330"/>
                <a:gd name="T4" fmla="*/ 231 w 340"/>
                <a:gd name="T5" fmla="*/ 225 h 330"/>
                <a:gd name="T6" fmla="*/ 233 w 340"/>
                <a:gd name="T7" fmla="*/ 228 h 330"/>
                <a:gd name="T8" fmla="*/ 323 w 340"/>
                <a:gd name="T9" fmla="*/ 319 h 330"/>
                <a:gd name="T10" fmla="*/ 329 w 340"/>
                <a:gd name="T11" fmla="*/ 313 h 330"/>
                <a:gd name="T12" fmla="*/ 238 w 340"/>
                <a:gd name="T13" fmla="*/ 221 h 330"/>
                <a:gd name="T14" fmla="*/ 237 w 340"/>
                <a:gd name="T15" fmla="*/ 50 h 330"/>
                <a:gd name="T16" fmla="*/ 270 w 340"/>
                <a:gd name="T17" fmla="*/ 5 h 330"/>
                <a:gd name="T18" fmla="*/ 277 w 340"/>
                <a:gd name="T19" fmla="*/ 10 h 330"/>
                <a:gd name="T20" fmla="*/ 242 w 340"/>
                <a:gd name="T21" fmla="*/ 57 h 330"/>
                <a:gd name="T22" fmla="*/ 267 w 340"/>
                <a:gd name="T23" fmla="*/ 135 h 330"/>
                <a:gd name="T24" fmla="*/ 242 w 340"/>
                <a:gd name="T25" fmla="*/ 213 h 330"/>
                <a:gd name="T26" fmla="*/ 254 w 340"/>
                <a:gd name="T27" fmla="*/ 225 h 330"/>
                <a:gd name="T28" fmla="*/ 257 w 340"/>
                <a:gd name="T29" fmla="*/ 222 h 330"/>
                <a:gd name="T30" fmla="*/ 263 w 340"/>
                <a:gd name="T31" fmla="*/ 228 h 330"/>
                <a:gd name="T32" fmla="*/ 260 w 340"/>
                <a:gd name="T33" fmla="*/ 231 h 330"/>
                <a:gd name="T34" fmla="*/ 335 w 340"/>
                <a:gd name="T35" fmla="*/ 306 h 330"/>
                <a:gd name="T36" fmla="*/ 336 w 340"/>
                <a:gd name="T37" fmla="*/ 307 h 330"/>
                <a:gd name="T38" fmla="*/ 337 w 340"/>
                <a:gd name="T39" fmla="*/ 308 h 330"/>
                <a:gd name="T40" fmla="*/ 335 w 340"/>
                <a:gd name="T41" fmla="*/ 325 h 330"/>
                <a:gd name="T42" fmla="*/ 319 w 340"/>
                <a:gd name="T43" fmla="*/ 326 h 330"/>
                <a:gd name="T44" fmla="*/ 318 w 340"/>
                <a:gd name="T45" fmla="*/ 325 h 330"/>
                <a:gd name="T46" fmla="*/ 242 w 340"/>
                <a:gd name="T47" fmla="*/ 250 h 330"/>
                <a:gd name="T48" fmla="*/ 239 w 340"/>
                <a:gd name="T49" fmla="*/ 253 h 330"/>
                <a:gd name="T50" fmla="*/ 233 w 340"/>
                <a:gd name="T51" fmla="*/ 247 h 330"/>
                <a:gd name="T52" fmla="*/ 236 w 340"/>
                <a:gd name="T53" fmla="*/ 244 h 330"/>
                <a:gd name="T54" fmla="*/ 225 w 340"/>
                <a:gd name="T55" fmla="*/ 232 h 330"/>
                <a:gd name="T56" fmla="*/ 134 w 340"/>
                <a:gd name="T57" fmla="*/ 268 h 330"/>
                <a:gd name="T58" fmla="*/ 0 w 340"/>
                <a:gd name="T59" fmla="*/ 135 h 330"/>
                <a:gd name="T60" fmla="*/ 134 w 340"/>
                <a:gd name="T61" fmla="*/ 1 h 330"/>
                <a:gd name="T62" fmla="*/ 237 w 340"/>
                <a:gd name="T63" fmla="*/ 50 h 330"/>
                <a:gd name="T64" fmla="*/ 74 w 340"/>
                <a:gd name="T65" fmla="*/ 118 h 330"/>
                <a:gd name="T66" fmla="*/ 141 w 340"/>
                <a:gd name="T67" fmla="*/ 183 h 330"/>
                <a:gd name="T68" fmla="*/ 232 w 340"/>
                <a:gd name="T69" fmla="*/ 58 h 330"/>
                <a:gd name="T70" fmla="*/ 134 w 340"/>
                <a:gd name="T71" fmla="*/ 10 h 330"/>
                <a:gd name="T72" fmla="*/ 9 w 340"/>
                <a:gd name="T73" fmla="*/ 135 h 330"/>
                <a:gd name="T74" fmla="*/ 134 w 340"/>
                <a:gd name="T75" fmla="*/ 260 h 330"/>
                <a:gd name="T76" fmla="*/ 259 w 340"/>
                <a:gd name="T77" fmla="*/ 135 h 330"/>
                <a:gd name="T78" fmla="*/ 237 w 340"/>
                <a:gd name="T79" fmla="*/ 65 h 330"/>
                <a:gd name="T80" fmla="*/ 142 w 340"/>
                <a:gd name="T81" fmla="*/ 196 h 330"/>
                <a:gd name="T82" fmla="*/ 68 w 340"/>
                <a:gd name="T83" fmla="*/ 124 h 330"/>
                <a:gd name="T84" fmla="*/ 74 w 340"/>
                <a:gd name="T85" fmla="*/ 118 h 330"/>
                <a:gd name="T86" fmla="*/ 32 w 340"/>
                <a:gd name="T87" fmla="*/ 100 h 330"/>
                <a:gd name="T88" fmla="*/ 102 w 340"/>
                <a:gd name="T89" fmla="*/ 32 h 330"/>
                <a:gd name="T90" fmla="*/ 105 w 340"/>
                <a:gd name="T91" fmla="*/ 40 h 330"/>
                <a:gd name="T92" fmla="*/ 40 w 340"/>
                <a:gd name="T93" fmla="*/ 102 h 330"/>
                <a:gd name="T94" fmla="*/ 32 w 340"/>
                <a:gd name="T95" fmla="*/ 10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0" h="330">
                  <a:moveTo>
                    <a:pt x="238" y="221"/>
                  </a:moveTo>
                  <a:cubicBezTo>
                    <a:pt x="237" y="221"/>
                    <a:pt x="236" y="221"/>
                    <a:pt x="236" y="221"/>
                  </a:cubicBezTo>
                  <a:cubicBezTo>
                    <a:pt x="233" y="221"/>
                    <a:pt x="231" y="223"/>
                    <a:pt x="231" y="225"/>
                  </a:cubicBezTo>
                  <a:cubicBezTo>
                    <a:pt x="231" y="226"/>
                    <a:pt x="232" y="227"/>
                    <a:pt x="233" y="228"/>
                  </a:cubicBezTo>
                  <a:cubicBezTo>
                    <a:pt x="323" y="319"/>
                    <a:pt x="323" y="319"/>
                    <a:pt x="323" y="319"/>
                  </a:cubicBezTo>
                  <a:cubicBezTo>
                    <a:pt x="327" y="322"/>
                    <a:pt x="332" y="317"/>
                    <a:pt x="329" y="313"/>
                  </a:cubicBezTo>
                  <a:lnTo>
                    <a:pt x="238" y="221"/>
                  </a:lnTo>
                  <a:close/>
                  <a:moveTo>
                    <a:pt x="237" y="50"/>
                  </a:moveTo>
                  <a:cubicBezTo>
                    <a:pt x="270" y="5"/>
                    <a:pt x="270" y="5"/>
                    <a:pt x="270" y="5"/>
                  </a:cubicBezTo>
                  <a:cubicBezTo>
                    <a:pt x="273" y="0"/>
                    <a:pt x="280" y="5"/>
                    <a:pt x="277" y="10"/>
                  </a:cubicBezTo>
                  <a:cubicBezTo>
                    <a:pt x="242" y="57"/>
                    <a:pt x="242" y="57"/>
                    <a:pt x="242" y="57"/>
                  </a:cubicBezTo>
                  <a:cubicBezTo>
                    <a:pt x="258" y="79"/>
                    <a:pt x="267" y="106"/>
                    <a:pt x="267" y="135"/>
                  </a:cubicBezTo>
                  <a:cubicBezTo>
                    <a:pt x="267" y="164"/>
                    <a:pt x="258" y="191"/>
                    <a:pt x="242" y="213"/>
                  </a:cubicBezTo>
                  <a:cubicBezTo>
                    <a:pt x="254" y="225"/>
                    <a:pt x="254" y="225"/>
                    <a:pt x="254" y="225"/>
                  </a:cubicBezTo>
                  <a:cubicBezTo>
                    <a:pt x="257" y="222"/>
                    <a:pt x="257" y="222"/>
                    <a:pt x="257" y="222"/>
                  </a:cubicBezTo>
                  <a:cubicBezTo>
                    <a:pt x="261" y="218"/>
                    <a:pt x="267" y="224"/>
                    <a:pt x="263" y="228"/>
                  </a:cubicBezTo>
                  <a:cubicBezTo>
                    <a:pt x="260" y="231"/>
                    <a:pt x="260" y="231"/>
                    <a:pt x="260" y="231"/>
                  </a:cubicBezTo>
                  <a:cubicBezTo>
                    <a:pt x="335" y="306"/>
                    <a:pt x="335" y="306"/>
                    <a:pt x="335" y="306"/>
                  </a:cubicBezTo>
                  <a:cubicBezTo>
                    <a:pt x="336" y="307"/>
                    <a:pt x="336" y="307"/>
                    <a:pt x="336" y="307"/>
                  </a:cubicBezTo>
                  <a:cubicBezTo>
                    <a:pt x="336" y="308"/>
                    <a:pt x="336" y="308"/>
                    <a:pt x="337" y="308"/>
                  </a:cubicBezTo>
                  <a:cubicBezTo>
                    <a:pt x="340" y="313"/>
                    <a:pt x="339" y="320"/>
                    <a:pt x="335" y="325"/>
                  </a:cubicBezTo>
                  <a:cubicBezTo>
                    <a:pt x="331" y="329"/>
                    <a:pt x="324" y="330"/>
                    <a:pt x="319" y="326"/>
                  </a:cubicBezTo>
                  <a:cubicBezTo>
                    <a:pt x="318" y="326"/>
                    <a:pt x="318" y="326"/>
                    <a:pt x="318" y="325"/>
                  </a:cubicBezTo>
                  <a:cubicBezTo>
                    <a:pt x="242" y="250"/>
                    <a:pt x="242" y="250"/>
                    <a:pt x="242" y="250"/>
                  </a:cubicBezTo>
                  <a:cubicBezTo>
                    <a:pt x="239" y="253"/>
                    <a:pt x="239" y="253"/>
                    <a:pt x="239" y="253"/>
                  </a:cubicBezTo>
                  <a:cubicBezTo>
                    <a:pt x="235" y="257"/>
                    <a:pt x="229" y="251"/>
                    <a:pt x="233" y="247"/>
                  </a:cubicBezTo>
                  <a:cubicBezTo>
                    <a:pt x="236" y="244"/>
                    <a:pt x="236" y="244"/>
                    <a:pt x="236" y="244"/>
                  </a:cubicBezTo>
                  <a:cubicBezTo>
                    <a:pt x="225" y="232"/>
                    <a:pt x="225" y="232"/>
                    <a:pt x="225" y="232"/>
                  </a:cubicBezTo>
                  <a:cubicBezTo>
                    <a:pt x="201" y="255"/>
                    <a:pt x="169" y="268"/>
                    <a:pt x="134" y="268"/>
                  </a:cubicBezTo>
                  <a:cubicBezTo>
                    <a:pt x="60" y="268"/>
                    <a:pt x="0" y="209"/>
                    <a:pt x="0" y="135"/>
                  </a:cubicBezTo>
                  <a:cubicBezTo>
                    <a:pt x="0" y="61"/>
                    <a:pt x="60" y="1"/>
                    <a:pt x="134" y="1"/>
                  </a:cubicBezTo>
                  <a:cubicBezTo>
                    <a:pt x="175" y="1"/>
                    <a:pt x="212" y="21"/>
                    <a:pt x="237" y="50"/>
                  </a:cubicBezTo>
                  <a:close/>
                  <a:moveTo>
                    <a:pt x="74" y="118"/>
                  </a:moveTo>
                  <a:cubicBezTo>
                    <a:pt x="141" y="183"/>
                    <a:pt x="141" y="183"/>
                    <a:pt x="141" y="183"/>
                  </a:cubicBezTo>
                  <a:cubicBezTo>
                    <a:pt x="232" y="58"/>
                    <a:pt x="232" y="58"/>
                    <a:pt x="232" y="58"/>
                  </a:cubicBezTo>
                  <a:cubicBezTo>
                    <a:pt x="209" y="29"/>
                    <a:pt x="173" y="10"/>
                    <a:pt x="134" y="10"/>
                  </a:cubicBezTo>
                  <a:cubicBezTo>
                    <a:pt x="65" y="10"/>
                    <a:pt x="9" y="66"/>
                    <a:pt x="9" y="135"/>
                  </a:cubicBezTo>
                  <a:cubicBezTo>
                    <a:pt x="9" y="204"/>
                    <a:pt x="65" y="260"/>
                    <a:pt x="134" y="260"/>
                  </a:cubicBezTo>
                  <a:cubicBezTo>
                    <a:pt x="203" y="260"/>
                    <a:pt x="259" y="204"/>
                    <a:pt x="259" y="135"/>
                  </a:cubicBezTo>
                  <a:cubicBezTo>
                    <a:pt x="259" y="109"/>
                    <a:pt x="251" y="85"/>
                    <a:pt x="237" y="65"/>
                  </a:cubicBezTo>
                  <a:cubicBezTo>
                    <a:pt x="142" y="196"/>
                    <a:pt x="142" y="196"/>
                    <a:pt x="142" y="196"/>
                  </a:cubicBezTo>
                  <a:cubicBezTo>
                    <a:pt x="68" y="124"/>
                    <a:pt x="68" y="124"/>
                    <a:pt x="68" y="124"/>
                  </a:cubicBezTo>
                  <a:cubicBezTo>
                    <a:pt x="64" y="120"/>
                    <a:pt x="70" y="114"/>
                    <a:pt x="74" y="118"/>
                  </a:cubicBezTo>
                  <a:close/>
                  <a:moveTo>
                    <a:pt x="32" y="100"/>
                  </a:moveTo>
                  <a:cubicBezTo>
                    <a:pt x="43" y="67"/>
                    <a:pt x="69" y="42"/>
                    <a:pt x="102" y="32"/>
                  </a:cubicBezTo>
                  <a:cubicBezTo>
                    <a:pt x="108" y="30"/>
                    <a:pt x="110" y="38"/>
                    <a:pt x="105" y="40"/>
                  </a:cubicBezTo>
                  <a:cubicBezTo>
                    <a:pt x="74" y="49"/>
                    <a:pt x="50" y="73"/>
                    <a:pt x="40" y="102"/>
                  </a:cubicBezTo>
                  <a:cubicBezTo>
                    <a:pt x="38" y="108"/>
                    <a:pt x="30" y="105"/>
                    <a:pt x="32" y="100"/>
                  </a:cubicBezTo>
                  <a:close/>
                </a:path>
              </a:pathLst>
            </a:custGeom>
            <a:solidFill>
              <a:srgbClr val="B9C7D4"/>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3" name="Straight Connector 22"/>
            <p:cNvCxnSpPr/>
            <p:nvPr/>
          </p:nvCxnSpPr>
          <p:spPr>
            <a:xfrm>
              <a:off x="8404781" y="1559860"/>
              <a:ext cx="931320"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400200" y="2134577"/>
              <a:ext cx="935901"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396787" y="2832645"/>
              <a:ext cx="939314"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404781" y="3476563"/>
              <a:ext cx="931320"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404781" y="4130854"/>
              <a:ext cx="931320"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404781" y="948498"/>
              <a:ext cx="931320"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sp>
          <p:nvSpPr>
            <p:cNvPr id="29" name="Content Placeholder 7"/>
            <p:cNvSpPr txBox="1">
              <a:spLocks/>
            </p:cNvSpPr>
            <p:nvPr/>
          </p:nvSpPr>
          <p:spPr>
            <a:xfrm>
              <a:off x="8441678" y="1339737"/>
              <a:ext cx="603270" cy="21669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700" dirty="0">
                  <a:solidFill>
                    <a:srgbClr val="B9C7D4"/>
                  </a:solidFill>
                  <a:latin typeface="Arial" charset="0"/>
                </a:rPr>
                <a:t>Modern</a:t>
              </a:r>
            </a:p>
          </p:txBody>
        </p:sp>
        <p:sp>
          <p:nvSpPr>
            <p:cNvPr id="30" name="TextBox 29"/>
            <p:cNvSpPr txBox="1"/>
            <p:nvPr/>
          </p:nvSpPr>
          <p:spPr>
            <a:xfrm>
              <a:off x="8279186" y="3187920"/>
              <a:ext cx="928255" cy="264688"/>
            </a:xfrm>
            <a:prstGeom prst="rect">
              <a:avLst/>
            </a:prstGeom>
            <a:noFill/>
          </p:spPr>
          <p:txBody>
            <a:bodyPr wrap="square" rtlCol="0">
              <a:spAutoFit/>
            </a:bodyPr>
            <a:lstStyle/>
            <a:p>
              <a:pPr algn="ctr" eaLnBrk="0" fontAlgn="base" hangingPunct="0">
                <a:lnSpc>
                  <a:spcPct val="80000"/>
                </a:lnSpc>
                <a:spcBef>
                  <a:spcPct val="20000"/>
                </a:spcBef>
                <a:spcAft>
                  <a:spcPct val="0"/>
                </a:spcAft>
              </a:pPr>
              <a:r>
                <a:rPr lang="en-US" sz="700" dirty="0">
                  <a:solidFill>
                    <a:srgbClr val="B9C7D4"/>
                  </a:solidFill>
                  <a:latin typeface="Arial" charset="0"/>
                  <a:ea typeface="ＭＳ Ｐゴシック" charset="0"/>
                  <a:cs typeface="ＭＳ Ｐゴシック" charset="0"/>
                </a:rPr>
                <a:t>Commerce-</a:t>
              </a:r>
              <a:br>
                <a:rPr lang="en-US" sz="700" dirty="0">
                  <a:solidFill>
                    <a:srgbClr val="B9C7D4"/>
                  </a:solidFill>
                  <a:latin typeface="Arial" charset="0"/>
                  <a:ea typeface="ＭＳ Ｐゴシック" charset="0"/>
                  <a:cs typeface="ＭＳ Ｐゴシック" charset="0"/>
                </a:rPr>
              </a:br>
              <a:r>
                <a:rPr lang="en-US" sz="700" dirty="0">
                  <a:solidFill>
                    <a:srgbClr val="B9C7D4"/>
                  </a:solidFill>
                  <a:latin typeface="Arial" charset="0"/>
                  <a:ea typeface="ＭＳ Ｐゴシック" charset="0"/>
                  <a:cs typeface="ＭＳ Ｐゴシック" charset="0"/>
                </a:rPr>
                <a:t>Ready</a:t>
              </a:r>
            </a:p>
          </p:txBody>
        </p:sp>
        <p:sp>
          <p:nvSpPr>
            <p:cNvPr id="31" name="TextBox 30"/>
            <p:cNvSpPr txBox="1"/>
            <p:nvPr/>
          </p:nvSpPr>
          <p:spPr>
            <a:xfrm>
              <a:off x="8382541" y="3887937"/>
              <a:ext cx="721545" cy="200055"/>
            </a:xfrm>
            <a:prstGeom prst="rect">
              <a:avLst/>
            </a:prstGeom>
            <a:noFill/>
          </p:spPr>
          <p:txBody>
            <a:bodyPr wrap="square" rtlCol="0">
              <a:spAutoFit/>
            </a:bodyPr>
            <a:lstStyle/>
            <a:p>
              <a:pPr algn="ctr"/>
              <a:r>
                <a:rPr lang="en-US" sz="700" dirty="0">
                  <a:solidFill>
                    <a:srgbClr val="B9C7D4"/>
                  </a:solidFill>
                  <a:latin typeface="Arial" panose="020B0604020202020204" pitchFamily="34" charset="0"/>
                  <a:cs typeface="Arial" panose="020B0604020202020204" pitchFamily="34" charset="0"/>
                </a:rPr>
                <a:t>It Just Works</a:t>
              </a:r>
            </a:p>
          </p:txBody>
        </p:sp>
        <p:sp>
          <p:nvSpPr>
            <p:cNvPr id="32" name="Content Placeholder 7"/>
            <p:cNvSpPr txBox="1">
              <a:spLocks/>
            </p:cNvSpPr>
            <p:nvPr/>
          </p:nvSpPr>
          <p:spPr>
            <a:xfrm>
              <a:off x="8441677" y="1905979"/>
              <a:ext cx="603272" cy="18778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700" dirty="0">
                  <a:solidFill>
                    <a:srgbClr val="B9C7D4"/>
                  </a:solidFill>
                  <a:latin typeface="Arial" charset="0"/>
                </a:rPr>
                <a:t>Flexibility</a:t>
              </a:r>
            </a:p>
          </p:txBody>
        </p:sp>
        <p:sp>
          <p:nvSpPr>
            <p:cNvPr id="33" name="Content Placeholder 7"/>
            <p:cNvSpPr txBox="1">
              <a:spLocks/>
            </p:cNvSpPr>
            <p:nvPr/>
          </p:nvSpPr>
          <p:spPr>
            <a:xfrm>
              <a:off x="8178741" y="2518160"/>
              <a:ext cx="1129145" cy="23196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r>
                <a:rPr lang="en-US" sz="700" dirty="0">
                  <a:solidFill>
                    <a:srgbClr val="B9C7D4"/>
                  </a:solidFill>
                  <a:latin typeface="Arial" charset="0"/>
                </a:rPr>
                <a:t>Business</a:t>
              </a:r>
            </a:p>
            <a:p>
              <a:pPr marL="0" indent="0" algn="ctr">
                <a:lnSpc>
                  <a:spcPct val="80000"/>
                </a:lnSpc>
                <a:buNone/>
              </a:pPr>
              <a:r>
                <a:rPr lang="en-US" sz="700" dirty="0">
                  <a:solidFill>
                    <a:srgbClr val="B9C7D4"/>
                  </a:solidFill>
                  <a:latin typeface="Arial" charset="0"/>
                </a:rPr>
                <a:t>Intelligence</a:t>
              </a:r>
            </a:p>
          </p:txBody>
        </p:sp>
      </p:grpSp>
      <p:grpSp>
        <p:nvGrpSpPr>
          <p:cNvPr id="50" name="Group 49"/>
          <p:cNvGrpSpPr/>
          <p:nvPr/>
        </p:nvGrpSpPr>
        <p:grpSpPr>
          <a:xfrm>
            <a:off x="8382541" y="3550024"/>
            <a:ext cx="721545" cy="537968"/>
            <a:chOff x="8382541" y="3550024"/>
            <a:chExt cx="721545" cy="537968"/>
          </a:xfrm>
        </p:grpSpPr>
        <p:sp>
          <p:nvSpPr>
            <p:cNvPr id="51" name="Rectangle 50"/>
            <p:cNvSpPr/>
            <p:nvPr/>
          </p:nvSpPr>
          <p:spPr>
            <a:xfrm>
              <a:off x="8444753" y="3550024"/>
              <a:ext cx="583986" cy="499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
            <p:cNvSpPr>
              <a:spLocks noEditPoints="1"/>
            </p:cNvSpPr>
            <p:nvPr/>
          </p:nvSpPr>
          <p:spPr bwMode="auto">
            <a:xfrm>
              <a:off x="8588462" y="3579283"/>
              <a:ext cx="323557" cy="313841"/>
            </a:xfrm>
            <a:custGeom>
              <a:avLst/>
              <a:gdLst>
                <a:gd name="T0" fmla="*/ 238 w 340"/>
                <a:gd name="T1" fmla="*/ 221 h 330"/>
                <a:gd name="T2" fmla="*/ 236 w 340"/>
                <a:gd name="T3" fmla="*/ 221 h 330"/>
                <a:gd name="T4" fmla="*/ 231 w 340"/>
                <a:gd name="T5" fmla="*/ 225 h 330"/>
                <a:gd name="T6" fmla="*/ 233 w 340"/>
                <a:gd name="T7" fmla="*/ 228 h 330"/>
                <a:gd name="T8" fmla="*/ 323 w 340"/>
                <a:gd name="T9" fmla="*/ 319 h 330"/>
                <a:gd name="T10" fmla="*/ 329 w 340"/>
                <a:gd name="T11" fmla="*/ 313 h 330"/>
                <a:gd name="T12" fmla="*/ 238 w 340"/>
                <a:gd name="T13" fmla="*/ 221 h 330"/>
                <a:gd name="T14" fmla="*/ 237 w 340"/>
                <a:gd name="T15" fmla="*/ 50 h 330"/>
                <a:gd name="T16" fmla="*/ 270 w 340"/>
                <a:gd name="T17" fmla="*/ 5 h 330"/>
                <a:gd name="T18" fmla="*/ 277 w 340"/>
                <a:gd name="T19" fmla="*/ 10 h 330"/>
                <a:gd name="T20" fmla="*/ 242 w 340"/>
                <a:gd name="T21" fmla="*/ 57 h 330"/>
                <a:gd name="T22" fmla="*/ 267 w 340"/>
                <a:gd name="T23" fmla="*/ 135 h 330"/>
                <a:gd name="T24" fmla="*/ 242 w 340"/>
                <a:gd name="T25" fmla="*/ 213 h 330"/>
                <a:gd name="T26" fmla="*/ 254 w 340"/>
                <a:gd name="T27" fmla="*/ 225 h 330"/>
                <a:gd name="T28" fmla="*/ 257 w 340"/>
                <a:gd name="T29" fmla="*/ 222 h 330"/>
                <a:gd name="T30" fmla="*/ 263 w 340"/>
                <a:gd name="T31" fmla="*/ 228 h 330"/>
                <a:gd name="T32" fmla="*/ 260 w 340"/>
                <a:gd name="T33" fmla="*/ 231 h 330"/>
                <a:gd name="T34" fmla="*/ 335 w 340"/>
                <a:gd name="T35" fmla="*/ 306 h 330"/>
                <a:gd name="T36" fmla="*/ 336 w 340"/>
                <a:gd name="T37" fmla="*/ 307 h 330"/>
                <a:gd name="T38" fmla="*/ 337 w 340"/>
                <a:gd name="T39" fmla="*/ 308 h 330"/>
                <a:gd name="T40" fmla="*/ 335 w 340"/>
                <a:gd name="T41" fmla="*/ 325 h 330"/>
                <a:gd name="T42" fmla="*/ 319 w 340"/>
                <a:gd name="T43" fmla="*/ 326 h 330"/>
                <a:gd name="T44" fmla="*/ 318 w 340"/>
                <a:gd name="T45" fmla="*/ 325 h 330"/>
                <a:gd name="T46" fmla="*/ 242 w 340"/>
                <a:gd name="T47" fmla="*/ 250 h 330"/>
                <a:gd name="T48" fmla="*/ 239 w 340"/>
                <a:gd name="T49" fmla="*/ 253 h 330"/>
                <a:gd name="T50" fmla="*/ 233 w 340"/>
                <a:gd name="T51" fmla="*/ 247 h 330"/>
                <a:gd name="T52" fmla="*/ 236 w 340"/>
                <a:gd name="T53" fmla="*/ 244 h 330"/>
                <a:gd name="T54" fmla="*/ 225 w 340"/>
                <a:gd name="T55" fmla="*/ 232 h 330"/>
                <a:gd name="T56" fmla="*/ 134 w 340"/>
                <a:gd name="T57" fmla="*/ 268 h 330"/>
                <a:gd name="T58" fmla="*/ 0 w 340"/>
                <a:gd name="T59" fmla="*/ 135 h 330"/>
                <a:gd name="T60" fmla="*/ 134 w 340"/>
                <a:gd name="T61" fmla="*/ 1 h 330"/>
                <a:gd name="T62" fmla="*/ 237 w 340"/>
                <a:gd name="T63" fmla="*/ 50 h 330"/>
                <a:gd name="T64" fmla="*/ 74 w 340"/>
                <a:gd name="T65" fmla="*/ 118 h 330"/>
                <a:gd name="T66" fmla="*/ 141 w 340"/>
                <a:gd name="T67" fmla="*/ 183 h 330"/>
                <a:gd name="T68" fmla="*/ 232 w 340"/>
                <a:gd name="T69" fmla="*/ 58 h 330"/>
                <a:gd name="T70" fmla="*/ 134 w 340"/>
                <a:gd name="T71" fmla="*/ 10 h 330"/>
                <a:gd name="T72" fmla="*/ 9 w 340"/>
                <a:gd name="T73" fmla="*/ 135 h 330"/>
                <a:gd name="T74" fmla="*/ 134 w 340"/>
                <a:gd name="T75" fmla="*/ 260 h 330"/>
                <a:gd name="T76" fmla="*/ 259 w 340"/>
                <a:gd name="T77" fmla="*/ 135 h 330"/>
                <a:gd name="T78" fmla="*/ 237 w 340"/>
                <a:gd name="T79" fmla="*/ 65 h 330"/>
                <a:gd name="T80" fmla="*/ 142 w 340"/>
                <a:gd name="T81" fmla="*/ 196 h 330"/>
                <a:gd name="T82" fmla="*/ 68 w 340"/>
                <a:gd name="T83" fmla="*/ 124 h 330"/>
                <a:gd name="T84" fmla="*/ 74 w 340"/>
                <a:gd name="T85" fmla="*/ 118 h 330"/>
                <a:gd name="T86" fmla="*/ 32 w 340"/>
                <a:gd name="T87" fmla="*/ 100 h 330"/>
                <a:gd name="T88" fmla="*/ 102 w 340"/>
                <a:gd name="T89" fmla="*/ 32 h 330"/>
                <a:gd name="T90" fmla="*/ 105 w 340"/>
                <a:gd name="T91" fmla="*/ 40 h 330"/>
                <a:gd name="T92" fmla="*/ 40 w 340"/>
                <a:gd name="T93" fmla="*/ 102 h 330"/>
                <a:gd name="T94" fmla="*/ 32 w 340"/>
                <a:gd name="T95" fmla="*/ 10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0" h="330">
                  <a:moveTo>
                    <a:pt x="238" y="221"/>
                  </a:moveTo>
                  <a:cubicBezTo>
                    <a:pt x="237" y="221"/>
                    <a:pt x="236" y="221"/>
                    <a:pt x="236" y="221"/>
                  </a:cubicBezTo>
                  <a:cubicBezTo>
                    <a:pt x="233" y="221"/>
                    <a:pt x="231" y="223"/>
                    <a:pt x="231" y="225"/>
                  </a:cubicBezTo>
                  <a:cubicBezTo>
                    <a:pt x="231" y="226"/>
                    <a:pt x="232" y="227"/>
                    <a:pt x="233" y="228"/>
                  </a:cubicBezTo>
                  <a:cubicBezTo>
                    <a:pt x="323" y="319"/>
                    <a:pt x="323" y="319"/>
                    <a:pt x="323" y="319"/>
                  </a:cubicBezTo>
                  <a:cubicBezTo>
                    <a:pt x="327" y="322"/>
                    <a:pt x="332" y="317"/>
                    <a:pt x="329" y="313"/>
                  </a:cubicBezTo>
                  <a:lnTo>
                    <a:pt x="238" y="221"/>
                  </a:lnTo>
                  <a:close/>
                  <a:moveTo>
                    <a:pt x="237" y="50"/>
                  </a:moveTo>
                  <a:cubicBezTo>
                    <a:pt x="270" y="5"/>
                    <a:pt x="270" y="5"/>
                    <a:pt x="270" y="5"/>
                  </a:cubicBezTo>
                  <a:cubicBezTo>
                    <a:pt x="273" y="0"/>
                    <a:pt x="280" y="5"/>
                    <a:pt x="277" y="10"/>
                  </a:cubicBezTo>
                  <a:cubicBezTo>
                    <a:pt x="242" y="57"/>
                    <a:pt x="242" y="57"/>
                    <a:pt x="242" y="57"/>
                  </a:cubicBezTo>
                  <a:cubicBezTo>
                    <a:pt x="258" y="79"/>
                    <a:pt x="267" y="106"/>
                    <a:pt x="267" y="135"/>
                  </a:cubicBezTo>
                  <a:cubicBezTo>
                    <a:pt x="267" y="164"/>
                    <a:pt x="258" y="191"/>
                    <a:pt x="242" y="213"/>
                  </a:cubicBezTo>
                  <a:cubicBezTo>
                    <a:pt x="254" y="225"/>
                    <a:pt x="254" y="225"/>
                    <a:pt x="254" y="225"/>
                  </a:cubicBezTo>
                  <a:cubicBezTo>
                    <a:pt x="257" y="222"/>
                    <a:pt x="257" y="222"/>
                    <a:pt x="257" y="222"/>
                  </a:cubicBezTo>
                  <a:cubicBezTo>
                    <a:pt x="261" y="218"/>
                    <a:pt x="267" y="224"/>
                    <a:pt x="263" y="228"/>
                  </a:cubicBezTo>
                  <a:cubicBezTo>
                    <a:pt x="260" y="231"/>
                    <a:pt x="260" y="231"/>
                    <a:pt x="260" y="231"/>
                  </a:cubicBezTo>
                  <a:cubicBezTo>
                    <a:pt x="335" y="306"/>
                    <a:pt x="335" y="306"/>
                    <a:pt x="335" y="306"/>
                  </a:cubicBezTo>
                  <a:cubicBezTo>
                    <a:pt x="336" y="307"/>
                    <a:pt x="336" y="307"/>
                    <a:pt x="336" y="307"/>
                  </a:cubicBezTo>
                  <a:cubicBezTo>
                    <a:pt x="336" y="308"/>
                    <a:pt x="336" y="308"/>
                    <a:pt x="337" y="308"/>
                  </a:cubicBezTo>
                  <a:cubicBezTo>
                    <a:pt x="340" y="313"/>
                    <a:pt x="339" y="320"/>
                    <a:pt x="335" y="325"/>
                  </a:cubicBezTo>
                  <a:cubicBezTo>
                    <a:pt x="331" y="329"/>
                    <a:pt x="324" y="330"/>
                    <a:pt x="319" y="326"/>
                  </a:cubicBezTo>
                  <a:cubicBezTo>
                    <a:pt x="318" y="326"/>
                    <a:pt x="318" y="326"/>
                    <a:pt x="318" y="325"/>
                  </a:cubicBezTo>
                  <a:cubicBezTo>
                    <a:pt x="242" y="250"/>
                    <a:pt x="242" y="250"/>
                    <a:pt x="242" y="250"/>
                  </a:cubicBezTo>
                  <a:cubicBezTo>
                    <a:pt x="239" y="253"/>
                    <a:pt x="239" y="253"/>
                    <a:pt x="239" y="253"/>
                  </a:cubicBezTo>
                  <a:cubicBezTo>
                    <a:pt x="235" y="257"/>
                    <a:pt x="229" y="251"/>
                    <a:pt x="233" y="247"/>
                  </a:cubicBezTo>
                  <a:cubicBezTo>
                    <a:pt x="236" y="244"/>
                    <a:pt x="236" y="244"/>
                    <a:pt x="236" y="244"/>
                  </a:cubicBezTo>
                  <a:cubicBezTo>
                    <a:pt x="225" y="232"/>
                    <a:pt x="225" y="232"/>
                    <a:pt x="225" y="232"/>
                  </a:cubicBezTo>
                  <a:cubicBezTo>
                    <a:pt x="201" y="255"/>
                    <a:pt x="169" y="268"/>
                    <a:pt x="134" y="268"/>
                  </a:cubicBezTo>
                  <a:cubicBezTo>
                    <a:pt x="60" y="268"/>
                    <a:pt x="0" y="209"/>
                    <a:pt x="0" y="135"/>
                  </a:cubicBezTo>
                  <a:cubicBezTo>
                    <a:pt x="0" y="61"/>
                    <a:pt x="60" y="1"/>
                    <a:pt x="134" y="1"/>
                  </a:cubicBezTo>
                  <a:cubicBezTo>
                    <a:pt x="175" y="1"/>
                    <a:pt x="212" y="21"/>
                    <a:pt x="237" y="50"/>
                  </a:cubicBezTo>
                  <a:close/>
                  <a:moveTo>
                    <a:pt x="74" y="118"/>
                  </a:moveTo>
                  <a:cubicBezTo>
                    <a:pt x="141" y="183"/>
                    <a:pt x="141" y="183"/>
                    <a:pt x="141" y="183"/>
                  </a:cubicBezTo>
                  <a:cubicBezTo>
                    <a:pt x="232" y="58"/>
                    <a:pt x="232" y="58"/>
                    <a:pt x="232" y="58"/>
                  </a:cubicBezTo>
                  <a:cubicBezTo>
                    <a:pt x="209" y="29"/>
                    <a:pt x="173" y="10"/>
                    <a:pt x="134" y="10"/>
                  </a:cubicBezTo>
                  <a:cubicBezTo>
                    <a:pt x="65" y="10"/>
                    <a:pt x="9" y="66"/>
                    <a:pt x="9" y="135"/>
                  </a:cubicBezTo>
                  <a:cubicBezTo>
                    <a:pt x="9" y="204"/>
                    <a:pt x="65" y="260"/>
                    <a:pt x="134" y="260"/>
                  </a:cubicBezTo>
                  <a:cubicBezTo>
                    <a:pt x="203" y="260"/>
                    <a:pt x="259" y="204"/>
                    <a:pt x="259" y="135"/>
                  </a:cubicBezTo>
                  <a:cubicBezTo>
                    <a:pt x="259" y="109"/>
                    <a:pt x="251" y="85"/>
                    <a:pt x="237" y="65"/>
                  </a:cubicBezTo>
                  <a:cubicBezTo>
                    <a:pt x="142" y="196"/>
                    <a:pt x="142" y="196"/>
                    <a:pt x="142" y="196"/>
                  </a:cubicBezTo>
                  <a:cubicBezTo>
                    <a:pt x="68" y="124"/>
                    <a:pt x="68" y="124"/>
                    <a:pt x="68" y="124"/>
                  </a:cubicBezTo>
                  <a:cubicBezTo>
                    <a:pt x="64" y="120"/>
                    <a:pt x="70" y="114"/>
                    <a:pt x="74" y="118"/>
                  </a:cubicBezTo>
                  <a:close/>
                  <a:moveTo>
                    <a:pt x="32" y="100"/>
                  </a:moveTo>
                  <a:cubicBezTo>
                    <a:pt x="43" y="67"/>
                    <a:pt x="69" y="42"/>
                    <a:pt x="102" y="32"/>
                  </a:cubicBezTo>
                  <a:cubicBezTo>
                    <a:pt x="108" y="30"/>
                    <a:pt x="110" y="38"/>
                    <a:pt x="105" y="40"/>
                  </a:cubicBezTo>
                  <a:cubicBezTo>
                    <a:pt x="74" y="49"/>
                    <a:pt x="50" y="73"/>
                    <a:pt x="40" y="102"/>
                  </a:cubicBezTo>
                  <a:cubicBezTo>
                    <a:pt x="38" y="108"/>
                    <a:pt x="30" y="105"/>
                    <a:pt x="32" y="1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TextBox 52"/>
            <p:cNvSpPr txBox="1"/>
            <p:nvPr/>
          </p:nvSpPr>
          <p:spPr>
            <a:xfrm>
              <a:off x="8382541" y="3887937"/>
              <a:ext cx="721545" cy="200055"/>
            </a:xfrm>
            <a:prstGeom prst="rect">
              <a:avLst/>
            </a:prstGeom>
            <a:noFill/>
          </p:spPr>
          <p:txBody>
            <a:bodyPr wrap="square" rtlCol="0">
              <a:spAutoFit/>
            </a:bodyPr>
            <a:lstStyle/>
            <a:p>
              <a:pPr algn="ctr"/>
              <a:r>
                <a:rPr lang="en-US" sz="700" dirty="0">
                  <a:solidFill>
                    <a:schemeClr val="tx2"/>
                  </a:solidFill>
                  <a:latin typeface="Arial" panose="020B0604020202020204" pitchFamily="34" charset="0"/>
                  <a:cs typeface="Arial" panose="020B0604020202020204" pitchFamily="34" charset="0"/>
                </a:rPr>
                <a:t>It Just Works</a:t>
              </a:r>
            </a:p>
          </p:txBody>
        </p:sp>
      </p:gr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2465239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733666" y="1315377"/>
            <a:ext cx="7695278" cy="1360957"/>
            <a:chOff x="1033344" y="1315377"/>
            <a:chExt cx="7695278" cy="1360957"/>
          </a:xfrm>
        </p:grpSpPr>
        <p:grpSp>
          <p:nvGrpSpPr>
            <p:cNvPr id="20" name="Group 19"/>
            <p:cNvGrpSpPr/>
            <p:nvPr/>
          </p:nvGrpSpPr>
          <p:grpSpPr>
            <a:xfrm>
              <a:off x="1033344" y="1315377"/>
              <a:ext cx="2787805" cy="1360957"/>
              <a:chOff x="0" y="1181565"/>
              <a:chExt cx="2787805" cy="1360957"/>
            </a:xfrm>
          </p:grpSpPr>
          <p:sp>
            <p:nvSpPr>
              <p:cNvPr id="39" name="Freeform 40"/>
              <p:cNvSpPr>
                <a:spLocks noEditPoints="1"/>
              </p:cNvSpPr>
              <p:nvPr/>
            </p:nvSpPr>
            <p:spPr bwMode="auto">
              <a:xfrm>
                <a:off x="306657" y="1181565"/>
                <a:ext cx="2174490" cy="1360957"/>
              </a:xfrm>
              <a:custGeom>
                <a:avLst/>
                <a:gdLst>
                  <a:gd name="T0" fmla="*/ 317 w 360"/>
                  <a:gd name="T1" fmla="*/ 116 h 224"/>
                  <a:gd name="T2" fmla="*/ 318 w 360"/>
                  <a:gd name="T3" fmla="*/ 108 h 224"/>
                  <a:gd name="T4" fmla="*/ 263 w 360"/>
                  <a:gd name="T5" fmla="*/ 54 h 224"/>
                  <a:gd name="T6" fmla="*/ 248 w 360"/>
                  <a:gd name="T7" fmla="*/ 56 h 224"/>
                  <a:gd name="T8" fmla="*/ 168 w 360"/>
                  <a:gd name="T9" fmla="*/ 0 h 224"/>
                  <a:gd name="T10" fmla="*/ 81 w 360"/>
                  <a:gd name="T11" fmla="*/ 78 h 224"/>
                  <a:gd name="T12" fmla="*/ 73 w 360"/>
                  <a:gd name="T13" fmla="*/ 78 h 224"/>
                  <a:gd name="T14" fmla="*/ 0 w 360"/>
                  <a:gd name="T15" fmla="*/ 151 h 224"/>
                  <a:gd name="T16" fmla="*/ 73 w 360"/>
                  <a:gd name="T17" fmla="*/ 224 h 224"/>
                  <a:gd name="T18" fmla="*/ 306 w 360"/>
                  <a:gd name="T19" fmla="*/ 224 h 224"/>
                  <a:gd name="T20" fmla="*/ 360 w 360"/>
                  <a:gd name="T21" fmla="*/ 170 h 224"/>
                  <a:gd name="T22" fmla="*/ 317 w 360"/>
                  <a:gd name="T23" fmla="*/ 116 h 224"/>
                  <a:gd name="T24" fmla="*/ 306 w 360"/>
                  <a:gd name="T25" fmla="*/ 216 h 224"/>
                  <a:gd name="T26" fmla="*/ 73 w 360"/>
                  <a:gd name="T27" fmla="*/ 216 h 224"/>
                  <a:gd name="T28" fmla="*/ 8 w 360"/>
                  <a:gd name="T29" fmla="*/ 151 h 224"/>
                  <a:gd name="T30" fmla="*/ 73 w 360"/>
                  <a:gd name="T31" fmla="*/ 85 h 224"/>
                  <a:gd name="T32" fmla="*/ 89 w 360"/>
                  <a:gd name="T33" fmla="*/ 87 h 224"/>
                  <a:gd name="T34" fmla="*/ 89 w 360"/>
                  <a:gd name="T35" fmla="*/ 83 h 224"/>
                  <a:gd name="T36" fmla="*/ 168 w 360"/>
                  <a:gd name="T37" fmla="*/ 8 h 224"/>
                  <a:gd name="T38" fmla="*/ 242 w 360"/>
                  <a:gd name="T39" fmla="*/ 62 h 224"/>
                  <a:gd name="T40" fmla="*/ 243 w 360"/>
                  <a:gd name="T41" fmla="*/ 66 h 224"/>
                  <a:gd name="T42" fmla="*/ 247 w 360"/>
                  <a:gd name="T43" fmla="*/ 64 h 224"/>
                  <a:gd name="T44" fmla="*/ 263 w 360"/>
                  <a:gd name="T45" fmla="*/ 62 h 224"/>
                  <a:gd name="T46" fmla="*/ 310 w 360"/>
                  <a:gd name="T47" fmla="*/ 108 h 224"/>
                  <a:gd name="T48" fmla="*/ 309 w 360"/>
                  <a:gd name="T49" fmla="*/ 118 h 224"/>
                  <a:gd name="T50" fmla="*/ 308 w 360"/>
                  <a:gd name="T51" fmla="*/ 123 h 224"/>
                  <a:gd name="T52" fmla="*/ 312 w 360"/>
                  <a:gd name="T53" fmla="*/ 123 h 224"/>
                  <a:gd name="T54" fmla="*/ 352 w 360"/>
                  <a:gd name="T55" fmla="*/ 170 h 224"/>
                  <a:gd name="T56" fmla="*/ 306 w 360"/>
                  <a:gd name="T57"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224">
                    <a:moveTo>
                      <a:pt x="317" y="116"/>
                    </a:moveTo>
                    <a:cubicBezTo>
                      <a:pt x="318" y="113"/>
                      <a:pt x="318" y="111"/>
                      <a:pt x="318" y="108"/>
                    </a:cubicBezTo>
                    <a:cubicBezTo>
                      <a:pt x="318" y="78"/>
                      <a:pt x="293" y="54"/>
                      <a:pt x="263" y="54"/>
                    </a:cubicBezTo>
                    <a:cubicBezTo>
                      <a:pt x="258" y="54"/>
                      <a:pt x="253" y="54"/>
                      <a:pt x="248" y="56"/>
                    </a:cubicBezTo>
                    <a:cubicBezTo>
                      <a:pt x="235" y="22"/>
                      <a:pt x="203" y="0"/>
                      <a:pt x="168" y="0"/>
                    </a:cubicBezTo>
                    <a:cubicBezTo>
                      <a:pt x="123" y="0"/>
                      <a:pt x="86" y="34"/>
                      <a:pt x="81" y="78"/>
                    </a:cubicBezTo>
                    <a:cubicBezTo>
                      <a:pt x="73" y="78"/>
                      <a:pt x="73" y="78"/>
                      <a:pt x="73" y="78"/>
                    </a:cubicBezTo>
                    <a:cubicBezTo>
                      <a:pt x="33" y="78"/>
                      <a:pt x="0" y="110"/>
                      <a:pt x="0" y="151"/>
                    </a:cubicBezTo>
                    <a:cubicBezTo>
                      <a:pt x="0" y="191"/>
                      <a:pt x="33" y="224"/>
                      <a:pt x="73" y="224"/>
                    </a:cubicBezTo>
                    <a:cubicBezTo>
                      <a:pt x="306" y="224"/>
                      <a:pt x="306" y="224"/>
                      <a:pt x="306" y="224"/>
                    </a:cubicBezTo>
                    <a:cubicBezTo>
                      <a:pt x="336" y="224"/>
                      <a:pt x="360" y="200"/>
                      <a:pt x="360" y="170"/>
                    </a:cubicBezTo>
                    <a:cubicBezTo>
                      <a:pt x="360" y="144"/>
                      <a:pt x="342" y="121"/>
                      <a:pt x="317" y="116"/>
                    </a:cubicBezTo>
                    <a:close/>
                    <a:moveTo>
                      <a:pt x="306" y="216"/>
                    </a:moveTo>
                    <a:cubicBezTo>
                      <a:pt x="73" y="216"/>
                      <a:pt x="73" y="216"/>
                      <a:pt x="73" y="216"/>
                    </a:cubicBezTo>
                    <a:cubicBezTo>
                      <a:pt x="37" y="216"/>
                      <a:pt x="8" y="187"/>
                      <a:pt x="8" y="151"/>
                    </a:cubicBezTo>
                    <a:cubicBezTo>
                      <a:pt x="8" y="115"/>
                      <a:pt x="37" y="86"/>
                      <a:pt x="73" y="85"/>
                    </a:cubicBezTo>
                    <a:cubicBezTo>
                      <a:pt x="89" y="87"/>
                      <a:pt x="89" y="87"/>
                      <a:pt x="89" y="87"/>
                    </a:cubicBezTo>
                    <a:cubicBezTo>
                      <a:pt x="89" y="83"/>
                      <a:pt x="89" y="83"/>
                      <a:pt x="89" y="83"/>
                    </a:cubicBezTo>
                    <a:cubicBezTo>
                      <a:pt x="91" y="41"/>
                      <a:pt x="126" y="8"/>
                      <a:pt x="168" y="8"/>
                    </a:cubicBezTo>
                    <a:cubicBezTo>
                      <a:pt x="201" y="8"/>
                      <a:pt x="231" y="30"/>
                      <a:pt x="242" y="62"/>
                    </a:cubicBezTo>
                    <a:cubicBezTo>
                      <a:pt x="243" y="66"/>
                      <a:pt x="243" y="66"/>
                      <a:pt x="243" y="66"/>
                    </a:cubicBezTo>
                    <a:cubicBezTo>
                      <a:pt x="247" y="64"/>
                      <a:pt x="247" y="64"/>
                      <a:pt x="247" y="64"/>
                    </a:cubicBezTo>
                    <a:cubicBezTo>
                      <a:pt x="252" y="62"/>
                      <a:pt x="258" y="62"/>
                      <a:pt x="263" y="62"/>
                    </a:cubicBezTo>
                    <a:cubicBezTo>
                      <a:pt x="289" y="62"/>
                      <a:pt x="310" y="82"/>
                      <a:pt x="310" y="108"/>
                    </a:cubicBezTo>
                    <a:cubicBezTo>
                      <a:pt x="310" y="111"/>
                      <a:pt x="309" y="115"/>
                      <a:pt x="309" y="118"/>
                    </a:cubicBezTo>
                    <a:cubicBezTo>
                      <a:pt x="308" y="123"/>
                      <a:pt x="308" y="123"/>
                      <a:pt x="308" y="123"/>
                    </a:cubicBezTo>
                    <a:cubicBezTo>
                      <a:pt x="312" y="123"/>
                      <a:pt x="312" y="123"/>
                      <a:pt x="312" y="123"/>
                    </a:cubicBezTo>
                    <a:cubicBezTo>
                      <a:pt x="335" y="126"/>
                      <a:pt x="352" y="146"/>
                      <a:pt x="352" y="170"/>
                    </a:cubicBezTo>
                    <a:cubicBezTo>
                      <a:pt x="352" y="195"/>
                      <a:pt x="332" y="216"/>
                      <a:pt x="306" y="216"/>
                    </a:cubicBezTo>
                    <a:close/>
                  </a:path>
                </a:pathLst>
              </a:custGeom>
              <a:solidFill>
                <a:srgbClr val="B9C7D4"/>
              </a:solidFill>
              <a:ln w="12700">
                <a:solidFill>
                  <a:srgbClr val="FFFFFF"/>
                </a:solidFill>
              </a:ln>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a:spLocks noChangeArrowheads="1"/>
              </p:cNvSpPr>
              <p:nvPr/>
            </p:nvSpPr>
            <p:spPr bwMode="auto">
              <a:xfrm>
                <a:off x="185674" y="1917081"/>
                <a:ext cx="2416457" cy="535531"/>
              </a:xfrm>
              <a:prstGeom prst="rect">
                <a:avLst/>
              </a:prstGeom>
              <a:noFill/>
              <a:ln w="9525">
                <a:noFill/>
                <a:miter lim="800000"/>
                <a:headEnd/>
                <a:tailEnd/>
              </a:ln>
            </p:spPr>
            <p:txBody>
              <a:bodyPr wrap="square">
                <a:spAutoFit/>
              </a:bodyPr>
              <a:lstStyle/>
              <a:p>
                <a:pPr algn="ctr">
                  <a:lnSpc>
                    <a:spcPct val="90000"/>
                  </a:lnSpc>
                  <a:defRPr/>
                </a:pPr>
                <a:r>
                  <a:rPr lang="en-GB" sz="1600" dirty="0">
                    <a:solidFill>
                      <a:schemeClr val="accent4"/>
                    </a:solidFill>
                    <a:latin typeface="Arial" panose="020B0604020202020204" pitchFamily="34" charset="0"/>
                  </a:rPr>
                  <a:t>Reduction in </a:t>
                </a:r>
              </a:p>
              <a:p>
                <a:pPr algn="ctr">
                  <a:lnSpc>
                    <a:spcPct val="90000"/>
                  </a:lnSpc>
                  <a:defRPr/>
                </a:pPr>
                <a:r>
                  <a:rPr lang="en-GB" sz="1600" dirty="0">
                    <a:solidFill>
                      <a:schemeClr val="accent4"/>
                    </a:solidFill>
                    <a:latin typeface="Arial" panose="020B0604020202020204" pitchFamily="34" charset="0"/>
                  </a:rPr>
                  <a:t>financial close</a:t>
                </a:r>
              </a:p>
            </p:txBody>
          </p:sp>
          <p:sp>
            <p:nvSpPr>
              <p:cNvPr id="40" name="TextBox 39"/>
              <p:cNvSpPr txBox="1">
                <a:spLocks noChangeArrowheads="1"/>
              </p:cNvSpPr>
              <p:nvPr/>
            </p:nvSpPr>
            <p:spPr bwMode="auto">
              <a:xfrm>
                <a:off x="0" y="1198961"/>
                <a:ext cx="2787805" cy="861774"/>
              </a:xfrm>
              <a:prstGeom prst="rect">
                <a:avLst/>
              </a:prstGeom>
              <a:noFill/>
              <a:ln w="9525">
                <a:noFill/>
                <a:miter lim="800000"/>
                <a:headEnd/>
                <a:tailEnd/>
              </a:ln>
            </p:spPr>
            <p:txBody>
              <a:bodyPr wrap="square">
                <a:spAutoFit/>
              </a:bodyPr>
              <a:lstStyle/>
              <a:p>
                <a:pPr algn="ctr">
                  <a:defRPr/>
                </a:pPr>
                <a:r>
                  <a:rPr lang="en-GB" sz="5000" dirty="0">
                    <a:ln w="12700">
                      <a:solidFill>
                        <a:srgbClr val="FFFFFF"/>
                      </a:solidFill>
                    </a:ln>
                    <a:solidFill>
                      <a:schemeClr val="accent4"/>
                    </a:solidFill>
                    <a:latin typeface="Impact" panose="020B0806030902050204" pitchFamily="34" charset="0"/>
                  </a:rPr>
                  <a:t>40</a:t>
                </a:r>
                <a:r>
                  <a:rPr lang="en-GB" sz="5000" baseline="30000" dirty="0">
                    <a:ln w="12700">
                      <a:solidFill>
                        <a:srgbClr val="FFFFFF"/>
                      </a:solidFill>
                    </a:ln>
                    <a:solidFill>
                      <a:schemeClr val="accent4"/>
                    </a:solidFill>
                    <a:latin typeface="Impact" panose="020B0806030902050204" pitchFamily="34" charset="0"/>
                  </a:rPr>
                  <a:t>%</a:t>
                </a:r>
                <a:r>
                  <a:rPr lang="en-GB" sz="5000" dirty="0">
                    <a:ln w="12700">
                      <a:solidFill>
                        <a:srgbClr val="FFFFFF"/>
                      </a:solidFill>
                    </a:ln>
                    <a:solidFill>
                      <a:schemeClr val="accent4"/>
                    </a:solidFill>
                    <a:latin typeface="Impact" panose="020B0806030902050204" pitchFamily="34" charset="0"/>
                  </a:rPr>
                  <a:t>- 70</a:t>
                </a:r>
                <a:r>
                  <a:rPr lang="en-GB" sz="5000" baseline="30000" dirty="0">
                    <a:ln w="12700">
                      <a:solidFill>
                        <a:srgbClr val="FFFFFF"/>
                      </a:solidFill>
                    </a:ln>
                    <a:solidFill>
                      <a:schemeClr val="accent4"/>
                    </a:solidFill>
                    <a:latin typeface="Impact" panose="020B0806030902050204" pitchFamily="34" charset="0"/>
                  </a:rPr>
                  <a:t>%</a:t>
                </a:r>
                <a:endParaRPr lang="en-GB" sz="5000" dirty="0">
                  <a:ln w="12700">
                    <a:solidFill>
                      <a:srgbClr val="FFFFFF"/>
                    </a:solidFill>
                  </a:ln>
                  <a:solidFill>
                    <a:schemeClr val="accent4"/>
                  </a:solidFill>
                  <a:latin typeface="Impact" panose="020B0806030902050204" pitchFamily="34" charset="0"/>
                </a:endParaRPr>
              </a:p>
            </p:txBody>
          </p:sp>
        </p:grpSp>
        <p:grpSp>
          <p:nvGrpSpPr>
            <p:cNvPr id="18" name="Group 17"/>
            <p:cNvGrpSpPr/>
            <p:nvPr/>
          </p:nvGrpSpPr>
          <p:grpSpPr>
            <a:xfrm>
              <a:off x="3614938" y="1315377"/>
              <a:ext cx="2556340" cy="1360957"/>
              <a:chOff x="2849221" y="1181565"/>
              <a:chExt cx="2556340" cy="1360957"/>
            </a:xfrm>
          </p:grpSpPr>
          <p:sp>
            <p:nvSpPr>
              <p:cNvPr id="43" name="Freeform 40"/>
              <p:cNvSpPr>
                <a:spLocks noEditPoints="1"/>
              </p:cNvSpPr>
              <p:nvPr/>
            </p:nvSpPr>
            <p:spPr bwMode="auto">
              <a:xfrm>
                <a:off x="3040146" y="1181565"/>
                <a:ext cx="2174490" cy="1360957"/>
              </a:xfrm>
              <a:custGeom>
                <a:avLst/>
                <a:gdLst>
                  <a:gd name="T0" fmla="*/ 317 w 360"/>
                  <a:gd name="T1" fmla="*/ 116 h 224"/>
                  <a:gd name="T2" fmla="*/ 318 w 360"/>
                  <a:gd name="T3" fmla="*/ 108 h 224"/>
                  <a:gd name="T4" fmla="*/ 263 w 360"/>
                  <a:gd name="T5" fmla="*/ 54 h 224"/>
                  <a:gd name="T6" fmla="*/ 248 w 360"/>
                  <a:gd name="T7" fmla="*/ 56 h 224"/>
                  <a:gd name="T8" fmla="*/ 168 w 360"/>
                  <a:gd name="T9" fmla="*/ 0 h 224"/>
                  <a:gd name="T10" fmla="*/ 81 w 360"/>
                  <a:gd name="T11" fmla="*/ 78 h 224"/>
                  <a:gd name="T12" fmla="*/ 73 w 360"/>
                  <a:gd name="T13" fmla="*/ 78 h 224"/>
                  <a:gd name="T14" fmla="*/ 0 w 360"/>
                  <a:gd name="T15" fmla="*/ 151 h 224"/>
                  <a:gd name="T16" fmla="*/ 73 w 360"/>
                  <a:gd name="T17" fmla="*/ 224 h 224"/>
                  <a:gd name="T18" fmla="*/ 306 w 360"/>
                  <a:gd name="T19" fmla="*/ 224 h 224"/>
                  <a:gd name="T20" fmla="*/ 360 w 360"/>
                  <a:gd name="T21" fmla="*/ 170 h 224"/>
                  <a:gd name="T22" fmla="*/ 317 w 360"/>
                  <a:gd name="T23" fmla="*/ 116 h 224"/>
                  <a:gd name="T24" fmla="*/ 306 w 360"/>
                  <a:gd name="T25" fmla="*/ 216 h 224"/>
                  <a:gd name="T26" fmla="*/ 73 w 360"/>
                  <a:gd name="T27" fmla="*/ 216 h 224"/>
                  <a:gd name="T28" fmla="*/ 8 w 360"/>
                  <a:gd name="T29" fmla="*/ 151 h 224"/>
                  <a:gd name="T30" fmla="*/ 73 w 360"/>
                  <a:gd name="T31" fmla="*/ 85 h 224"/>
                  <a:gd name="T32" fmla="*/ 89 w 360"/>
                  <a:gd name="T33" fmla="*/ 87 h 224"/>
                  <a:gd name="T34" fmla="*/ 89 w 360"/>
                  <a:gd name="T35" fmla="*/ 83 h 224"/>
                  <a:gd name="T36" fmla="*/ 168 w 360"/>
                  <a:gd name="T37" fmla="*/ 8 h 224"/>
                  <a:gd name="T38" fmla="*/ 242 w 360"/>
                  <a:gd name="T39" fmla="*/ 62 h 224"/>
                  <a:gd name="T40" fmla="*/ 243 w 360"/>
                  <a:gd name="T41" fmla="*/ 66 h 224"/>
                  <a:gd name="T42" fmla="*/ 247 w 360"/>
                  <a:gd name="T43" fmla="*/ 64 h 224"/>
                  <a:gd name="T44" fmla="*/ 263 w 360"/>
                  <a:gd name="T45" fmla="*/ 62 h 224"/>
                  <a:gd name="T46" fmla="*/ 310 w 360"/>
                  <a:gd name="T47" fmla="*/ 108 h 224"/>
                  <a:gd name="T48" fmla="*/ 309 w 360"/>
                  <a:gd name="T49" fmla="*/ 118 h 224"/>
                  <a:gd name="T50" fmla="*/ 308 w 360"/>
                  <a:gd name="T51" fmla="*/ 123 h 224"/>
                  <a:gd name="T52" fmla="*/ 312 w 360"/>
                  <a:gd name="T53" fmla="*/ 123 h 224"/>
                  <a:gd name="T54" fmla="*/ 352 w 360"/>
                  <a:gd name="T55" fmla="*/ 170 h 224"/>
                  <a:gd name="T56" fmla="*/ 306 w 360"/>
                  <a:gd name="T57"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224">
                    <a:moveTo>
                      <a:pt x="317" y="116"/>
                    </a:moveTo>
                    <a:cubicBezTo>
                      <a:pt x="318" y="113"/>
                      <a:pt x="318" y="111"/>
                      <a:pt x="318" y="108"/>
                    </a:cubicBezTo>
                    <a:cubicBezTo>
                      <a:pt x="318" y="78"/>
                      <a:pt x="293" y="54"/>
                      <a:pt x="263" y="54"/>
                    </a:cubicBezTo>
                    <a:cubicBezTo>
                      <a:pt x="258" y="54"/>
                      <a:pt x="253" y="54"/>
                      <a:pt x="248" y="56"/>
                    </a:cubicBezTo>
                    <a:cubicBezTo>
                      <a:pt x="235" y="22"/>
                      <a:pt x="203" y="0"/>
                      <a:pt x="168" y="0"/>
                    </a:cubicBezTo>
                    <a:cubicBezTo>
                      <a:pt x="123" y="0"/>
                      <a:pt x="86" y="34"/>
                      <a:pt x="81" y="78"/>
                    </a:cubicBezTo>
                    <a:cubicBezTo>
                      <a:pt x="73" y="78"/>
                      <a:pt x="73" y="78"/>
                      <a:pt x="73" y="78"/>
                    </a:cubicBezTo>
                    <a:cubicBezTo>
                      <a:pt x="33" y="78"/>
                      <a:pt x="0" y="110"/>
                      <a:pt x="0" y="151"/>
                    </a:cubicBezTo>
                    <a:cubicBezTo>
                      <a:pt x="0" y="191"/>
                      <a:pt x="33" y="224"/>
                      <a:pt x="73" y="224"/>
                    </a:cubicBezTo>
                    <a:cubicBezTo>
                      <a:pt x="306" y="224"/>
                      <a:pt x="306" y="224"/>
                      <a:pt x="306" y="224"/>
                    </a:cubicBezTo>
                    <a:cubicBezTo>
                      <a:pt x="336" y="224"/>
                      <a:pt x="360" y="200"/>
                      <a:pt x="360" y="170"/>
                    </a:cubicBezTo>
                    <a:cubicBezTo>
                      <a:pt x="360" y="144"/>
                      <a:pt x="342" y="121"/>
                      <a:pt x="317" y="116"/>
                    </a:cubicBezTo>
                    <a:close/>
                    <a:moveTo>
                      <a:pt x="306" y="216"/>
                    </a:moveTo>
                    <a:cubicBezTo>
                      <a:pt x="73" y="216"/>
                      <a:pt x="73" y="216"/>
                      <a:pt x="73" y="216"/>
                    </a:cubicBezTo>
                    <a:cubicBezTo>
                      <a:pt x="37" y="216"/>
                      <a:pt x="8" y="187"/>
                      <a:pt x="8" y="151"/>
                    </a:cubicBezTo>
                    <a:cubicBezTo>
                      <a:pt x="8" y="115"/>
                      <a:pt x="37" y="86"/>
                      <a:pt x="73" y="85"/>
                    </a:cubicBezTo>
                    <a:cubicBezTo>
                      <a:pt x="89" y="87"/>
                      <a:pt x="89" y="87"/>
                      <a:pt x="89" y="87"/>
                    </a:cubicBezTo>
                    <a:cubicBezTo>
                      <a:pt x="89" y="83"/>
                      <a:pt x="89" y="83"/>
                      <a:pt x="89" y="83"/>
                    </a:cubicBezTo>
                    <a:cubicBezTo>
                      <a:pt x="91" y="41"/>
                      <a:pt x="126" y="8"/>
                      <a:pt x="168" y="8"/>
                    </a:cubicBezTo>
                    <a:cubicBezTo>
                      <a:pt x="201" y="8"/>
                      <a:pt x="231" y="30"/>
                      <a:pt x="242" y="62"/>
                    </a:cubicBezTo>
                    <a:cubicBezTo>
                      <a:pt x="243" y="66"/>
                      <a:pt x="243" y="66"/>
                      <a:pt x="243" y="66"/>
                    </a:cubicBezTo>
                    <a:cubicBezTo>
                      <a:pt x="247" y="64"/>
                      <a:pt x="247" y="64"/>
                      <a:pt x="247" y="64"/>
                    </a:cubicBezTo>
                    <a:cubicBezTo>
                      <a:pt x="252" y="62"/>
                      <a:pt x="258" y="62"/>
                      <a:pt x="263" y="62"/>
                    </a:cubicBezTo>
                    <a:cubicBezTo>
                      <a:pt x="289" y="62"/>
                      <a:pt x="310" y="82"/>
                      <a:pt x="310" y="108"/>
                    </a:cubicBezTo>
                    <a:cubicBezTo>
                      <a:pt x="310" y="111"/>
                      <a:pt x="309" y="115"/>
                      <a:pt x="309" y="118"/>
                    </a:cubicBezTo>
                    <a:cubicBezTo>
                      <a:pt x="308" y="123"/>
                      <a:pt x="308" y="123"/>
                      <a:pt x="308" y="123"/>
                    </a:cubicBezTo>
                    <a:cubicBezTo>
                      <a:pt x="312" y="123"/>
                      <a:pt x="312" y="123"/>
                      <a:pt x="312" y="123"/>
                    </a:cubicBezTo>
                    <a:cubicBezTo>
                      <a:pt x="335" y="126"/>
                      <a:pt x="352" y="146"/>
                      <a:pt x="352" y="170"/>
                    </a:cubicBezTo>
                    <a:cubicBezTo>
                      <a:pt x="352" y="195"/>
                      <a:pt x="332" y="216"/>
                      <a:pt x="306" y="216"/>
                    </a:cubicBezTo>
                    <a:close/>
                  </a:path>
                </a:pathLst>
              </a:custGeom>
              <a:solidFill>
                <a:srgbClr val="B9C7D4"/>
              </a:solidFill>
              <a:ln w="12700">
                <a:solidFill>
                  <a:srgbClr val="FFFFFF"/>
                </a:solid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a:spLocks noChangeArrowheads="1"/>
              </p:cNvSpPr>
              <p:nvPr/>
            </p:nvSpPr>
            <p:spPr bwMode="auto">
              <a:xfrm>
                <a:off x="2849221" y="1198961"/>
                <a:ext cx="2556340" cy="861774"/>
              </a:xfrm>
              <a:prstGeom prst="rect">
                <a:avLst/>
              </a:prstGeom>
              <a:noFill/>
              <a:ln w="9525">
                <a:noFill/>
                <a:miter lim="800000"/>
                <a:headEnd/>
                <a:tailEnd/>
              </a:ln>
            </p:spPr>
            <p:txBody>
              <a:bodyPr wrap="square">
                <a:spAutoFit/>
              </a:bodyPr>
              <a:lstStyle/>
              <a:p>
                <a:pPr algn="ctr">
                  <a:defRPr/>
                </a:pPr>
                <a:r>
                  <a:rPr lang="en-GB" sz="5000" dirty="0">
                    <a:ln w="12700">
                      <a:solidFill>
                        <a:srgbClr val="FFFFFF"/>
                      </a:solidFill>
                    </a:ln>
                    <a:solidFill>
                      <a:schemeClr val="accent4"/>
                    </a:solidFill>
                    <a:latin typeface="Impact" panose="020B0806030902050204" pitchFamily="34" charset="0"/>
                  </a:rPr>
                  <a:t>45</a:t>
                </a:r>
                <a:r>
                  <a:rPr lang="en-GB" sz="5000" baseline="30000" dirty="0">
                    <a:ln w="12700">
                      <a:solidFill>
                        <a:srgbClr val="FFFFFF"/>
                      </a:solidFill>
                    </a:ln>
                    <a:solidFill>
                      <a:schemeClr val="accent4"/>
                    </a:solidFill>
                    <a:latin typeface="Impact" panose="020B0806030902050204" pitchFamily="34" charset="0"/>
                  </a:rPr>
                  <a:t>%</a:t>
                </a:r>
                <a:r>
                  <a:rPr lang="en-GB" sz="5000" dirty="0">
                    <a:ln w="12700">
                      <a:solidFill>
                        <a:srgbClr val="FFFFFF"/>
                      </a:solidFill>
                    </a:ln>
                    <a:solidFill>
                      <a:schemeClr val="accent4"/>
                    </a:solidFill>
                    <a:latin typeface="Impact" panose="020B0806030902050204" pitchFamily="34" charset="0"/>
                  </a:rPr>
                  <a:t>- 75</a:t>
                </a:r>
                <a:r>
                  <a:rPr lang="en-GB" sz="5000" baseline="30000" dirty="0">
                    <a:ln w="12700">
                      <a:solidFill>
                        <a:srgbClr val="FFFFFF"/>
                      </a:solidFill>
                    </a:ln>
                    <a:solidFill>
                      <a:schemeClr val="accent4"/>
                    </a:solidFill>
                    <a:latin typeface="Impact" panose="020B0806030902050204" pitchFamily="34" charset="0"/>
                  </a:rPr>
                  <a:t>%</a:t>
                </a:r>
              </a:p>
            </p:txBody>
          </p:sp>
          <p:sp>
            <p:nvSpPr>
              <p:cNvPr id="41" name="TextBox 40"/>
              <p:cNvSpPr txBox="1">
                <a:spLocks noChangeArrowheads="1"/>
              </p:cNvSpPr>
              <p:nvPr/>
            </p:nvSpPr>
            <p:spPr bwMode="auto">
              <a:xfrm>
                <a:off x="3242728" y="1917081"/>
                <a:ext cx="1769326" cy="535531"/>
              </a:xfrm>
              <a:prstGeom prst="rect">
                <a:avLst/>
              </a:prstGeom>
              <a:noFill/>
              <a:ln w="9525">
                <a:noFill/>
                <a:miter lim="800000"/>
                <a:headEnd/>
                <a:tailEnd/>
              </a:ln>
            </p:spPr>
            <p:txBody>
              <a:bodyPr wrap="square">
                <a:spAutoFit/>
              </a:bodyPr>
              <a:lstStyle/>
              <a:p>
                <a:pPr algn="ctr">
                  <a:lnSpc>
                    <a:spcPct val="90000"/>
                  </a:lnSpc>
                  <a:defRPr/>
                </a:pPr>
                <a:r>
                  <a:rPr lang="en-GB" sz="1600" dirty="0">
                    <a:solidFill>
                      <a:schemeClr val="accent4"/>
                    </a:solidFill>
                    <a:latin typeface="Arial" panose="020B0604020202020204" pitchFamily="34" charset="0"/>
                  </a:rPr>
                  <a:t>Reduction in</a:t>
                </a:r>
                <a:br>
                  <a:rPr lang="en-GB" sz="1600" dirty="0">
                    <a:solidFill>
                      <a:schemeClr val="accent4"/>
                    </a:solidFill>
                    <a:latin typeface="Arial" panose="020B0604020202020204" pitchFamily="34" charset="0"/>
                  </a:rPr>
                </a:br>
                <a:r>
                  <a:rPr lang="en-GB" sz="1600" dirty="0">
                    <a:solidFill>
                      <a:schemeClr val="accent4"/>
                    </a:solidFill>
                    <a:latin typeface="Arial" panose="020B0604020202020204" pitchFamily="34" charset="0"/>
                  </a:rPr>
                  <a:t>invoicing costs</a:t>
                </a:r>
              </a:p>
            </p:txBody>
          </p:sp>
        </p:grpSp>
        <p:grpSp>
          <p:nvGrpSpPr>
            <p:cNvPr id="17" name="Group 16"/>
            <p:cNvGrpSpPr/>
            <p:nvPr/>
          </p:nvGrpSpPr>
          <p:grpSpPr>
            <a:xfrm>
              <a:off x="5980426" y="1315377"/>
              <a:ext cx="2748196" cy="1360957"/>
              <a:chOff x="5980426" y="1181565"/>
              <a:chExt cx="2748196" cy="1360957"/>
            </a:xfrm>
          </p:grpSpPr>
          <p:sp>
            <p:nvSpPr>
              <p:cNvPr id="38" name="Freeform 40"/>
              <p:cNvSpPr>
                <a:spLocks noEditPoints="1"/>
              </p:cNvSpPr>
              <p:nvPr/>
            </p:nvSpPr>
            <p:spPr bwMode="auto">
              <a:xfrm>
                <a:off x="6267279" y="1181565"/>
                <a:ext cx="2174490" cy="1360957"/>
              </a:xfrm>
              <a:custGeom>
                <a:avLst/>
                <a:gdLst>
                  <a:gd name="T0" fmla="*/ 317 w 360"/>
                  <a:gd name="T1" fmla="*/ 116 h 224"/>
                  <a:gd name="T2" fmla="*/ 318 w 360"/>
                  <a:gd name="T3" fmla="*/ 108 h 224"/>
                  <a:gd name="T4" fmla="*/ 263 w 360"/>
                  <a:gd name="T5" fmla="*/ 54 h 224"/>
                  <a:gd name="T6" fmla="*/ 248 w 360"/>
                  <a:gd name="T7" fmla="*/ 56 h 224"/>
                  <a:gd name="T8" fmla="*/ 168 w 360"/>
                  <a:gd name="T9" fmla="*/ 0 h 224"/>
                  <a:gd name="T10" fmla="*/ 81 w 360"/>
                  <a:gd name="T11" fmla="*/ 78 h 224"/>
                  <a:gd name="T12" fmla="*/ 73 w 360"/>
                  <a:gd name="T13" fmla="*/ 78 h 224"/>
                  <a:gd name="T14" fmla="*/ 0 w 360"/>
                  <a:gd name="T15" fmla="*/ 151 h 224"/>
                  <a:gd name="T16" fmla="*/ 73 w 360"/>
                  <a:gd name="T17" fmla="*/ 224 h 224"/>
                  <a:gd name="T18" fmla="*/ 306 w 360"/>
                  <a:gd name="T19" fmla="*/ 224 h 224"/>
                  <a:gd name="T20" fmla="*/ 360 w 360"/>
                  <a:gd name="T21" fmla="*/ 170 h 224"/>
                  <a:gd name="T22" fmla="*/ 317 w 360"/>
                  <a:gd name="T23" fmla="*/ 116 h 224"/>
                  <a:gd name="T24" fmla="*/ 306 w 360"/>
                  <a:gd name="T25" fmla="*/ 216 h 224"/>
                  <a:gd name="T26" fmla="*/ 73 w 360"/>
                  <a:gd name="T27" fmla="*/ 216 h 224"/>
                  <a:gd name="T28" fmla="*/ 8 w 360"/>
                  <a:gd name="T29" fmla="*/ 151 h 224"/>
                  <a:gd name="T30" fmla="*/ 73 w 360"/>
                  <a:gd name="T31" fmla="*/ 85 h 224"/>
                  <a:gd name="T32" fmla="*/ 89 w 360"/>
                  <a:gd name="T33" fmla="*/ 87 h 224"/>
                  <a:gd name="T34" fmla="*/ 89 w 360"/>
                  <a:gd name="T35" fmla="*/ 83 h 224"/>
                  <a:gd name="T36" fmla="*/ 168 w 360"/>
                  <a:gd name="T37" fmla="*/ 8 h 224"/>
                  <a:gd name="T38" fmla="*/ 242 w 360"/>
                  <a:gd name="T39" fmla="*/ 62 h 224"/>
                  <a:gd name="T40" fmla="*/ 243 w 360"/>
                  <a:gd name="T41" fmla="*/ 66 h 224"/>
                  <a:gd name="T42" fmla="*/ 247 w 360"/>
                  <a:gd name="T43" fmla="*/ 64 h 224"/>
                  <a:gd name="T44" fmla="*/ 263 w 360"/>
                  <a:gd name="T45" fmla="*/ 62 h 224"/>
                  <a:gd name="T46" fmla="*/ 310 w 360"/>
                  <a:gd name="T47" fmla="*/ 108 h 224"/>
                  <a:gd name="T48" fmla="*/ 309 w 360"/>
                  <a:gd name="T49" fmla="*/ 118 h 224"/>
                  <a:gd name="T50" fmla="*/ 308 w 360"/>
                  <a:gd name="T51" fmla="*/ 123 h 224"/>
                  <a:gd name="T52" fmla="*/ 312 w 360"/>
                  <a:gd name="T53" fmla="*/ 123 h 224"/>
                  <a:gd name="T54" fmla="*/ 352 w 360"/>
                  <a:gd name="T55" fmla="*/ 170 h 224"/>
                  <a:gd name="T56" fmla="*/ 306 w 360"/>
                  <a:gd name="T57"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224">
                    <a:moveTo>
                      <a:pt x="317" y="116"/>
                    </a:moveTo>
                    <a:cubicBezTo>
                      <a:pt x="318" y="113"/>
                      <a:pt x="318" y="111"/>
                      <a:pt x="318" y="108"/>
                    </a:cubicBezTo>
                    <a:cubicBezTo>
                      <a:pt x="318" y="78"/>
                      <a:pt x="293" y="54"/>
                      <a:pt x="263" y="54"/>
                    </a:cubicBezTo>
                    <a:cubicBezTo>
                      <a:pt x="258" y="54"/>
                      <a:pt x="253" y="54"/>
                      <a:pt x="248" y="56"/>
                    </a:cubicBezTo>
                    <a:cubicBezTo>
                      <a:pt x="235" y="22"/>
                      <a:pt x="203" y="0"/>
                      <a:pt x="168" y="0"/>
                    </a:cubicBezTo>
                    <a:cubicBezTo>
                      <a:pt x="123" y="0"/>
                      <a:pt x="86" y="34"/>
                      <a:pt x="81" y="78"/>
                    </a:cubicBezTo>
                    <a:cubicBezTo>
                      <a:pt x="73" y="78"/>
                      <a:pt x="73" y="78"/>
                      <a:pt x="73" y="78"/>
                    </a:cubicBezTo>
                    <a:cubicBezTo>
                      <a:pt x="33" y="78"/>
                      <a:pt x="0" y="110"/>
                      <a:pt x="0" y="151"/>
                    </a:cubicBezTo>
                    <a:cubicBezTo>
                      <a:pt x="0" y="191"/>
                      <a:pt x="33" y="224"/>
                      <a:pt x="73" y="224"/>
                    </a:cubicBezTo>
                    <a:cubicBezTo>
                      <a:pt x="306" y="224"/>
                      <a:pt x="306" y="224"/>
                      <a:pt x="306" y="224"/>
                    </a:cubicBezTo>
                    <a:cubicBezTo>
                      <a:pt x="336" y="224"/>
                      <a:pt x="360" y="200"/>
                      <a:pt x="360" y="170"/>
                    </a:cubicBezTo>
                    <a:cubicBezTo>
                      <a:pt x="360" y="144"/>
                      <a:pt x="342" y="121"/>
                      <a:pt x="317" y="116"/>
                    </a:cubicBezTo>
                    <a:close/>
                    <a:moveTo>
                      <a:pt x="306" y="216"/>
                    </a:moveTo>
                    <a:cubicBezTo>
                      <a:pt x="73" y="216"/>
                      <a:pt x="73" y="216"/>
                      <a:pt x="73" y="216"/>
                    </a:cubicBezTo>
                    <a:cubicBezTo>
                      <a:pt x="37" y="216"/>
                      <a:pt x="8" y="187"/>
                      <a:pt x="8" y="151"/>
                    </a:cubicBezTo>
                    <a:cubicBezTo>
                      <a:pt x="8" y="115"/>
                      <a:pt x="37" y="86"/>
                      <a:pt x="73" y="85"/>
                    </a:cubicBezTo>
                    <a:cubicBezTo>
                      <a:pt x="89" y="87"/>
                      <a:pt x="89" y="87"/>
                      <a:pt x="89" y="87"/>
                    </a:cubicBezTo>
                    <a:cubicBezTo>
                      <a:pt x="89" y="83"/>
                      <a:pt x="89" y="83"/>
                      <a:pt x="89" y="83"/>
                    </a:cubicBezTo>
                    <a:cubicBezTo>
                      <a:pt x="91" y="41"/>
                      <a:pt x="126" y="8"/>
                      <a:pt x="168" y="8"/>
                    </a:cubicBezTo>
                    <a:cubicBezTo>
                      <a:pt x="201" y="8"/>
                      <a:pt x="231" y="30"/>
                      <a:pt x="242" y="62"/>
                    </a:cubicBezTo>
                    <a:cubicBezTo>
                      <a:pt x="243" y="66"/>
                      <a:pt x="243" y="66"/>
                      <a:pt x="243" y="66"/>
                    </a:cubicBezTo>
                    <a:cubicBezTo>
                      <a:pt x="247" y="64"/>
                      <a:pt x="247" y="64"/>
                      <a:pt x="247" y="64"/>
                    </a:cubicBezTo>
                    <a:cubicBezTo>
                      <a:pt x="252" y="62"/>
                      <a:pt x="258" y="62"/>
                      <a:pt x="263" y="62"/>
                    </a:cubicBezTo>
                    <a:cubicBezTo>
                      <a:pt x="289" y="62"/>
                      <a:pt x="310" y="82"/>
                      <a:pt x="310" y="108"/>
                    </a:cubicBezTo>
                    <a:cubicBezTo>
                      <a:pt x="310" y="111"/>
                      <a:pt x="309" y="115"/>
                      <a:pt x="309" y="118"/>
                    </a:cubicBezTo>
                    <a:cubicBezTo>
                      <a:pt x="308" y="123"/>
                      <a:pt x="308" y="123"/>
                      <a:pt x="308" y="123"/>
                    </a:cubicBezTo>
                    <a:cubicBezTo>
                      <a:pt x="312" y="123"/>
                      <a:pt x="312" y="123"/>
                      <a:pt x="312" y="123"/>
                    </a:cubicBezTo>
                    <a:cubicBezTo>
                      <a:pt x="335" y="126"/>
                      <a:pt x="352" y="146"/>
                      <a:pt x="352" y="170"/>
                    </a:cubicBezTo>
                    <a:cubicBezTo>
                      <a:pt x="352" y="195"/>
                      <a:pt x="332" y="216"/>
                      <a:pt x="306" y="216"/>
                    </a:cubicBezTo>
                    <a:close/>
                  </a:path>
                </a:pathLst>
              </a:custGeom>
              <a:solidFill>
                <a:srgbClr val="B9C7D4"/>
              </a:solidFill>
              <a:ln w="12700">
                <a:solidFill>
                  <a:srgbClr val="FFFFFF"/>
                </a:solidFill>
              </a:ln>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a:spLocks noChangeArrowheads="1"/>
              </p:cNvSpPr>
              <p:nvPr/>
            </p:nvSpPr>
            <p:spPr bwMode="auto">
              <a:xfrm>
                <a:off x="5980426" y="1198961"/>
                <a:ext cx="2748196" cy="861774"/>
              </a:xfrm>
              <a:prstGeom prst="rect">
                <a:avLst/>
              </a:prstGeom>
              <a:noFill/>
              <a:ln w="9525">
                <a:noFill/>
                <a:miter lim="800000"/>
                <a:headEnd/>
                <a:tailEnd/>
              </a:ln>
            </p:spPr>
            <p:txBody>
              <a:bodyPr wrap="square">
                <a:spAutoFit/>
              </a:bodyPr>
              <a:lstStyle/>
              <a:p>
                <a:pPr algn="ctr">
                  <a:defRPr/>
                </a:pPr>
                <a:r>
                  <a:rPr lang="en-GB" sz="5000" dirty="0">
                    <a:ln w="12700">
                      <a:solidFill>
                        <a:srgbClr val="FFFFFF"/>
                      </a:solidFill>
                    </a:ln>
                    <a:solidFill>
                      <a:schemeClr val="accent4"/>
                    </a:solidFill>
                    <a:latin typeface="Impact" panose="020B0806030902050204" pitchFamily="34" charset="0"/>
                  </a:rPr>
                  <a:t>10</a:t>
                </a:r>
                <a:r>
                  <a:rPr lang="en-GB" sz="5000" baseline="30000" dirty="0">
                    <a:ln w="12700">
                      <a:solidFill>
                        <a:srgbClr val="FFFFFF"/>
                      </a:solidFill>
                    </a:ln>
                    <a:solidFill>
                      <a:schemeClr val="accent4"/>
                    </a:solidFill>
                    <a:latin typeface="Impact" panose="020B0806030902050204" pitchFamily="34" charset="0"/>
                  </a:rPr>
                  <a:t>%</a:t>
                </a:r>
                <a:r>
                  <a:rPr lang="en-GB" sz="5000" dirty="0">
                    <a:ln w="12700">
                      <a:solidFill>
                        <a:srgbClr val="FFFFFF"/>
                      </a:solidFill>
                    </a:ln>
                    <a:solidFill>
                      <a:schemeClr val="accent4"/>
                    </a:solidFill>
                    <a:latin typeface="Impact" panose="020B0806030902050204" pitchFamily="34" charset="0"/>
                  </a:rPr>
                  <a:t>-20</a:t>
                </a:r>
                <a:r>
                  <a:rPr lang="en-GB" sz="5000" baseline="30000" dirty="0">
                    <a:ln w="12700">
                      <a:solidFill>
                        <a:srgbClr val="FFFFFF"/>
                      </a:solidFill>
                    </a:ln>
                    <a:solidFill>
                      <a:schemeClr val="accent4"/>
                    </a:solidFill>
                    <a:latin typeface="Impact" panose="020B0806030902050204" pitchFamily="34" charset="0"/>
                  </a:rPr>
                  <a:t>%</a:t>
                </a:r>
                <a:endParaRPr lang="en-GB" sz="5000" dirty="0">
                  <a:ln w="12700">
                    <a:solidFill>
                      <a:srgbClr val="FFFFFF"/>
                    </a:solidFill>
                  </a:ln>
                  <a:solidFill>
                    <a:schemeClr val="accent4"/>
                  </a:solidFill>
                  <a:latin typeface="Impact" panose="020B0806030902050204" pitchFamily="34" charset="0"/>
                </a:endParaRPr>
              </a:p>
            </p:txBody>
          </p:sp>
          <p:sp>
            <p:nvSpPr>
              <p:cNvPr id="42" name="TextBox 41"/>
              <p:cNvSpPr txBox="1">
                <a:spLocks noChangeArrowheads="1"/>
              </p:cNvSpPr>
              <p:nvPr/>
            </p:nvSpPr>
            <p:spPr bwMode="auto">
              <a:xfrm>
                <a:off x="6607392" y="1917081"/>
                <a:ext cx="1494264" cy="535531"/>
              </a:xfrm>
              <a:prstGeom prst="rect">
                <a:avLst/>
              </a:prstGeom>
              <a:noFill/>
              <a:ln w="9525">
                <a:noFill/>
                <a:miter lim="800000"/>
                <a:headEnd/>
                <a:tailEnd/>
              </a:ln>
            </p:spPr>
            <p:txBody>
              <a:bodyPr wrap="square">
                <a:spAutoFit/>
              </a:bodyPr>
              <a:lstStyle/>
              <a:p>
                <a:pPr algn="ctr">
                  <a:lnSpc>
                    <a:spcPct val="90000"/>
                  </a:lnSpc>
                  <a:defRPr/>
                </a:pPr>
                <a:r>
                  <a:rPr lang="en-GB" sz="1600" dirty="0">
                    <a:solidFill>
                      <a:schemeClr val="accent4"/>
                    </a:solidFill>
                    <a:latin typeface="Arial" panose="020B0604020202020204" pitchFamily="34" charset="0"/>
                  </a:rPr>
                  <a:t>Improvement </a:t>
                </a:r>
                <a:br>
                  <a:rPr lang="en-GB" sz="1600" dirty="0">
                    <a:solidFill>
                      <a:schemeClr val="accent4"/>
                    </a:solidFill>
                    <a:latin typeface="Arial" panose="020B0604020202020204" pitchFamily="34" charset="0"/>
                  </a:rPr>
                </a:br>
                <a:r>
                  <a:rPr lang="en-GB" sz="1600" dirty="0">
                    <a:solidFill>
                      <a:schemeClr val="accent4"/>
                    </a:solidFill>
                    <a:latin typeface="Arial" panose="020B0604020202020204" pitchFamily="34" charset="0"/>
                  </a:rPr>
                  <a:t>in DSO</a:t>
                </a:r>
              </a:p>
            </p:txBody>
          </p:sp>
        </p:grpSp>
      </p:grpSp>
      <p:grpSp>
        <p:nvGrpSpPr>
          <p:cNvPr id="25" name="Group 24"/>
          <p:cNvGrpSpPr/>
          <p:nvPr/>
        </p:nvGrpSpPr>
        <p:grpSpPr>
          <a:xfrm>
            <a:off x="134320" y="2958285"/>
            <a:ext cx="7554534" cy="1360957"/>
            <a:chOff x="203476" y="2958285"/>
            <a:chExt cx="7554534" cy="1360957"/>
          </a:xfrm>
        </p:grpSpPr>
        <p:grpSp>
          <p:nvGrpSpPr>
            <p:cNvPr id="12" name="Group 11"/>
            <p:cNvGrpSpPr/>
            <p:nvPr/>
          </p:nvGrpSpPr>
          <p:grpSpPr>
            <a:xfrm>
              <a:off x="203476" y="2958285"/>
              <a:ext cx="2533461" cy="1360957"/>
              <a:chOff x="17622" y="3136701"/>
              <a:chExt cx="2533461" cy="1360957"/>
            </a:xfrm>
          </p:grpSpPr>
          <p:sp>
            <p:nvSpPr>
              <p:cNvPr id="27" name="TextBox 26"/>
              <p:cNvSpPr txBox="1">
                <a:spLocks noChangeArrowheads="1"/>
              </p:cNvSpPr>
              <p:nvPr/>
            </p:nvSpPr>
            <p:spPr bwMode="auto">
              <a:xfrm>
                <a:off x="36983" y="3863118"/>
                <a:ext cx="2504995" cy="535531"/>
              </a:xfrm>
              <a:prstGeom prst="rect">
                <a:avLst/>
              </a:prstGeom>
              <a:noFill/>
              <a:ln w="9525">
                <a:noFill/>
                <a:miter lim="800000"/>
                <a:headEnd/>
                <a:tailEnd/>
              </a:ln>
            </p:spPr>
            <p:txBody>
              <a:bodyPr wrap="square">
                <a:spAutoFit/>
              </a:bodyPr>
              <a:lstStyle/>
              <a:p>
                <a:pPr algn="ctr">
                  <a:lnSpc>
                    <a:spcPct val="90000"/>
                  </a:lnSpc>
                  <a:defRPr/>
                </a:pPr>
                <a:r>
                  <a:rPr lang="en-GB" sz="1600" dirty="0">
                    <a:solidFill>
                      <a:schemeClr val="accent4"/>
                    </a:solidFill>
                    <a:latin typeface="Arial" panose="020B0604020202020204" pitchFamily="34" charset="0"/>
                  </a:rPr>
                  <a:t>Increased Order Processing efficiency</a:t>
                </a:r>
              </a:p>
            </p:txBody>
          </p:sp>
          <p:sp>
            <p:nvSpPr>
              <p:cNvPr id="31" name="Freeform 40"/>
              <p:cNvSpPr>
                <a:spLocks noEditPoints="1"/>
              </p:cNvSpPr>
              <p:nvPr/>
            </p:nvSpPr>
            <p:spPr bwMode="auto">
              <a:xfrm>
                <a:off x="172251" y="3136701"/>
                <a:ext cx="2174490" cy="1360957"/>
              </a:xfrm>
              <a:custGeom>
                <a:avLst/>
                <a:gdLst>
                  <a:gd name="T0" fmla="*/ 317 w 360"/>
                  <a:gd name="T1" fmla="*/ 116 h 224"/>
                  <a:gd name="T2" fmla="*/ 318 w 360"/>
                  <a:gd name="T3" fmla="*/ 108 h 224"/>
                  <a:gd name="T4" fmla="*/ 263 w 360"/>
                  <a:gd name="T5" fmla="*/ 54 h 224"/>
                  <a:gd name="T6" fmla="*/ 248 w 360"/>
                  <a:gd name="T7" fmla="*/ 56 h 224"/>
                  <a:gd name="T8" fmla="*/ 168 w 360"/>
                  <a:gd name="T9" fmla="*/ 0 h 224"/>
                  <a:gd name="T10" fmla="*/ 81 w 360"/>
                  <a:gd name="T11" fmla="*/ 78 h 224"/>
                  <a:gd name="T12" fmla="*/ 73 w 360"/>
                  <a:gd name="T13" fmla="*/ 78 h 224"/>
                  <a:gd name="T14" fmla="*/ 0 w 360"/>
                  <a:gd name="T15" fmla="*/ 151 h 224"/>
                  <a:gd name="T16" fmla="*/ 73 w 360"/>
                  <a:gd name="T17" fmla="*/ 224 h 224"/>
                  <a:gd name="T18" fmla="*/ 306 w 360"/>
                  <a:gd name="T19" fmla="*/ 224 h 224"/>
                  <a:gd name="T20" fmla="*/ 360 w 360"/>
                  <a:gd name="T21" fmla="*/ 170 h 224"/>
                  <a:gd name="T22" fmla="*/ 317 w 360"/>
                  <a:gd name="T23" fmla="*/ 116 h 224"/>
                  <a:gd name="T24" fmla="*/ 306 w 360"/>
                  <a:gd name="T25" fmla="*/ 216 h 224"/>
                  <a:gd name="T26" fmla="*/ 73 w 360"/>
                  <a:gd name="T27" fmla="*/ 216 h 224"/>
                  <a:gd name="T28" fmla="*/ 8 w 360"/>
                  <a:gd name="T29" fmla="*/ 151 h 224"/>
                  <a:gd name="T30" fmla="*/ 73 w 360"/>
                  <a:gd name="T31" fmla="*/ 85 h 224"/>
                  <a:gd name="T32" fmla="*/ 89 w 360"/>
                  <a:gd name="T33" fmla="*/ 87 h 224"/>
                  <a:gd name="T34" fmla="*/ 89 w 360"/>
                  <a:gd name="T35" fmla="*/ 83 h 224"/>
                  <a:gd name="T36" fmla="*/ 168 w 360"/>
                  <a:gd name="T37" fmla="*/ 8 h 224"/>
                  <a:gd name="T38" fmla="*/ 242 w 360"/>
                  <a:gd name="T39" fmla="*/ 62 h 224"/>
                  <a:gd name="T40" fmla="*/ 243 w 360"/>
                  <a:gd name="T41" fmla="*/ 66 h 224"/>
                  <a:gd name="T42" fmla="*/ 247 w 360"/>
                  <a:gd name="T43" fmla="*/ 64 h 224"/>
                  <a:gd name="T44" fmla="*/ 263 w 360"/>
                  <a:gd name="T45" fmla="*/ 62 h 224"/>
                  <a:gd name="T46" fmla="*/ 310 w 360"/>
                  <a:gd name="T47" fmla="*/ 108 h 224"/>
                  <a:gd name="T48" fmla="*/ 309 w 360"/>
                  <a:gd name="T49" fmla="*/ 118 h 224"/>
                  <a:gd name="T50" fmla="*/ 308 w 360"/>
                  <a:gd name="T51" fmla="*/ 123 h 224"/>
                  <a:gd name="T52" fmla="*/ 312 w 360"/>
                  <a:gd name="T53" fmla="*/ 123 h 224"/>
                  <a:gd name="T54" fmla="*/ 352 w 360"/>
                  <a:gd name="T55" fmla="*/ 170 h 224"/>
                  <a:gd name="T56" fmla="*/ 306 w 360"/>
                  <a:gd name="T57"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224">
                    <a:moveTo>
                      <a:pt x="317" y="116"/>
                    </a:moveTo>
                    <a:cubicBezTo>
                      <a:pt x="318" y="113"/>
                      <a:pt x="318" y="111"/>
                      <a:pt x="318" y="108"/>
                    </a:cubicBezTo>
                    <a:cubicBezTo>
                      <a:pt x="318" y="78"/>
                      <a:pt x="293" y="54"/>
                      <a:pt x="263" y="54"/>
                    </a:cubicBezTo>
                    <a:cubicBezTo>
                      <a:pt x="258" y="54"/>
                      <a:pt x="253" y="54"/>
                      <a:pt x="248" y="56"/>
                    </a:cubicBezTo>
                    <a:cubicBezTo>
                      <a:pt x="235" y="22"/>
                      <a:pt x="203" y="0"/>
                      <a:pt x="168" y="0"/>
                    </a:cubicBezTo>
                    <a:cubicBezTo>
                      <a:pt x="123" y="0"/>
                      <a:pt x="86" y="34"/>
                      <a:pt x="81" y="78"/>
                    </a:cubicBezTo>
                    <a:cubicBezTo>
                      <a:pt x="73" y="78"/>
                      <a:pt x="73" y="78"/>
                      <a:pt x="73" y="78"/>
                    </a:cubicBezTo>
                    <a:cubicBezTo>
                      <a:pt x="33" y="78"/>
                      <a:pt x="0" y="110"/>
                      <a:pt x="0" y="151"/>
                    </a:cubicBezTo>
                    <a:cubicBezTo>
                      <a:pt x="0" y="191"/>
                      <a:pt x="33" y="224"/>
                      <a:pt x="73" y="224"/>
                    </a:cubicBezTo>
                    <a:cubicBezTo>
                      <a:pt x="306" y="224"/>
                      <a:pt x="306" y="224"/>
                      <a:pt x="306" y="224"/>
                    </a:cubicBezTo>
                    <a:cubicBezTo>
                      <a:pt x="336" y="224"/>
                      <a:pt x="360" y="200"/>
                      <a:pt x="360" y="170"/>
                    </a:cubicBezTo>
                    <a:cubicBezTo>
                      <a:pt x="360" y="144"/>
                      <a:pt x="342" y="121"/>
                      <a:pt x="317" y="116"/>
                    </a:cubicBezTo>
                    <a:close/>
                    <a:moveTo>
                      <a:pt x="306" y="216"/>
                    </a:moveTo>
                    <a:cubicBezTo>
                      <a:pt x="73" y="216"/>
                      <a:pt x="73" y="216"/>
                      <a:pt x="73" y="216"/>
                    </a:cubicBezTo>
                    <a:cubicBezTo>
                      <a:pt x="37" y="216"/>
                      <a:pt x="8" y="187"/>
                      <a:pt x="8" y="151"/>
                    </a:cubicBezTo>
                    <a:cubicBezTo>
                      <a:pt x="8" y="115"/>
                      <a:pt x="37" y="86"/>
                      <a:pt x="73" y="85"/>
                    </a:cubicBezTo>
                    <a:cubicBezTo>
                      <a:pt x="89" y="87"/>
                      <a:pt x="89" y="87"/>
                      <a:pt x="89" y="87"/>
                    </a:cubicBezTo>
                    <a:cubicBezTo>
                      <a:pt x="89" y="83"/>
                      <a:pt x="89" y="83"/>
                      <a:pt x="89" y="83"/>
                    </a:cubicBezTo>
                    <a:cubicBezTo>
                      <a:pt x="91" y="41"/>
                      <a:pt x="126" y="8"/>
                      <a:pt x="168" y="8"/>
                    </a:cubicBezTo>
                    <a:cubicBezTo>
                      <a:pt x="201" y="8"/>
                      <a:pt x="231" y="30"/>
                      <a:pt x="242" y="62"/>
                    </a:cubicBezTo>
                    <a:cubicBezTo>
                      <a:pt x="243" y="66"/>
                      <a:pt x="243" y="66"/>
                      <a:pt x="243" y="66"/>
                    </a:cubicBezTo>
                    <a:cubicBezTo>
                      <a:pt x="247" y="64"/>
                      <a:pt x="247" y="64"/>
                      <a:pt x="247" y="64"/>
                    </a:cubicBezTo>
                    <a:cubicBezTo>
                      <a:pt x="252" y="62"/>
                      <a:pt x="258" y="62"/>
                      <a:pt x="263" y="62"/>
                    </a:cubicBezTo>
                    <a:cubicBezTo>
                      <a:pt x="289" y="62"/>
                      <a:pt x="310" y="82"/>
                      <a:pt x="310" y="108"/>
                    </a:cubicBezTo>
                    <a:cubicBezTo>
                      <a:pt x="310" y="111"/>
                      <a:pt x="309" y="115"/>
                      <a:pt x="309" y="118"/>
                    </a:cubicBezTo>
                    <a:cubicBezTo>
                      <a:pt x="308" y="123"/>
                      <a:pt x="308" y="123"/>
                      <a:pt x="308" y="123"/>
                    </a:cubicBezTo>
                    <a:cubicBezTo>
                      <a:pt x="312" y="123"/>
                      <a:pt x="312" y="123"/>
                      <a:pt x="312" y="123"/>
                    </a:cubicBezTo>
                    <a:cubicBezTo>
                      <a:pt x="335" y="126"/>
                      <a:pt x="352" y="146"/>
                      <a:pt x="352" y="170"/>
                    </a:cubicBezTo>
                    <a:cubicBezTo>
                      <a:pt x="352" y="195"/>
                      <a:pt x="332" y="216"/>
                      <a:pt x="306" y="216"/>
                    </a:cubicBezTo>
                    <a:close/>
                  </a:path>
                </a:pathLst>
              </a:custGeom>
              <a:solidFill>
                <a:srgbClr val="B9C7D4"/>
              </a:solidFill>
              <a:ln w="12700">
                <a:solidFill>
                  <a:srgbClr val="FFFFFF"/>
                </a:solidFill>
              </a:ln>
            </p:spPr>
            <p:txBody>
              <a:bodyPr vert="horz" wrap="square" lIns="91440" tIns="45720" rIns="91440" bIns="45720" numCol="1" anchor="t" anchorCtr="0" compatLnSpc="1">
                <a:prstTxWarp prst="textNoShape">
                  <a:avLst/>
                </a:prstTxWarp>
              </a:bodyPr>
              <a:lstStyle/>
              <a:p>
                <a:endParaRPr lang="en-US"/>
              </a:p>
            </p:txBody>
          </p:sp>
          <p:sp>
            <p:nvSpPr>
              <p:cNvPr id="29" name="TextBox 28"/>
              <p:cNvSpPr txBox="1">
                <a:spLocks noChangeArrowheads="1"/>
              </p:cNvSpPr>
              <p:nvPr/>
            </p:nvSpPr>
            <p:spPr bwMode="auto">
              <a:xfrm>
                <a:off x="17622" y="3185625"/>
                <a:ext cx="2533461" cy="861774"/>
              </a:xfrm>
              <a:prstGeom prst="rect">
                <a:avLst/>
              </a:prstGeom>
              <a:noFill/>
              <a:ln w="9525">
                <a:noFill/>
                <a:miter lim="800000"/>
                <a:headEnd/>
                <a:tailEnd/>
              </a:ln>
            </p:spPr>
            <p:txBody>
              <a:bodyPr wrap="square">
                <a:spAutoFit/>
              </a:bodyPr>
              <a:lstStyle/>
              <a:p>
                <a:pPr algn="ctr">
                  <a:defRPr/>
                </a:pPr>
                <a:r>
                  <a:rPr lang="en-GB" sz="5000" dirty="0">
                    <a:ln w="12700">
                      <a:solidFill>
                        <a:srgbClr val="FFFFFF"/>
                      </a:solidFill>
                    </a:ln>
                    <a:solidFill>
                      <a:schemeClr val="accent4"/>
                    </a:solidFill>
                    <a:latin typeface="Impact" panose="020B0806030902050204" pitchFamily="34" charset="0"/>
                  </a:rPr>
                  <a:t>45</a:t>
                </a:r>
                <a:r>
                  <a:rPr lang="en-GB" sz="5000" baseline="30000" dirty="0">
                    <a:ln w="12700">
                      <a:solidFill>
                        <a:srgbClr val="FFFFFF"/>
                      </a:solidFill>
                    </a:ln>
                    <a:solidFill>
                      <a:schemeClr val="accent4"/>
                    </a:solidFill>
                    <a:latin typeface="Impact" panose="020B0806030902050204" pitchFamily="34" charset="0"/>
                  </a:rPr>
                  <a:t>%</a:t>
                </a:r>
                <a:r>
                  <a:rPr lang="en-GB" sz="5000" dirty="0">
                    <a:ln w="12700">
                      <a:solidFill>
                        <a:srgbClr val="FFFFFF"/>
                      </a:solidFill>
                    </a:ln>
                    <a:solidFill>
                      <a:schemeClr val="accent4"/>
                    </a:solidFill>
                    <a:latin typeface="Impact" panose="020B0806030902050204" pitchFamily="34" charset="0"/>
                  </a:rPr>
                  <a:t> - 75</a:t>
                </a:r>
                <a:r>
                  <a:rPr lang="en-GB" sz="5000" baseline="30000" dirty="0">
                    <a:ln w="12700">
                      <a:solidFill>
                        <a:srgbClr val="FFFFFF"/>
                      </a:solidFill>
                    </a:ln>
                    <a:solidFill>
                      <a:schemeClr val="accent4"/>
                    </a:solidFill>
                    <a:latin typeface="Impact" panose="020B0806030902050204" pitchFamily="34" charset="0"/>
                  </a:rPr>
                  <a:t>%</a:t>
                </a:r>
                <a:endParaRPr lang="en-GB" sz="5000" dirty="0">
                  <a:ln w="12700">
                    <a:solidFill>
                      <a:srgbClr val="FFFFFF"/>
                    </a:solidFill>
                  </a:ln>
                  <a:solidFill>
                    <a:schemeClr val="accent4"/>
                  </a:solidFill>
                  <a:latin typeface="Impact" panose="020B0806030902050204" pitchFamily="34" charset="0"/>
                </a:endParaRPr>
              </a:p>
            </p:txBody>
          </p:sp>
        </p:grpSp>
        <p:grpSp>
          <p:nvGrpSpPr>
            <p:cNvPr id="13" name="Group 12"/>
            <p:cNvGrpSpPr/>
            <p:nvPr/>
          </p:nvGrpSpPr>
          <p:grpSpPr>
            <a:xfrm>
              <a:off x="2712821" y="2958285"/>
              <a:ext cx="2607062" cy="1360957"/>
              <a:chOff x="2742557" y="3136701"/>
              <a:chExt cx="2607062" cy="1360957"/>
            </a:xfrm>
          </p:grpSpPr>
          <p:sp>
            <p:nvSpPr>
              <p:cNvPr id="35" name="Freeform 40"/>
              <p:cNvSpPr>
                <a:spLocks noEditPoints="1"/>
              </p:cNvSpPr>
              <p:nvPr/>
            </p:nvSpPr>
            <p:spPr bwMode="auto">
              <a:xfrm>
                <a:off x="2877482" y="3136701"/>
                <a:ext cx="2174490" cy="1360957"/>
              </a:xfrm>
              <a:custGeom>
                <a:avLst/>
                <a:gdLst>
                  <a:gd name="T0" fmla="*/ 317 w 360"/>
                  <a:gd name="T1" fmla="*/ 116 h 224"/>
                  <a:gd name="T2" fmla="*/ 318 w 360"/>
                  <a:gd name="T3" fmla="*/ 108 h 224"/>
                  <a:gd name="T4" fmla="*/ 263 w 360"/>
                  <a:gd name="T5" fmla="*/ 54 h 224"/>
                  <a:gd name="T6" fmla="*/ 248 w 360"/>
                  <a:gd name="T7" fmla="*/ 56 h 224"/>
                  <a:gd name="T8" fmla="*/ 168 w 360"/>
                  <a:gd name="T9" fmla="*/ 0 h 224"/>
                  <a:gd name="T10" fmla="*/ 81 w 360"/>
                  <a:gd name="T11" fmla="*/ 78 h 224"/>
                  <a:gd name="T12" fmla="*/ 73 w 360"/>
                  <a:gd name="T13" fmla="*/ 78 h 224"/>
                  <a:gd name="T14" fmla="*/ 0 w 360"/>
                  <a:gd name="T15" fmla="*/ 151 h 224"/>
                  <a:gd name="T16" fmla="*/ 73 w 360"/>
                  <a:gd name="T17" fmla="*/ 224 h 224"/>
                  <a:gd name="T18" fmla="*/ 306 w 360"/>
                  <a:gd name="T19" fmla="*/ 224 h 224"/>
                  <a:gd name="T20" fmla="*/ 360 w 360"/>
                  <a:gd name="T21" fmla="*/ 170 h 224"/>
                  <a:gd name="T22" fmla="*/ 317 w 360"/>
                  <a:gd name="T23" fmla="*/ 116 h 224"/>
                  <a:gd name="T24" fmla="*/ 306 w 360"/>
                  <a:gd name="T25" fmla="*/ 216 h 224"/>
                  <a:gd name="T26" fmla="*/ 73 w 360"/>
                  <a:gd name="T27" fmla="*/ 216 h 224"/>
                  <a:gd name="T28" fmla="*/ 8 w 360"/>
                  <a:gd name="T29" fmla="*/ 151 h 224"/>
                  <a:gd name="T30" fmla="*/ 73 w 360"/>
                  <a:gd name="T31" fmla="*/ 85 h 224"/>
                  <a:gd name="T32" fmla="*/ 89 w 360"/>
                  <a:gd name="T33" fmla="*/ 87 h 224"/>
                  <a:gd name="T34" fmla="*/ 89 w 360"/>
                  <a:gd name="T35" fmla="*/ 83 h 224"/>
                  <a:gd name="T36" fmla="*/ 168 w 360"/>
                  <a:gd name="T37" fmla="*/ 8 h 224"/>
                  <a:gd name="T38" fmla="*/ 242 w 360"/>
                  <a:gd name="T39" fmla="*/ 62 h 224"/>
                  <a:gd name="T40" fmla="*/ 243 w 360"/>
                  <a:gd name="T41" fmla="*/ 66 h 224"/>
                  <a:gd name="T42" fmla="*/ 247 w 360"/>
                  <a:gd name="T43" fmla="*/ 64 h 224"/>
                  <a:gd name="T44" fmla="*/ 263 w 360"/>
                  <a:gd name="T45" fmla="*/ 62 h 224"/>
                  <a:gd name="T46" fmla="*/ 310 w 360"/>
                  <a:gd name="T47" fmla="*/ 108 h 224"/>
                  <a:gd name="T48" fmla="*/ 309 w 360"/>
                  <a:gd name="T49" fmla="*/ 118 h 224"/>
                  <a:gd name="T50" fmla="*/ 308 w 360"/>
                  <a:gd name="T51" fmla="*/ 123 h 224"/>
                  <a:gd name="T52" fmla="*/ 312 w 360"/>
                  <a:gd name="T53" fmla="*/ 123 h 224"/>
                  <a:gd name="T54" fmla="*/ 352 w 360"/>
                  <a:gd name="T55" fmla="*/ 170 h 224"/>
                  <a:gd name="T56" fmla="*/ 306 w 360"/>
                  <a:gd name="T57"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224">
                    <a:moveTo>
                      <a:pt x="317" y="116"/>
                    </a:moveTo>
                    <a:cubicBezTo>
                      <a:pt x="318" y="113"/>
                      <a:pt x="318" y="111"/>
                      <a:pt x="318" y="108"/>
                    </a:cubicBezTo>
                    <a:cubicBezTo>
                      <a:pt x="318" y="78"/>
                      <a:pt x="293" y="54"/>
                      <a:pt x="263" y="54"/>
                    </a:cubicBezTo>
                    <a:cubicBezTo>
                      <a:pt x="258" y="54"/>
                      <a:pt x="253" y="54"/>
                      <a:pt x="248" y="56"/>
                    </a:cubicBezTo>
                    <a:cubicBezTo>
                      <a:pt x="235" y="22"/>
                      <a:pt x="203" y="0"/>
                      <a:pt x="168" y="0"/>
                    </a:cubicBezTo>
                    <a:cubicBezTo>
                      <a:pt x="123" y="0"/>
                      <a:pt x="86" y="34"/>
                      <a:pt x="81" y="78"/>
                    </a:cubicBezTo>
                    <a:cubicBezTo>
                      <a:pt x="73" y="78"/>
                      <a:pt x="73" y="78"/>
                      <a:pt x="73" y="78"/>
                    </a:cubicBezTo>
                    <a:cubicBezTo>
                      <a:pt x="33" y="78"/>
                      <a:pt x="0" y="110"/>
                      <a:pt x="0" y="151"/>
                    </a:cubicBezTo>
                    <a:cubicBezTo>
                      <a:pt x="0" y="191"/>
                      <a:pt x="33" y="224"/>
                      <a:pt x="73" y="224"/>
                    </a:cubicBezTo>
                    <a:cubicBezTo>
                      <a:pt x="306" y="224"/>
                      <a:pt x="306" y="224"/>
                      <a:pt x="306" y="224"/>
                    </a:cubicBezTo>
                    <a:cubicBezTo>
                      <a:pt x="336" y="224"/>
                      <a:pt x="360" y="200"/>
                      <a:pt x="360" y="170"/>
                    </a:cubicBezTo>
                    <a:cubicBezTo>
                      <a:pt x="360" y="144"/>
                      <a:pt x="342" y="121"/>
                      <a:pt x="317" y="116"/>
                    </a:cubicBezTo>
                    <a:close/>
                    <a:moveTo>
                      <a:pt x="306" y="216"/>
                    </a:moveTo>
                    <a:cubicBezTo>
                      <a:pt x="73" y="216"/>
                      <a:pt x="73" y="216"/>
                      <a:pt x="73" y="216"/>
                    </a:cubicBezTo>
                    <a:cubicBezTo>
                      <a:pt x="37" y="216"/>
                      <a:pt x="8" y="187"/>
                      <a:pt x="8" y="151"/>
                    </a:cubicBezTo>
                    <a:cubicBezTo>
                      <a:pt x="8" y="115"/>
                      <a:pt x="37" y="86"/>
                      <a:pt x="73" y="85"/>
                    </a:cubicBezTo>
                    <a:cubicBezTo>
                      <a:pt x="89" y="87"/>
                      <a:pt x="89" y="87"/>
                      <a:pt x="89" y="87"/>
                    </a:cubicBezTo>
                    <a:cubicBezTo>
                      <a:pt x="89" y="83"/>
                      <a:pt x="89" y="83"/>
                      <a:pt x="89" y="83"/>
                    </a:cubicBezTo>
                    <a:cubicBezTo>
                      <a:pt x="91" y="41"/>
                      <a:pt x="126" y="8"/>
                      <a:pt x="168" y="8"/>
                    </a:cubicBezTo>
                    <a:cubicBezTo>
                      <a:pt x="201" y="8"/>
                      <a:pt x="231" y="30"/>
                      <a:pt x="242" y="62"/>
                    </a:cubicBezTo>
                    <a:cubicBezTo>
                      <a:pt x="243" y="66"/>
                      <a:pt x="243" y="66"/>
                      <a:pt x="243" y="66"/>
                    </a:cubicBezTo>
                    <a:cubicBezTo>
                      <a:pt x="247" y="64"/>
                      <a:pt x="247" y="64"/>
                      <a:pt x="247" y="64"/>
                    </a:cubicBezTo>
                    <a:cubicBezTo>
                      <a:pt x="252" y="62"/>
                      <a:pt x="258" y="62"/>
                      <a:pt x="263" y="62"/>
                    </a:cubicBezTo>
                    <a:cubicBezTo>
                      <a:pt x="289" y="62"/>
                      <a:pt x="310" y="82"/>
                      <a:pt x="310" y="108"/>
                    </a:cubicBezTo>
                    <a:cubicBezTo>
                      <a:pt x="310" y="111"/>
                      <a:pt x="309" y="115"/>
                      <a:pt x="309" y="118"/>
                    </a:cubicBezTo>
                    <a:cubicBezTo>
                      <a:pt x="308" y="123"/>
                      <a:pt x="308" y="123"/>
                      <a:pt x="308" y="123"/>
                    </a:cubicBezTo>
                    <a:cubicBezTo>
                      <a:pt x="312" y="123"/>
                      <a:pt x="312" y="123"/>
                      <a:pt x="312" y="123"/>
                    </a:cubicBezTo>
                    <a:cubicBezTo>
                      <a:pt x="335" y="126"/>
                      <a:pt x="352" y="146"/>
                      <a:pt x="352" y="170"/>
                    </a:cubicBezTo>
                    <a:cubicBezTo>
                      <a:pt x="352" y="195"/>
                      <a:pt x="332" y="216"/>
                      <a:pt x="306" y="216"/>
                    </a:cubicBezTo>
                    <a:close/>
                  </a:path>
                </a:pathLst>
              </a:custGeom>
              <a:solidFill>
                <a:srgbClr val="B9C7D4"/>
              </a:solidFill>
              <a:ln w="12700">
                <a:solidFill>
                  <a:srgbClr val="FFFFFF"/>
                </a:solidFill>
              </a:ln>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a:spLocks noChangeArrowheads="1"/>
              </p:cNvSpPr>
              <p:nvPr/>
            </p:nvSpPr>
            <p:spPr bwMode="auto">
              <a:xfrm>
                <a:off x="2742557" y="3185625"/>
                <a:ext cx="2607062" cy="861774"/>
              </a:xfrm>
              <a:prstGeom prst="rect">
                <a:avLst/>
              </a:prstGeom>
              <a:noFill/>
              <a:ln w="9525">
                <a:noFill/>
                <a:miter lim="800000"/>
                <a:headEnd/>
                <a:tailEnd/>
              </a:ln>
            </p:spPr>
            <p:txBody>
              <a:bodyPr wrap="square">
                <a:spAutoFit/>
              </a:bodyPr>
              <a:lstStyle/>
              <a:p>
                <a:pPr algn="ctr">
                  <a:defRPr/>
                </a:pPr>
                <a:r>
                  <a:rPr lang="en-GB" sz="5000" dirty="0">
                    <a:ln w="12700">
                      <a:solidFill>
                        <a:srgbClr val="FFFFFF"/>
                      </a:solidFill>
                    </a:ln>
                    <a:solidFill>
                      <a:schemeClr val="accent4"/>
                    </a:solidFill>
                    <a:latin typeface="Impact" panose="020B0806030902050204" pitchFamily="34" charset="0"/>
                  </a:rPr>
                  <a:t>50</a:t>
                </a:r>
                <a:r>
                  <a:rPr lang="en-GB" sz="5000" baseline="30000" dirty="0">
                    <a:ln w="12700">
                      <a:solidFill>
                        <a:srgbClr val="FFFFFF"/>
                      </a:solidFill>
                    </a:ln>
                    <a:solidFill>
                      <a:schemeClr val="accent4"/>
                    </a:solidFill>
                    <a:latin typeface="Impact" panose="020B0806030902050204" pitchFamily="34" charset="0"/>
                  </a:rPr>
                  <a:t>%</a:t>
                </a:r>
                <a:r>
                  <a:rPr lang="en-GB" sz="5000" dirty="0">
                    <a:ln w="12700">
                      <a:solidFill>
                        <a:srgbClr val="FFFFFF"/>
                      </a:solidFill>
                    </a:ln>
                    <a:solidFill>
                      <a:schemeClr val="accent4"/>
                    </a:solidFill>
                    <a:latin typeface="Impact" panose="020B0806030902050204" pitchFamily="34" charset="0"/>
                  </a:rPr>
                  <a:t> - 80</a:t>
                </a:r>
                <a:r>
                  <a:rPr lang="en-GB" sz="5000" baseline="30000" dirty="0">
                    <a:ln w="12700">
                      <a:solidFill>
                        <a:srgbClr val="FFFFFF"/>
                      </a:solidFill>
                    </a:ln>
                    <a:solidFill>
                      <a:schemeClr val="accent4"/>
                    </a:solidFill>
                    <a:latin typeface="Impact" panose="020B0806030902050204" pitchFamily="34" charset="0"/>
                  </a:rPr>
                  <a:t>%</a:t>
                </a:r>
                <a:endParaRPr lang="en-GB" sz="5000" dirty="0">
                  <a:ln w="12700">
                    <a:solidFill>
                      <a:srgbClr val="FFFFFF"/>
                    </a:solidFill>
                  </a:ln>
                  <a:solidFill>
                    <a:schemeClr val="accent4"/>
                  </a:solidFill>
                  <a:latin typeface="Impact" panose="020B0806030902050204" pitchFamily="34" charset="0"/>
                </a:endParaRPr>
              </a:p>
            </p:txBody>
          </p:sp>
          <p:sp>
            <p:nvSpPr>
              <p:cNvPr id="36" name="TextBox 35"/>
              <p:cNvSpPr txBox="1">
                <a:spLocks noChangeArrowheads="1"/>
              </p:cNvSpPr>
              <p:nvPr/>
            </p:nvSpPr>
            <p:spPr bwMode="auto">
              <a:xfrm>
                <a:off x="2888634" y="3863118"/>
                <a:ext cx="2141034" cy="535531"/>
              </a:xfrm>
              <a:prstGeom prst="rect">
                <a:avLst/>
              </a:prstGeom>
              <a:noFill/>
              <a:ln w="9525">
                <a:noFill/>
                <a:miter lim="800000"/>
                <a:headEnd/>
                <a:tailEnd/>
              </a:ln>
            </p:spPr>
            <p:txBody>
              <a:bodyPr wrap="square">
                <a:spAutoFit/>
              </a:bodyPr>
              <a:lstStyle/>
              <a:p>
                <a:pPr algn="ctr">
                  <a:lnSpc>
                    <a:spcPct val="90000"/>
                  </a:lnSpc>
                  <a:defRPr/>
                </a:pPr>
                <a:r>
                  <a:rPr lang="en-GB" sz="1600" dirty="0">
                    <a:solidFill>
                      <a:schemeClr val="accent4"/>
                    </a:solidFill>
                    <a:latin typeface="Arial" panose="020B0604020202020204" pitchFamily="34" charset="0"/>
                  </a:rPr>
                  <a:t>Increased in </a:t>
                </a:r>
                <a:br>
                  <a:rPr lang="en-GB" sz="1600" dirty="0">
                    <a:solidFill>
                      <a:schemeClr val="accent4"/>
                    </a:solidFill>
                    <a:latin typeface="Arial" panose="020B0604020202020204" pitchFamily="34" charset="0"/>
                  </a:rPr>
                </a:br>
                <a:r>
                  <a:rPr lang="en-GB" sz="1600" dirty="0">
                    <a:solidFill>
                      <a:schemeClr val="accent4"/>
                    </a:solidFill>
                    <a:latin typeface="Arial" panose="020B0604020202020204" pitchFamily="34" charset="0"/>
                  </a:rPr>
                  <a:t>360</a:t>
                </a:r>
                <a:r>
                  <a:rPr lang="en-GB" sz="1600" baseline="30000" dirty="0">
                    <a:solidFill>
                      <a:schemeClr val="accent4"/>
                    </a:solidFill>
                    <a:latin typeface="Arial" panose="020B0604020202020204" pitchFamily="34" charset="0"/>
                  </a:rPr>
                  <a:t>o </a:t>
                </a:r>
                <a:r>
                  <a:rPr lang="en-GB" sz="1600" dirty="0">
                    <a:solidFill>
                      <a:schemeClr val="accent4"/>
                    </a:solidFill>
                    <a:latin typeface="Arial" panose="020B0604020202020204" pitchFamily="34" charset="0"/>
                  </a:rPr>
                  <a:t>Visibility</a:t>
                </a:r>
              </a:p>
            </p:txBody>
          </p:sp>
        </p:grpSp>
        <p:grpSp>
          <p:nvGrpSpPr>
            <p:cNvPr id="21" name="Group 20"/>
            <p:cNvGrpSpPr/>
            <p:nvPr/>
          </p:nvGrpSpPr>
          <p:grpSpPr>
            <a:xfrm>
              <a:off x="5246833" y="2958285"/>
              <a:ext cx="2511177" cy="1360957"/>
              <a:chOff x="5246832" y="2824473"/>
              <a:chExt cx="2511177" cy="1360957"/>
            </a:xfrm>
          </p:grpSpPr>
          <p:sp>
            <p:nvSpPr>
              <p:cNvPr id="37" name="Freeform 40"/>
              <p:cNvSpPr>
                <a:spLocks noEditPoints="1"/>
              </p:cNvSpPr>
              <p:nvPr/>
            </p:nvSpPr>
            <p:spPr bwMode="auto">
              <a:xfrm>
                <a:off x="5311630" y="2824473"/>
                <a:ext cx="2174490" cy="1360957"/>
              </a:xfrm>
              <a:custGeom>
                <a:avLst/>
                <a:gdLst>
                  <a:gd name="T0" fmla="*/ 317 w 360"/>
                  <a:gd name="T1" fmla="*/ 116 h 224"/>
                  <a:gd name="T2" fmla="*/ 318 w 360"/>
                  <a:gd name="T3" fmla="*/ 108 h 224"/>
                  <a:gd name="T4" fmla="*/ 263 w 360"/>
                  <a:gd name="T5" fmla="*/ 54 h 224"/>
                  <a:gd name="T6" fmla="*/ 248 w 360"/>
                  <a:gd name="T7" fmla="*/ 56 h 224"/>
                  <a:gd name="T8" fmla="*/ 168 w 360"/>
                  <a:gd name="T9" fmla="*/ 0 h 224"/>
                  <a:gd name="T10" fmla="*/ 81 w 360"/>
                  <a:gd name="T11" fmla="*/ 78 h 224"/>
                  <a:gd name="T12" fmla="*/ 73 w 360"/>
                  <a:gd name="T13" fmla="*/ 78 h 224"/>
                  <a:gd name="T14" fmla="*/ 0 w 360"/>
                  <a:gd name="T15" fmla="*/ 151 h 224"/>
                  <a:gd name="T16" fmla="*/ 73 w 360"/>
                  <a:gd name="T17" fmla="*/ 224 h 224"/>
                  <a:gd name="T18" fmla="*/ 306 w 360"/>
                  <a:gd name="T19" fmla="*/ 224 h 224"/>
                  <a:gd name="T20" fmla="*/ 360 w 360"/>
                  <a:gd name="T21" fmla="*/ 170 h 224"/>
                  <a:gd name="T22" fmla="*/ 317 w 360"/>
                  <a:gd name="T23" fmla="*/ 116 h 224"/>
                  <a:gd name="T24" fmla="*/ 306 w 360"/>
                  <a:gd name="T25" fmla="*/ 216 h 224"/>
                  <a:gd name="T26" fmla="*/ 73 w 360"/>
                  <a:gd name="T27" fmla="*/ 216 h 224"/>
                  <a:gd name="T28" fmla="*/ 8 w 360"/>
                  <a:gd name="T29" fmla="*/ 151 h 224"/>
                  <a:gd name="T30" fmla="*/ 73 w 360"/>
                  <a:gd name="T31" fmla="*/ 85 h 224"/>
                  <a:gd name="T32" fmla="*/ 89 w 360"/>
                  <a:gd name="T33" fmla="*/ 87 h 224"/>
                  <a:gd name="T34" fmla="*/ 89 w 360"/>
                  <a:gd name="T35" fmla="*/ 83 h 224"/>
                  <a:gd name="T36" fmla="*/ 168 w 360"/>
                  <a:gd name="T37" fmla="*/ 8 h 224"/>
                  <a:gd name="T38" fmla="*/ 242 w 360"/>
                  <a:gd name="T39" fmla="*/ 62 h 224"/>
                  <a:gd name="T40" fmla="*/ 243 w 360"/>
                  <a:gd name="T41" fmla="*/ 66 h 224"/>
                  <a:gd name="T42" fmla="*/ 247 w 360"/>
                  <a:gd name="T43" fmla="*/ 64 h 224"/>
                  <a:gd name="T44" fmla="*/ 263 w 360"/>
                  <a:gd name="T45" fmla="*/ 62 h 224"/>
                  <a:gd name="T46" fmla="*/ 310 w 360"/>
                  <a:gd name="T47" fmla="*/ 108 h 224"/>
                  <a:gd name="T48" fmla="*/ 309 w 360"/>
                  <a:gd name="T49" fmla="*/ 118 h 224"/>
                  <a:gd name="T50" fmla="*/ 308 w 360"/>
                  <a:gd name="T51" fmla="*/ 123 h 224"/>
                  <a:gd name="T52" fmla="*/ 312 w 360"/>
                  <a:gd name="T53" fmla="*/ 123 h 224"/>
                  <a:gd name="T54" fmla="*/ 352 w 360"/>
                  <a:gd name="T55" fmla="*/ 170 h 224"/>
                  <a:gd name="T56" fmla="*/ 306 w 360"/>
                  <a:gd name="T57"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224">
                    <a:moveTo>
                      <a:pt x="317" y="116"/>
                    </a:moveTo>
                    <a:cubicBezTo>
                      <a:pt x="318" y="113"/>
                      <a:pt x="318" y="111"/>
                      <a:pt x="318" y="108"/>
                    </a:cubicBezTo>
                    <a:cubicBezTo>
                      <a:pt x="318" y="78"/>
                      <a:pt x="293" y="54"/>
                      <a:pt x="263" y="54"/>
                    </a:cubicBezTo>
                    <a:cubicBezTo>
                      <a:pt x="258" y="54"/>
                      <a:pt x="253" y="54"/>
                      <a:pt x="248" y="56"/>
                    </a:cubicBezTo>
                    <a:cubicBezTo>
                      <a:pt x="235" y="22"/>
                      <a:pt x="203" y="0"/>
                      <a:pt x="168" y="0"/>
                    </a:cubicBezTo>
                    <a:cubicBezTo>
                      <a:pt x="123" y="0"/>
                      <a:pt x="86" y="34"/>
                      <a:pt x="81" y="78"/>
                    </a:cubicBezTo>
                    <a:cubicBezTo>
                      <a:pt x="73" y="78"/>
                      <a:pt x="73" y="78"/>
                      <a:pt x="73" y="78"/>
                    </a:cubicBezTo>
                    <a:cubicBezTo>
                      <a:pt x="33" y="78"/>
                      <a:pt x="0" y="110"/>
                      <a:pt x="0" y="151"/>
                    </a:cubicBezTo>
                    <a:cubicBezTo>
                      <a:pt x="0" y="191"/>
                      <a:pt x="33" y="224"/>
                      <a:pt x="73" y="224"/>
                    </a:cubicBezTo>
                    <a:cubicBezTo>
                      <a:pt x="306" y="224"/>
                      <a:pt x="306" y="224"/>
                      <a:pt x="306" y="224"/>
                    </a:cubicBezTo>
                    <a:cubicBezTo>
                      <a:pt x="336" y="224"/>
                      <a:pt x="360" y="200"/>
                      <a:pt x="360" y="170"/>
                    </a:cubicBezTo>
                    <a:cubicBezTo>
                      <a:pt x="360" y="144"/>
                      <a:pt x="342" y="121"/>
                      <a:pt x="317" y="116"/>
                    </a:cubicBezTo>
                    <a:close/>
                    <a:moveTo>
                      <a:pt x="306" y="216"/>
                    </a:moveTo>
                    <a:cubicBezTo>
                      <a:pt x="73" y="216"/>
                      <a:pt x="73" y="216"/>
                      <a:pt x="73" y="216"/>
                    </a:cubicBezTo>
                    <a:cubicBezTo>
                      <a:pt x="37" y="216"/>
                      <a:pt x="8" y="187"/>
                      <a:pt x="8" y="151"/>
                    </a:cubicBezTo>
                    <a:cubicBezTo>
                      <a:pt x="8" y="115"/>
                      <a:pt x="37" y="86"/>
                      <a:pt x="73" y="85"/>
                    </a:cubicBezTo>
                    <a:cubicBezTo>
                      <a:pt x="89" y="87"/>
                      <a:pt x="89" y="87"/>
                      <a:pt x="89" y="87"/>
                    </a:cubicBezTo>
                    <a:cubicBezTo>
                      <a:pt x="89" y="83"/>
                      <a:pt x="89" y="83"/>
                      <a:pt x="89" y="83"/>
                    </a:cubicBezTo>
                    <a:cubicBezTo>
                      <a:pt x="91" y="41"/>
                      <a:pt x="126" y="8"/>
                      <a:pt x="168" y="8"/>
                    </a:cubicBezTo>
                    <a:cubicBezTo>
                      <a:pt x="201" y="8"/>
                      <a:pt x="231" y="30"/>
                      <a:pt x="242" y="62"/>
                    </a:cubicBezTo>
                    <a:cubicBezTo>
                      <a:pt x="243" y="66"/>
                      <a:pt x="243" y="66"/>
                      <a:pt x="243" y="66"/>
                    </a:cubicBezTo>
                    <a:cubicBezTo>
                      <a:pt x="247" y="64"/>
                      <a:pt x="247" y="64"/>
                      <a:pt x="247" y="64"/>
                    </a:cubicBezTo>
                    <a:cubicBezTo>
                      <a:pt x="252" y="62"/>
                      <a:pt x="258" y="62"/>
                      <a:pt x="263" y="62"/>
                    </a:cubicBezTo>
                    <a:cubicBezTo>
                      <a:pt x="289" y="62"/>
                      <a:pt x="310" y="82"/>
                      <a:pt x="310" y="108"/>
                    </a:cubicBezTo>
                    <a:cubicBezTo>
                      <a:pt x="310" y="111"/>
                      <a:pt x="309" y="115"/>
                      <a:pt x="309" y="118"/>
                    </a:cubicBezTo>
                    <a:cubicBezTo>
                      <a:pt x="308" y="123"/>
                      <a:pt x="308" y="123"/>
                      <a:pt x="308" y="123"/>
                    </a:cubicBezTo>
                    <a:cubicBezTo>
                      <a:pt x="312" y="123"/>
                      <a:pt x="312" y="123"/>
                      <a:pt x="312" y="123"/>
                    </a:cubicBezTo>
                    <a:cubicBezTo>
                      <a:pt x="335" y="126"/>
                      <a:pt x="352" y="146"/>
                      <a:pt x="352" y="170"/>
                    </a:cubicBezTo>
                    <a:cubicBezTo>
                      <a:pt x="352" y="195"/>
                      <a:pt x="332" y="216"/>
                      <a:pt x="306" y="216"/>
                    </a:cubicBezTo>
                    <a:close/>
                  </a:path>
                </a:pathLst>
              </a:custGeom>
              <a:solidFill>
                <a:srgbClr val="B9C7D4"/>
              </a:solidFill>
              <a:ln w="12700">
                <a:solidFill>
                  <a:srgbClr val="FFFFFF"/>
                </a:solidFill>
              </a:ln>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a:spLocks noChangeArrowheads="1"/>
              </p:cNvSpPr>
              <p:nvPr/>
            </p:nvSpPr>
            <p:spPr bwMode="auto">
              <a:xfrm>
                <a:off x="5246832" y="2873397"/>
                <a:ext cx="2511177" cy="861774"/>
              </a:xfrm>
              <a:prstGeom prst="rect">
                <a:avLst/>
              </a:prstGeom>
              <a:noFill/>
              <a:ln w="9525">
                <a:noFill/>
                <a:miter lim="800000"/>
                <a:headEnd/>
                <a:tailEnd/>
              </a:ln>
            </p:spPr>
            <p:txBody>
              <a:bodyPr wrap="square">
                <a:spAutoFit/>
              </a:bodyPr>
              <a:lstStyle/>
              <a:p>
                <a:pPr algn="ctr">
                  <a:defRPr/>
                </a:pPr>
                <a:r>
                  <a:rPr lang="en-GB" sz="5000" dirty="0">
                    <a:ln w="12700">
                      <a:solidFill>
                        <a:srgbClr val="FFFFFF"/>
                      </a:solidFill>
                    </a:ln>
                    <a:solidFill>
                      <a:schemeClr val="accent4"/>
                    </a:solidFill>
                    <a:latin typeface="Impact" panose="020B0806030902050204" pitchFamily="34" charset="0"/>
                  </a:rPr>
                  <a:t>45</a:t>
                </a:r>
                <a:r>
                  <a:rPr lang="en-GB" sz="5000" baseline="30000" dirty="0">
                    <a:ln w="12700">
                      <a:solidFill>
                        <a:srgbClr val="FFFFFF"/>
                      </a:solidFill>
                    </a:ln>
                    <a:solidFill>
                      <a:schemeClr val="accent4"/>
                    </a:solidFill>
                    <a:latin typeface="Impact" panose="020B0806030902050204" pitchFamily="34" charset="0"/>
                  </a:rPr>
                  <a:t>%</a:t>
                </a:r>
                <a:r>
                  <a:rPr lang="en-GB" sz="5000" dirty="0">
                    <a:ln w="12700">
                      <a:solidFill>
                        <a:srgbClr val="FFFFFF"/>
                      </a:solidFill>
                    </a:ln>
                    <a:solidFill>
                      <a:schemeClr val="accent4"/>
                    </a:solidFill>
                    <a:latin typeface="Impact" panose="020B0806030902050204" pitchFamily="34" charset="0"/>
                  </a:rPr>
                  <a:t> - 75</a:t>
                </a:r>
                <a:r>
                  <a:rPr lang="en-GB" sz="5000" baseline="30000" dirty="0">
                    <a:ln w="12700">
                      <a:solidFill>
                        <a:srgbClr val="FFFFFF"/>
                      </a:solidFill>
                    </a:ln>
                    <a:solidFill>
                      <a:schemeClr val="accent4"/>
                    </a:solidFill>
                    <a:latin typeface="Impact" panose="020B0806030902050204" pitchFamily="34" charset="0"/>
                  </a:rPr>
                  <a:t>%</a:t>
                </a:r>
                <a:endParaRPr lang="en-GB" sz="5000" dirty="0">
                  <a:ln w="12700">
                    <a:solidFill>
                      <a:srgbClr val="FFFFFF"/>
                    </a:solidFill>
                  </a:ln>
                  <a:solidFill>
                    <a:schemeClr val="accent4"/>
                  </a:solidFill>
                  <a:latin typeface="Impact" panose="020B0806030902050204" pitchFamily="34" charset="0"/>
                </a:endParaRPr>
              </a:p>
            </p:txBody>
          </p:sp>
          <p:sp>
            <p:nvSpPr>
              <p:cNvPr id="47" name="TextBox 46"/>
              <p:cNvSpPr txBox="1">
                <a:spLocks noChangeArrowheads="1"/>
              </p:cNvSpPr>
              <p:nvPr/>
            </p:nvSpPr>
            <p:spPr bwMode="auto">
              <a:xfrm>
                <a:off x="5345088" y="3550890"/>
                <a:ext cx="2118731" cy="535531"/>
              </a:xfrm>
              <a:prstGeom prst="rect">
                <a:avLst/>
              </a:prstGeom>
              <a:noFill/>
              <a:ln w="9525">
                <a:noFill/>
                <a:miter lim="800000"/>
                <a:headEnd/>
                <a:tailEnd/>
              </a:ln>
            </p:spPr>
            <p:txBody>
              <a:bodyPr wrap="square">
                <a:spAutoFit/>
              </a:bodyPr>
              <a:lstStyle/>
              <a:p>
                <a:pPr algn="ctr">
                  <a:lnSpc>
                    <a:spcPct val="90000"/>
                  </a:lnSpc>
                  <a:defRPr/>
                </a:pPr>
                <a:r>
                  <a:rPr lang="en-GB" sz="1600" dirty="0">
                    <a:solidFill>
                      <a:schemeClr val="accent4"/>
                    </a:solidFill>
                    <a:latin typeface="Arial" panose="020B0604020202020204" pitchFamily="34" charset="0"/>
                  </a:rPr>
                  <a:t>Reduction in</a:t>
                </a:r>
                <a:br>
                  <a:rPr lang="en-GB" sz="1600" dirty="0">
                    <a:solidFill>
                      <a:schemeClr val="accent4"/>
                    </a:solidFill>
                    <a:latin typeface="Arial" panose="020B0604020202020204" pitchFamily="34" charset="0"/>
                  </a:rPr>
                </a:br>
                <a:r>
                  <a:rPr lang="en-GB" sz="1600" dirty="0">
                    <a:solidFill>
                      <a:schemeClr val="accent4"/>
                    </a:solidFill>
                    <a:latin typeface="Arial" panose="020B0604020202020204" pitchFamily="34" charset="0"/>
                  </a:rPr>
                  <a:t>IT Cost</a:t>
                </a:r>
              </a:p>
            </p:txBody>
          </p:sp>
        </p:grpSp>
      </p:grpSp>
      <p:sp>
        <p:nvSpPr>
          <p:cNvPr id="44043" name="TextBox 30"/>
          <p:cNvSpPr txBox="1">
            <a:spLocks noChangeArrowheads="1"/>
          </p:cNvSpPr>
          <p:nvPr/>
        </p:nvSpPr>
        <p:spPr bwMode="auto">
          <a:xfrm>
            <a:off x="412327" y="4435891"/>
            <a:ext cx="5408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800" dirty="0">
                <a:solidFill>
                  <a:schemeClr val="accent1">
                    <a:lumMod val="50000"/>
                  </a:schemeClr>
                </a:solidFill>
              </a:rPr>
              <a:t>Source: SL Associates and Customer Case Studies</a:t>
            </a:r>
          </a:p>
        </p:txBody>
      </p:sp>
      <p:sp>
        <p:nvSpPr>
          <p:cNvPr id="10" name="Title 9"/>
          <p:cNvSpPr>
            <a:spLocks noGrp="1"/>
          </p:cNvSpPr>
          <p:nvPr>
            <p:ph type="title"/>
          </p:nvPr>
        </p:nvSpPr>
        <p:spPr/>
        <p:txBody>
          <a:bodyPr/>
          <a:lstStyle/>
          <a:p>
            <a:r>
              <a:rPr lang="en-US" dirty="0"/>
              <a:t>It Just Works – Proven NetSuite Benefits</a:t>
            </a:r>
          </a:p>
        </p:txBody>
      </p:sp>
      <p:sp>
        <p:nvSpPr>
          <p:cNvPr id="23" name="Slide Number Placeholder 22"/>
          <p:cNvSpPr>
            <a:spLocks noGrp="1"/>
          </p:cNvSpPr>
          <p:nvPr>
            <p:ph type="sldNum" sz="quarter" idx="4"/>
          </p:nvPr>
        </p:nvSpPr>
        <p:spPr/>
        <p:txBody>
          <a:bodyPr/>
          <a:lstStyle/>
          <a:p>
            <a:fld id="{ACFA1838-D446-4BAD-9C64-5AE915A130CE}" type="slidenum">
              <a:rPr lang="en-US" smtClean="0"/>
              <a:pPr/>
              <a:t>35</a:t>
            </a:fld>
            <a:endParaRPr lang="en-US" dirty="0"/>
          </a:p>
        </p:txBody>
      </p:sp>
      <p:grpSp>
        <p:nvGrpSpPr>
          <p:cNvPr id="80" name="Group 79"/>
          <p:cNvGrpSpPr/>
          <p:nvPr/>
        </p:nvGrpSpPr>
        <p:grpSpPr>
          <a:xfrm>
            <a:off x="8178741" y="948498"/>
            <a:ext cx="1157360" cy="3182356"/>
            <a:chOff x="8178741" y="948498"/>
            <a:chExt cx="1157360" cy="3182356"/>
          </a:xfrm>
        </p:grpSpPr>
        <p:cxnSp>
          <p:nvCxnSpPr>
            <p:cNvPr id="81" name="Straight Connector 80"/>
            <p:cNvCxnSpPr/>
            <p:nvPr/>
          </p:nvCxnSpPr>
          <p:spPr>
            <a:xfrm>
              <a:off x="8298756" y="950976"/>
              <a:ext cx="331965"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82" name="Freeform 81"/>
            <p:cNvSpPr>
              <a:spLocks noEditPoints="1"/>
            </p:cNvSpPr>
            <p:nvPr/>
          </p:nvSpPr>
          <p:spPr bwMode="auto">
            <a:xfrm>
              <a:off x="8575964" y="1025431"/>
              <a:ext cx="317097" cy="329457"/>
            </a:xfrm>
            <a:custGeom>
              <a:avLst/>
              <a:gdLst>
                <a:gd name="T0" fmla="*/ 506 w 627"/>
                <a:gd name="T1" fmla="*/ 493 h 652"/>
                <a:gd name="T2" fmla="*/ 610 w 627"/>
                <a:gd name="T3" fmla="*/ 389 h 652"/>
                <a:gd name="T4" fmla="*/ 506 w 627"/>
                <a:gd name="T5" fmla="*/ 285 h 652"/>
                <a:gd name="T6" fmla="*/ 486 w 627"/>
                <a:gd name="T7" fmla="*/ 279 h 652"/>
                <a:gd name="T8" fmla="*/ 357 w 627"/>
                <a:gd name="T9" fmla="*/ 165 h 652"/>
                <a:gd name="T10" fmla="*/ 237 w 627"/>
                <a:gd name="T11" fmla="*/ 246 h 652"/>
                <a:gd name="T12" fmla="*/ 211 w 627"/>
                <a:gd name="T13" fmla="*/ 249 h 652"/>
                <a:gd name="T14" fmla="*/ 132 w 627"/>
                <a:gd name="T15" fmla="*/ 328 h 652"/>
                <a:gd name="T16" fmla="*/ 69 w 627"/>
                <a:gd name="T17" fmla="*/ 415 h 652"/>
                <a:gd name="T18" fmla="*/ 148 w 627"/>
                <a:gd name="T19" fmla="*/ 493 h 652"/>
                <a:gd name="T20" fmla="*/ 506 w 627"/>
                <a:gd name="T21" fmla="*/ 493 h 652"/>
                <a:gd name="T22" fmla="*/ 46 w 627"/>
                <a:gd name="T23" fmla="*/ 145 h 652"/>
                <a:gd name="T24" fmla="*/ 17 w 627"/>
                <a:gd name="T25" fmla="*/ 174 h 652"/>
                <a:gd name="T26" fmla="*/ 46 w 627"/>
                <a:gd name="T27" fmla="*/ 203 h 652"/>
                <a:gd name="T28" fmla="*/ 75 w 627"/>
                <a:gd name="T29" fmla="*/ 174 h 652"/>
                <a:gd name="T30" fmla="*/ 46 w 627"/>
                <a:gd name="T31" fmla="*/ 145 h 652"/>
                <a:gd name="T32" fmla="*/ 486 w 627"/>
                <a:gd name="T33" fmla="*/ 17 h 652"/>
                <a:gd name="T34" fmla="*/ 457 w 627"/>
                <a:gd name="T35" fmla="*/ 46 h 652"/>
                <a:gd name="T36" fmla="*/ 486 w 627"/>
                <a:gd name="T37" fmla="*/ 75 h 652"/>
                <a:gd name="T38" fmla="*/ 515 w 627"/>
                <a:gd name="T39" fmla="*/ 46 h 652"/>
                <a:gd name="T40" fmla="*/ 486 w 627"/>
                <a:gd name="T41" fmla="*/ 17 h 652"/>
                <a:gd name="T42" fmla="*/ 458 w 627"/>
                <a:gd name="T43" fmla="*/ 577 h 652"/>
                <a:gd name="T44" fmla="*/ 429 w 627"/>
                <a:gd name="T45" fmla="*/ 606 h 652"/>
                <a:gd name="T46" fmla="*/ 458 w 627"/>
                <a:gd name="T47" fmla="*/ 635 h 652"/>
                <a:gd name="T48" fmla="*/ 487 w 627"/>
                <a:gd name="T49" fmla="*/ 606 h 652"/>
                <a:gd name="T50" fmla="*/ 458 w 627"/>
                <a:gd name="T51" fmla="*/ 577 h 652"/>
                <a:gd name="T52" fmla="*/ 417 w 627"/>
                <a:gd name="T53" fmla="*/ 510 h 652"/>
                <a:gd name="T54" fmla="*/ 445 w 627"/>
                <a:gd name="T55" fmla="*/ 562 h 652"/>
                <a:gd name="T56" fmla="*/ 458 w 627"/>
                <a:gd name="T57" fmla="*/ 560 h 652"/>
                <a:gd name="T58" fmla="*/ 504 w 627"/>
                <a:gd name="T59" fmla="*/ 606 h 652"/>
                <a:gd name="T60" fmla="*/ 458 w 627"/>
                <a:gd name="T61" fmla="*/ 652 h 652"/>
                <a:gd name="T62" fmla="*/ 412 w 627"/>
                <a:gd name="T63" fmla="*/ 606 h 652"/>
                <a:gd name="T64" fmla="*/ 430 w 627"/>
                <a:gd name="T65" fmla="*/ 570 h 652"/>
                <a:gd name="T66" fmla="*/ 398 w 627"/>
                <a:gd name="T67" fmla="*/ 510 h 652"/>
                <a:gd name="T68" fmla="*/ 148 w 627"/>
                <a:gd name="T69" fmla="*/ 510 h 652"/>
                <a:gd name="T70" fmla="*/ 52 w 627"/>
                <a:gd name="T71" fmla="*/ 415 h 652"/>
                <a:gd name="T72" fmla="*/ 115 w 627"/>
                <a:gd name="T73" fmla="*/ 325 h 652"/>
                <a:gd name="T74" fmla="*/ 133 w 627"/>
                <a:gd name="T75" fmla="*/ 272 h 652"/>
                <a:gd name="T76" fmla="*/ 72 w 627"/>
                <a:gd name="T77" fmla="*/ 212 h 652"/>
                <a:gd name="T78" fmla="*/ 46 w 627"/>
                <a:gd name="T79" fmla="*/ 220 h 652"/>
                <a:gd name="T80" fmla="*/ 0 w 627"/>
                <a:gd name="T81" fmla="*/ 174 h 652"/>
                <a:gd name="T82" fmla="*/ 46 w 627"/>
                <a:gd name="T83" fmla="*/ 128 h 652"/>
                <a:gd name="T84" fmla="*/ 92 w 627"/>
                <a:gd name="T85" fmla="*/ 174 h 652"/>
                <a:gd name="T86" fmla="*/ 84 w 627"/>
                <a:gd name="T87" fmla="*/ 200 h 652"/>
                <a:gd name="T88" fmla="*/ 144 w 627"/>
                <a:gd name="T89" fmla="*/ 259 h 652"/>
                <a:gd name="T90" fmla="*/ 211 w 627"/>
                <a:gd name="T91" fmla="*/ 232 h 652"/>
                <a:gd name="T92" fmla="*/ 224 w 627"/>
                <a:gd name="T93" fmla="*/ 233 h 652"/>
                <a:gd name="T94" fmla="*/ 357 w 627"/>
                <a:gd name="T95" fmla="*/ 148 h 652"/>
                <a:gd name="T96" fmla="*/ 428 w 627"/>
                <a:gd name="T97" fmla="*/ 166 h 652"/>
                <a:gd name="T98" fmla="*/ 461 w 627"/>
                <a:gd name="T99" fmla="*/ 84 h 652"/>
                <a:gd name="T100" fmla="*/ 440 w 627"/>
                <a:gd name="T101" fmla="*/ 46 h 652"/>
                <a:gd name="T102" fmla="*/ 486 w 627"/>
                <a:gd name="T103" fmla="*/ 0 h 652"/>
                <a:gd name="T104" fmla="*/ 532 w 627"/>
                <a:gd name="T105" fmla="*/ 46 h 652"/>
                <a:gd name="T106" fmla="*/ 486 w 627"/>
                <a:gd name="T107" fmla="*/ 92 h 652"/>
                <a:gd name="T108" fmla="*/ 477 w 627"/>
                <a:gd name="T109" fmla="*/ 91 h 652"/>
                <a:gd name="T110" fmla="*/ 443 w 627"/>
                <a:gd name="T111" fmla="*/ 175 h 652"/>
                <a:gd name="T112" fmla="*/ 502 w 627"/>
                <a:gd name="T113" fmla="*/ 269 h 652"/>
                <a:gd name="T114" fmla="*/ 506 w 627"/>
                <a:gd name="T115" fmla="*/ 268 h 652"/>
                <a:gd name="T116" fmla="*/ 627 w 627"/>
                <a:gd name="T117" fmla="*/ 389 h 652"/>
                <a:gd name="T118" fmla="*/ 506 w 627"/>
                <a:gd name="T119" fmla="*/ 510 h 652"/>
                <a:gd name="T120" fmla="*/ 417 w 627"/>
                <a:gd name="T121" fmla="*/ 51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7" h="652">
                  <a:moveTo>
                    <a:pt x="506" y="493"/>
                  </a:moveTo>
                  <a:cubicBezTo>
                    <a:pt x="564" y="493"/>
                    <a:pt x="610" y="447"/>
                    <a:pt x="610" y="389"/>
                  </a:cubicBezTo>
                  <a:cubicBezTo>
                    <a:pt x="610" y="332"/>
                    <a:pt x="564" y="285"/>
                    <a:pt x="506" y="285"/>
                  </a:cubicBezTo>
                  <a:cubicBezTo>
                    <a:pt x="500" y="285"/>
                    <a:pt x="487" y="288"/>
                    <a:pt x="486" y="279"/>
                  </a:cubicBezTo>
                  <a:cubicBezTo>
                    <a:pt x="478" y="214"/>
                    <a:pt x="423" y="165"/>
                    <a:pt x="357" y="165"/>
                  </a:cubicBezTo>
                  <a:cubicBezTo>
                    <a:pt x="303" y="165"/>
                    <a:pt x="256" y="198"/>
                    <a:pt x="237" y="246"/>
                  </a:cubicBezTo>
                  <a:cubicBezTo>
                    <a:pt x="233" y="255"/>
                    <a:pt x="217" y="249"/>
                    <a:pt x="211" y="249"/>
                  </a:cubicBezTo>
                  <a:cubicBezTo>
                    <a:pt x="167" y="249"/>
                    <a:pt x="132" y="285"/>
                    <a:pt x="132" y="328"/>
                  </a:cubicBezTo>
                  <a:cubicBezTo>
                    <a:pt x="133" y="353"/>
                    <a:pt x="69" y="345"/>
                    <a:pt x="69" y="415"/>
                  </a:cubicBezTo>
                  <a:cubicBezTo>
                    <a:pt x="69" y="458"/>
                    <a:pt x="104" y="493"/>
                    <a:pt x="148" y="493"/>
                  </a:cubicBezTo>
                  <a:lnTo>
                    <a:pt x="506" y="493"/>
                  </a:lnTo>
                  <a:close/>
                  <a:moveTo>
                    <a:pt x="46" y="145"/>
                  </a:moveTo>
                  <a:cubicBezTo>
                    <a:pt x="30" y="145"/>
                    <a:pt x="17" y="158"/>
                    <a:pt x="17" y="174"/>
                  </a:cubicBezTo>
                  <a:cubicBezTo>
                    <a:pt x="17" y="190"/>
                    <a:pt x="30" y="203"/>
                    <a:pt x="46" y="203"/>
                  </a:cubicBezTo>
                  <a:cubicBezTo>
                    <a:pt x="62" y="203"/>
                    <a:pt x="75" y="190"/>
                    <a:pt x="75" y="174"/>
                  </a:cubicBezTo>
                  <a:cubicBezTo>
                    <a:pt x="75" y="158"/>
                    <a:pt x="62" y="145"/>
                    <a:pt x="46" y="145"/>
                  </a:cubicBezTo>
                  <a:close/>
                  <a:moveTo>
                    <a:pt x="486" y="17"/>
                  </a:moveTo>
                  <a:cubicBezTo>
                    <a:pt x="470" y="17"/>
                    <a:pt x="457" y="30"/>
                    <a:pt x="457" y="46"/>
                  </a:cubicBezTo>
                  <a:cubicBezTo>
                    <a:pt x="457" y="62"/>
                    <a:pt x="470" y="75"/>
                    <a:pt x="486" y="75"/>
                  </a:cubicBezTo>
                  <a:cubicBezTo>
                    <a:pt x="502" y="75"/>
                    <a:pt x="515" y="62"/>
                    <a:pt x="515" y="46"/>
                  </a:cubicBezTo>
                  <a:cubicBezTo>
                    <a:pt x="515" y="30"/>
                    <a:pt x="502" y="17"/>
                    <a:pt x="486" y="17"/>
                  </a:cubicBezTo>
                  <a:close/>
                  <a:moveTo>
                    <a:pt x="458" y="577"/>
                  </a:moveTo>
                  <a:cubicBezTo>
                    <a:pt x="442" y="577"/>
                    <a:pt x="429" y="590"/>
                    <a:pt x="429" y="606"/>
                  </a:cubicBezTo>
                  <a:cubicBezTo>
                    <a:pt x="429" y="622"/>
                    <a:pt x="442" y="635"/>
                    <a:pt x="458" y="635"/>
                  </a:cubicBezTo>
                  <a:cubicBezTo>
                    <a:pt x="474" y="635"/>
                    <a:pt x="487" y="622"/>
                    <a:pt x="487" y="606"/>
                  </a:cubicBezTo>
                  <a:cubicBezTo>
                    <a:pt x="487" y="590"/>
                    <a:pt x="474" y="577"/>
                    <a:pt x="458" y="577"/>
                  </a:cubicBezTo>
                  <a:close/>
                  <a:moveTo>
                    <a:pt x="417" y="510"/>
                  </a:moveTo>
                  <a:cubicBezTo>
                    <a:pt x="445" y="562"/>
                    <a:pt x="445" y="562"/>
                    <a:pt x="445" y="562"/>
                  </a:cubicBezTo>
                  <a:cubicBezTo>
                    <a:pt x="449" y="560"/>
                    <a:pt x="454" y="560"/>
                    <a:pt x="458" y="560"/>
                  </a:cubicBezTo>
                  <a:cubicBezTo>
                    <a:pt x="484" y="560"/>
                    <a:pt x="504" y="580"/>
                    <a:pt x="504" y="606"/>
                  </a:cubicBezTo>
                  <a:cubicBezTo>
                    <a:pt x="504" y="631"/>
                    <a:pt x="484" y="652"/>
                    <a:pt x="458" y="652"/>
                  </a:cubicBezTo>
                  <a:cubicBezTo>
                    <a:pt x="433" y="652"/>
                    <a:pt x="412" y="631"/>
                    <a:pt x="412" y="606"/>
                  </a:cubicBezTo>
                  <a:cubicBezTo>
                    <a:pt x="412" y="591"/>
                    <a:pt x="419" y="578"/>
                    <a:pt x="430" y="570"/>
                  </a:cubicBezTo>
                  <a:cubicBezTo>
                    <a:pt x="398" y="510"/>
                    <a:pt x="398" y="510"/>
                    <a:pt x="398" y="510"/>
                  </a:cubicBezTo>
                  <a:cubicBezTo>
                    <a:pt x="148" y="510"/>
                    <a:pt x="148" y="510"/>
                    <a:pt x="148" y="510"/>
                  </a:cubicBezTo>
                  <a:cubicBezTo>
                    <a:pt x="95" y="510"/>
                    <a:pt x="52" y="468"/>
                    <a:pt x="52" y="415"/>
                  </a:cubicBezTo>
                  <a:cubicBezTo>
                    <a:pt x="52" y="373"/>
                    <a:pt x="78" y="338"/>
                    <a:pt x="115" y="325"/>
                  </a:cubicBezTo>
                  <a:cubicBezTo>
                    <a:pt x="116" y="305"/>
                    <a:pt x="122" y="287"/>
                    <a:pt x="133" y="272"/>
                  </a:cubicBezTo>
                  <a:cubicBezTo>
                    <a:pt x="72" y="212"/>
                    <a:pt x="72" y="212"/>
                    <a:pt x="72" y="212"/>
                  </a:cubicBezTo>
                  <a:cubicBezTo>
                    <a:pt x="65" y="217"/>
                    <a:pt x="56" y="220"/>
                    <a:pt x="46" y="220"/>
                  </a:cubicBezTo>
                  <a:cubicBezTo>
                    <a:pt x="21" y="220"/>
                    <a:pt x="0" y="199"/>
                    <a:pt x="0" y="174"/>
                  </a:cubicBezTo>
                  <a:cubicBezTo>
                    <a:pt x="0" y="148"/>
                    <a:pt x="21" y="128"/>
                    <a:pt x="46" y="128"/>
                  </a:cubicBezTo>
                  <a:cubicBezTo>
                    <a:pt x="72" y="128"/>
                    <a:pt x="92" y="148"/>
                    <a:pt x="92" y="174"/>
                  </a:cubicBezTo>
                  <a:cubicBezTo>
                    <a:pt x="92" y="183"/>
                    <a:pt x="89" y="192"/>
                    <a:pt x="84" y="200"/>
                  </a:cubicBezTo>
                  <a:cubicBezTo>
                    <a:pt x="144" y="259"/>
                    <a:pt x="144" y="259"/>
                    <a:pt x="144" y="259"/>
                  </a:cubicBezTo>
                  <a:cubicBezTo>
                    <a:pt x="161" y="243"/>
                    <a:pt x="185" y="232"/>
                    <a:pt x="211" y="232"/>
                  </a:cubicBezTo>
                  <a:cubicBezTo>
                    <a:pt x="215" y="232"/>
                    <a:pt x="219" y="233"/>
                    <a:pt x="224" y="233"/>
                  </a:cubicBezTo>
                  <a:cubicBezTo>
                    <a:pt x="247" y="183"/>
                    <a:pt x="298" y="148"/>
                    <a:pt x="357" y="148"/>
                  </a:cubicBezTo>
                  <a:cubicBezTo>
                    <a:pt x="383" y="148"/>
                    <a:pt x="407" y="154"/>
                    <a:pt x="428" y="166"/>
                  </a:cubicBezTo>
                  <a:cubicBezTo>
                    <a:pt x="461" y="84"/>
                    <a:pt x="461" y="84"/>
                    <a:pt x="461" y="84"/>
                  </a:cubicBezTo>
                  <a:cubicBezTo>
                    <a:pt x="449" y="76"/>
                    <a:pt x="440" y="62"/>
                    <a:pt x="440" y="46"/>
                  </a:cubicBezTo>
                  <a:cubicBezTo>
                    <a:pt x="440" y="20"/>
                    <a:pt x="461" y="0"/>
                    <a:pt x="486" y="0"/>
                  </a:cubicBezTo>
                  <a:cubicBezTo>
                    <a:pt x="512" y="0"/>
                    <a:pt x="532" y="20"/>
                    <a:pt x="532" y="46"/>
                  </a:cubicBezTo>
                  <a:cubicBezTo>
                    <a:pt x="532" y="71"/>
                    <a:pt x="512" y="92"/>
                    <a:pt x="486" y="92"/>
                  </a:cubicBezTo>
                  <a:cubicBezTo>
                    <a:pt x="483" y="92"/>
                    <a:pt x="480" y="91"/>
                    <a:pt x="477" y="91"/>
                  </a:cubicBezTo>
                  <a:cubicBezTo>
                    <a:pt x="443" y="175"/>
                    <a:pt x="443" y="175"/>
                    <a:pt x="443" y="175"/>
                  </a:cubicBezTo>
                  <a:cubicBezTo>
                    <a:pt x="473" y="197"/>
                    <a:pt x="495" y="230"/>
                    <a:pt x="502" y="269"/>
                  </a:cubicBezTo>
                  <a:cubicBezTo>
                    <a:pt x="506" y="268"/>
                    <a:pt x="506" y="268"/>
                    <a:pt x="506" y="268"/>
                  </a:cubicBezTo>
                  <a:cubicBezTo>
                    <a:pt x="573" y="268"/>
                    <a:pt x="627" y="323"/>
                    <a:pt x="627" y="389"/>
                  </a:cubicBezTo>
                  <a:cubicBezTo>
                    <a:pt x="627" y="456"/>
                    <a:pt x="573" y="510"/>
                    <a:pt x="506" y="510"/>
                  </a:cubicBezTo>
                  <a:lnTo>
                    <a:pt x="417" y="510"/>
                  </a:lnTo>
                  <a:close/>
                </a:path>
              </a:pathLst>
            </a:custGeom>
            <a:solidFill>
              <a:srgbClr val="B9C7D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83" name="Group 82"/>
            <p:cNvGrpSpPr/>
            <p:nvPr/>
          </p:nvGrpSpPr>
          <p:grpSpPr>
            <a:xfrm>
              <a:off x="8555712" y="1687767"/>
              <a:ext cx="375203" cy="211268"/>
              <a:chOff x="8439764" y="2026733"/>
              <a:chExt cx="486495" cy="273934"/>
            </a:xfrm>
            <a:solidFill>
              <a:srgbClr val="B9C7D4"/>
            </a:solidFill>
          </p:grpSpPr>
          <p:sp>
            <p:nvSpPr>
              <p:cNvPr id="110" name="Freeform 5"/>
              <p:cNvSpPr>
                <a:spLocks noEditPoints="1"/>
              </p:cNvSpPr>
              <p:nvPr/>
            </p:nvSpPr>
            <p:spPr bwMode="auto">
              <a:xfrm rot="3356753">
                <a:off x="8546045" y="1920452"/>
                <a:ext cx="273934" cy="486495"/>
              </a:xfrm>
              <a:custGeom>
                <a:avLst/>
                <a:gdLst>
                  <a:gd name="T0" fmla="*/ 238 w 279"/>
                  <a:gd name="T1" fmla="*/ 25 h 498"/>
                  <a:gd name="T2" fmla="*/ 206 w 279"/>
                  <a:gd name="T3" fmla="*/ 1 h 498"/>
                  <a:gd name="T4" fmla="*/ 202 w 279"/>
                  <a:gd name="T5" fmla="*/ 1 h 498"/>
                  <a:gd name="T6" fmla="*/ 200 w 279"/>
                  <a:gd name="T7" fmla="*/ 5 h 498"/>
                  <a:gd name="T8" fmla="*/ 199 w 279"/>
                  <a:gd name="T9" fmla="*/ 107 h 498"/>
                  <a:gd name="T10" fmla="*/ 139 w 279"/>
                  <a:gd name="T11" fmla="*/ 138 h 498"/>
                  <a:gd name="T12" fmla="*/ 79 w 279"/>
                  <a:gd name="T13" fmla="*/ 107 h 498"/>
                  <a:gd name="T14" fmla="*/ 79 w 279"/>
                  <a:gd name="T15" fmla="*/ 5 h 498"/>
                  <a:gd name="T16" fmla="*/ 77 w 279"/>
                  <a:gd name="T17" fmla="*/ 1 h 498"/>
                  <a:gd name="T18" fmla="*/ 73 w 279"/>
                  <a:gd name="T19" fmla="*/ 1 h 498"/>
                  <a:gd name="T20" fmla="*/ 40 w 279"/>
                  <a:gd name="T21" fmla="*/ 25 h 498"/>
                  <a:gd name="T22" fmla="*/ 0 w 279"/>
                  <a:gd name="T23" fmla="*/ 123 h 498"/>
                  <a:gd name="T24" fmla="*/ 75 w 279"/>
                  <a:gd name="T25" fmla="*/ 238 h 498"/>
                  <a:gd name="T26" fmla="*/ 75 w 279"/>
                  <a:gd name="T27" fmla="*/ 424 h 498"/>
                  <a:gd name="T28" fmla="*/ 139 w 279"/>
                  <a:gd name="T29" fmla="*/ 498 h 498"/>
                  <a:gd name="T30" fmla="*/ 139 w 279"/>
                  <a:gd name="T31" fmla="*/ 498 h 498"/>
                  <a:gd name="T32" fmla="*/ 139 w 279"/>
                  <a:gd name="T33" fmla="*/ 498 h 498"/>
                  <a:gd name="T34" fmla="*/ 203 w 279"/>
                  <a:gd name="T35" fmla="*/ 424 h 498"/>
                  <a:gd name="T36" fmla="*/ 203 w 279"/>
                  <a:gd name="T37" fmla="*/ 238 h 498"/>
                  <a:gd name="T38" fmla="*/ 278 w 279"/>
                  <a:gd name="T39" fmla="*/ 123 h 498"/>
                  <a:gd name="T40" fmla="*/ 238 w 279"/>
                  <a:gd name="T41" fmla="*/ 25 h 498"/>
                  <a:gd name="T42" fmla="*/ 197 w 279"/>
                  <a:gd name="T43" fmla="*/ 232 h 498"/>
                  <a:gd name="T44" fmla="*/ 195 w 279"/>
                  <a:gd name="T45" fmla="*/ 236 h 498"/>
                  <a:gd name="T46" fmla="*/ 195 w 279"/>
                  <a:gd name="T47" fmla="*/ 424 h 498"/>
                  <a:gd name="T48" fmla="*/ 139 w 279"/>
                  <a:gd name="T49" fmla="*/ 489 h 498"/>
                  <a:gd name="T50" fmla="*/ 139 w 279"/>
                  <a:gd name="T51" fmla="*/ 489 h 498"/>
                  <a:gd name="T52" fmla="*/ 139 w 279"/>
                  <a:gd name="T53" fmla="*/ 489 h 498"/>
                  <a:gd name="T54" fmla="*/ 84 w 279"/>
                  <a:gd name="T55" fmla="*/ 424 h 498"/>
                  <a:gd name="T56" fmla="*/ 84 w 279"/>
                  <a:gd name="T57" fmla="*/ 236 h 498"/>
                  <a:gd name="T58" fmla="*/ 82 w 279"/>
                  <a:gd name="T59" fmla="*/ 232 h 498"/>
                  <a:gd name="T60" fmla="*/ 8 w 279"/>
                  <a:gd name="T61" fmla="*/ 123 h 498"/>
                  <a:gd name="T62" fmla="*/ 46 w 279"/>
                  <a:gd name="T63" fmla="*/ 31 h 498"/>
                  <a:gd name="T64" fmla="*/ 70 w 279"/>
                  <a:gd name="T65" fmla="*/ 12 h 498"/>
                  <a:gd name="T66" fmla="*/ 71 w 279"/>
                  <a:gd name="T67" fmla="*/ 110 h 498"/>
                  <a:gd name="T68" fmla="*/ 73 w 279"/>
                  <a:gd name="T69" fmla="*/ 113 h 498"/>
                  <a:gd name="T70" fmla="*/ 137 w 279"/>
                  <a:gd name="T71" fmla="*/ 147 h 498"/>
                  <a:gd name="T72" fmla="*/ 139 w 279"/>
                  <a:gd name="T73" fmla="*/ 147 h 498"/>
                  <a:gd name="T74" fmla="*/ 141 w 279"/>
                  <a:gd name="T75" fmla="*/ 147 h 498"/>
                  <a:gd name="T76" fmla="*/ 206 w 279"/>
                  <a:gd name="T77" fmla="*/ 113 h 498"/>
                  <a:gd name="T78" fmla="*/ 208 w 279"/>
                  <a:gd name="T79" fmla="*/ 110 h 498"/>
                  <a:gd name="T80" fmla="*/ 208 w 279"/>
                  <a:gd name="T81" fmla="*/ 12 h 498"/>
                  <a:gd name="T82" fmla="*/ 232 w 279"/>
                  <a:gd name="T83" fmla="*/ 31 h 498"/>
                  <a:gd name="T84" fmla="*/ 270 w 279"/>
                  <a:gd name="T85" fmla="*/ 123 h 498"/>
                  <a:gd name="T86" fmla="*/ 197 w 279"/>
                  <a:gd name="T87" fmla="*/ 23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9" h="498">
                    <a:moveTo>
                      <a:pt x="238" y="25"/>
                    </a:moveTo>
                    <a:cubicBezTo>
                      <a:pt x="229" y="15"/>
                      <a:pt x="218" y="7"/>
                      <a:pt x="206" y="1"/>
                    </a:cubicBezTo>
                    <a:cubicBezTo>
                      <a:pt x="205" y="0"/>
                      <a:pt x="203" y="0"/>
                      <a:pt x="202" y="1"/>
                    </a:cubicBezTo>
                    <a:cubicBezTo>
                      <a:pt x="200" y="2"/>
                      <a:pt x="200" y="3"/>
                      <a:pt x="200" y="5"/>
                    </a:cubicBezTo>
                    <a:cubicBezTo>
                      <a:pt x="199" y="107"/>
                      <a:pt x="199" y="107"/>
                      <a:pt x="199" y="107"/>
                    </a:cubicBezTo>
                    <a:cubicBezTo>
                      <a:pt x="139" y="138"/>
                      <a:pt x="139" y="138"/>
                      <a:pt x="139" y="138"/>
                    </a:cubicBezTo>
                    <a:cubicBezTo>
                      <a:pt x="79" y="107"/>
                      <a:pt x="79" y="107"/>
                      <a:pt x="79" y="107"/>
                    </a:cubicBezTo>
                    <a:cubicBezTo>
                      <a:pt x="79" y="5"/>
                      <a:pt x="79" y="5"/>
                      <a:pt x="79" y="5"/>
                    </a:cubicBezTo>
                    <a:cubicBezTo>
                      <a:pt x="79" y="3"/>
                      <a:pt x="78" y="2"/>
                      <a:pt x="77" y="1"/>
                    </a:cubicBezTo>
                    <a:cubicBezTo>
                      <a:pt x="75" y="0"/>
                      <a:pt x="74" y="0"/>
                      <a:pt x="73" y="1"/>
                    </a:cubicBezTo>
                    <a:cubicBezTo>
                      <a:pt x="61" y="7"/>
                      <a:pt x="50" y="15"/>
                      <a:pt x="40" y="25"/>
                    </a:cubicBezTo>
                    <a:cubicBezTo>
                      <a:pt x="14" y="51"/>
                      <a:pt x="0" y="86"/>
                      <a:pt x="0" y="123"/>
                    </a:cubicBezTo>
                    <a:cubicBezTo>
                      <a:pt x="0" y="171"/>
                      <a:pt x="38" y="213"/>
                      <a:pt x="75" y="238"/>
                    </a:cubicBezTo>
                    <a:cubicBezTo>
                      <a:pt x="75" y="424"/>
                      <a:pt x="75" y="424"/>
                      <a:pt x="75" y="424"/>
                    </a:cubicBezTo>
                    <a:cubicBezTo>
                      <a:pt x="75" y="468"/>
                      <a:pt x="101" y="498"/>
                      <a:pt x="139" y="498"/>
                    </a:cubicBezTo>
                    <a:cubicBezTo>
                      <a:pt x="139" y="498"/>
                      <a:pt x="139" y="498"/>
                      <a:pt x="139" y="498"/>
                    </a:cubicBezTo>
                    <a:cubicBezTo>
                      <a:pt x="139" y="498"/>
                      <a:pt x="139" y="498"/>
                      <a:pt x="139" y="498"/>
                    </a:cubicBezTo>
                    <a:cubicBezTo>
                      <a:pt x="177" y="498"/>
                      <a:pt x="203" y="468"/>
                      <a:pt x="203" y="424"/>
                    </a:cubicBezTo>
                    <a:cubicBezTo>
                      <a:pt x="203" y="238"/>
                      <a:pt x="203" y="238"/>
                      <a:pt x="203" y="238"/>
                    </a:cubicBezTo>
                    <a:cubicBezTo>
                      <a:pt x="240" y="213"/>
                      <a:pt x="278" y="171"/>
                      <a:pt x="278" y="123"/>
                    </a:cubicBezTo>
                    <a:cubicBezTo>
                      <a:pt x="279" y="86"/>
                      <a:pt x="264" y="51"/>
                      <a:pt x="238" y="25"/>
                    </a:cubicBezTo>
                    <a:close/>
                    <a:moveTo>
                      <a:pt x="197" y="232"/>
                    </a:moveTo>
                    <a:cubicBezTo>
                      <a:pt x="196" y="233"/>
                      <a:pt x="195" y="234"/>
                      <a:pt x="195" y="236"/>
                    </a:cubicBezTo>
                    <a:cubicBezTo>
                      <a:pt x="195" y="424"/>
                      <a:pt x="195" y="424"/>
                      <a:pt x="195" y="424"/>
                    </a:cubicBezTo>
                    <a:cubicBezTo>
                      <a:pt x="195" y="464"/>
                      <a:pt x="173" y="489"/>
                      <a:pt x="139" y="489"/>
                    </a:cubicBezTo>
                    <a:cubicBezTo>
                      <a:pt x="139" y="489"/>
                      <a:pt x="139" y="489"/>
                      <a:pt x="139" y="489"/>
                    </a:cubicBezTo>
                    <a:cubicBezTo>
                      <a:pt x="139" y="489"/>
                      <a:pt x="139" y="489"/>
                      <a:pt x="139" y="489"/>
                    </a:cubicBezTo>
                    <a:cubicBezTo>
                      <a:pt x="106" y="489"/>
                      <a:pt x="84" y="464"/>
                      <a:pt x="84" y="424"/>
                    </a:cubicBezTo>
                    <a:cubicBezTo>
                      <a:pt x="84" y="236"/>
                      <a:pt x="84" y="236"/>
                      <a:pt x="84" y="236"/>
                    </a:cubicBezTo>
                    <a:cubicBezTo>
                      <a:pt x="84" y="234"/>
                      <a:pt x="83" y="233"/>
                      <a:pt x="82" y="232"/>
                    </a:cubicBezTo>
                    <a:cubicBezTo>
                      <a:pt x="46" y="209"/>
                      <a:pt x="9" y="168"/>
                      <a:pt x="8" y="123"/>
                    </a:cubicBezTo>
                    <a:cubicBezTo>
                      <a:pt x="8" y="88"/>
                      <a:pt x="22" y="56"/>
                      <a:pt x="46" y="31"/>
                    </a:cubicBezTo>
                    <a:cubicBezTo>
                      <a:pt x="54" y="24"/>
                      <a:pt x="62" y="17"/>
                      <a:pt x="70" y="12"/>
                    </a:cubicBezTo>
                    <a:cubicBezTo>
                      <a:pt x="71" y="110"/>
                      <a:pt x="71" y="110"/>
                      <a:pt x="71" y="110"/>
                    </a:cubicBezTo>
                    <a:cubicBezTo>
                      <a:pt x="71" y="111"/>
                      <a:pt x="71" y="113"/>
                      <a:pt x="73" y="113"/>
                    </a:cubicBezTo>
                    <a:cubicBezTo>
                      <a:pt x="137" y="147"/>
                      <a:pt x="137" y="147"/>
                      <a:pt x="137" y="147"/>
                    </a:cubicBezTo>
                    <a:cubicBezTo>
                      <a:pt x="138" y="147"/>
                      <a:pt x="138" y="147"/>
                      <a:pt x="139" y="147"/>
                    </a:cubicBezTo>
                    <a:cubicBezTo>
                      <a:pt x="140" y="147"/>
                      <a:pt x="141" y="147"/>
                      <a:pt x="141" y="147"/>
                    </a:cubicBezTo>
                    <a:cubicBezTo>
                      <a:pt x="206" y="113"/>
                      <a:pt x="206" y="113"/>
                      <a:pt x="206" y="113"/>
                    </a:cubicBezTo>
                    <a:cubicBezTo>
                      <a:pt x="207" y="113"/>
                      <a:pt x="208" y="111"/>
                      <a:pt x="208" y="110"/>
                    </a:cubicBezTo>
                    <a:cubicBezTo>
                      <a:pt x="208" y="12"/>
                      <a:pt x="208" y="12"/>
                      <a:pt x="208" y="12"/>
                    </a:cubicBezTo>
                    <a:cubicBezTo>
                      <a:pt x="217" y="17"/>
                      <a:pt x="225" y="24"/>
                      <a:pt x="232" y="31"/>
                    </a:cubicBezTo>
                    <a:cubicBezTo>
                      <a:pt x="257" y="56"/>
                      <a:pt x="270" y="88"/>
                      <a:pt x="270" y="123"/>
                    </a:cubicBezTo>
                    <a:cubicBezTo>
                      <a:pt x="270" y="168"/>
                      <a:pt x="232" y="209"/>
                      <a:pt x="197" y="2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6"/>
              <p:cNvSpPr>
                <a:spLocks noEditPoints="1"/>
              </p:cNvSpPr>
              <p:nvPr/>
            </p:nvSpPr>
            <p:spPr bwMode="auto">
              <a:xfrm rot="3356753">
                <a:off x="8777239" y="2025420"/>
                <a:ext cx="100106" cy="113391"/>
              </a:xfrm>
              <a:custGeom>
                <a:avLst/>
                <a:gdLst>
                  <a:gd name="T0" fmla="*/ 2 w 102"/>
                  <a:gd name="T1" fmla="*/ 89 h 116"/>
                  <a:gd name="T2" fmla="*/ 49 w 102"/>
                  <a:gd name="T3" fmla="*/ 116 h 116"/>
                  <a:gd name="T4" fmla="*/ 51 w 102"/>
                  <a:gd name="T5" fmla="*/ 116 h 116"/>
                  <a:gd name="T6" fmla="*/ 53 w 102"/>
                  <a:gd name="T7" fmla="*/ 116 h 116"/>
                  <a:gd name="T8" fmla="*/ 100 w 102"/>
                  <a:gd name="T9" fmla="*/ 89 h 116"/>
                  <a:gd name="T10" fmla="*/ 102 w 102"/>
                  <a:gd name="T11" fmla="*/ 85 h 116"/>
                  <a:gd name="T12" fmla="*/ 102 w 102"/>
                  <a:gd name="T13" fmla="*/ 31 h 116"/>
                  <a:gd name="T14" fmla="*/ 100 w 102"/>
                  <a:gd name="T15" fmla="*/ 27 h 116"/>
                  <a:gd name="T16" fmla="*/ 53 w 102"/>
                  <a:gd name="T17" fmla="*/ 0 h 116"/>
                  <a:gd name="T18" fmla="*/ 49 w 102"/>
                  <a:gd name="T19" fmla="*/ 0 h 116"/>
                  <a:gd name="T20" fmla="*/ 2 w 102"/>
                  <a:gd name="T21" fmla="*/ 27 h 116"/>
                  <a:gd name="T22" fmla="*/ 0 w 102"/>
                  <a:gd name="T23" fmla="*/ 31 h 116"/>
                  <a:gd name="T24" fmla="*/ 0 w 102"/>
                  <a:gd name="T25" fmla="*/ 85 h 116"/>
                  <a:gd name="T26" fmla="*/ 2 w 102"/>
                  <a:gd name="T27" fmla="*/ 89 h 116"/>
                  <a:gd name="T28" fmla="*/ 9 w 102"/>
                  <a:gd name="T29" fmla="*/ 33 h 116"/>
                  <a:gd name="T30" fmla="*/ 51 w 102"/>
                  <a:gd name="T31" fmla="*/ 9 h 116"/>
                  <a:gd name="T32" fmla="*/ 93 w 102"/>
                  <a:gd name="T33" fmla="*/ 34 h 116"/>
                  <a:gd name="T34" fmla="*/ 93 w 102"/>
                  <a:gd name="T35" fmla="*/ 83 h 116"/>
                  <a:gd name="T36" fmla="*/ 51 w 102"/>
                  <a:gd name="T37" fmla="*/ 107 h 116"/>
                  <a:gd name="T38" fmla="*/ 9 w 102"/>
                  <a:gd name="T39" fmla="*/ 82 h 116"/>
                  <a:gd name="T40" fmla="*/ 9 w 102"/>
                  <a:gd name="T41"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6">
                    <a:moveTo>
                      <a:pt x="2" y="89"/>
                    </a:moveTo>
                    <a:cubicBezTo>
                      <a:pt x="49" y="116"/>
                      <a:pt x="49" y="116"/>
                      <a:pt x="49" y="116"/>
                    </a:cubicBezTo>
                    <a:cubicBezTo>
                      <a:pt x="49" y="116"/>
                      <a:pt x="50" y="116"/>
                      <a:pt x="51" y="116"/>
                    </a:cubicBezTo>
                    <a:cubicBezTo>
                      <a:pt x="52" y="116"/>
                      <a:pt x="52" y="116"/>
                      <a:pt x="53" y="116"/>
                    </a:cubicBezTo>
                    <a:cubicBezTo>
                      <a:pt x="100" y="89"/>
                      <a:pt x="100" y="89"/>
                      <a:pt x="100" y="89"/>
                    </a:cubicBezTo>
                    <a:cubicBezTo>
                      <a:pt x="101" y="88"/>
                      <a:pt x="102" y="87"/>
                      <a:pt x="102" y="85"/>
                    </a:cubicBezTo>
                    <a:cubicBezTo>
                      <a:pt x="102" y="31"/>
                      <a:pt x="102" y="31"/>
                      <a:pt x="102" y="31"/>
                    </a:cubicBezTo>
                    <a:cubicBezTo>
                      <a:pt x="102" y="30"/>
                      <a:pt x="101" y="28"/>
                      <a:pt x="100" y="27"/>
                    </a:cubicBezTo>
                    <a:cubicBezTo>
                      <a:pt x="53" y="0"/>
                      <a:pt x="53" y="0"/>
                      <a:pt x="53" y="0"/>
                    </a:cubicBezTo>
                    <a:cubicBezTo>
                      <a:pt x="52" y="0"/>
                      <a:pt x="50" y="0"/>
                      <a:pt x="49" y="0"/>
                    </a:cubicBezTo>
                    <a:cubicBezTo>
                      <a:pt x="2" y="27"/>
                      <a:pt x="2" y="27"/>
                      <a:pt x="2" y="27"/>
                    </a:cubicBezTo>
                    <a:cubicBezTo>
                      <a:pt x="1" y="28"/>
                      <a:pt x="0" y="29"/>
                      <a:pt x="0" y="31"/>
                    </a:cubicBezTo>
                    <a:cubicBezTo>
                      <a:pt x="0" y="85"/>
                      <a:pt x="0" y="85"/>
                      <a:pt x="0" y="85"/>
                    </a:cubicBezTo>
                    <a:cubicBezTo>
                      <a:pt x="0" y="86"/>
                      <a:pt x="1" y="88"/>
                      <a:pt x="2" y="89"/>
                    </a:cubicBezTo>
                    <a:close/>
                    <a:moveTo>
                      <a:pt x="9" y="33"/>
                    </a:moveTo>
                    <a:cubicBezTo>
                      <a:pt x="51" y="9"/>
                      <a:pt x="51" y="9"/>
                      <a:pt x="51" y="9"/>
                    </a:cubicBezTo>
                    <a:cubicBezTo>
                      <a:pt x="93" y="34"/>
                      <a:pt x="93" y="34"/>
                      <a:pt x="93" y="34"/>
                    </a:cubicBezTo>
                    <a:cubicBezTo>
                      <a:pt x="93" y="83"/>
                      <a:pt x="93" y="83"/>
                      <a:pt x="93" y="83"/>
                    </a:cubicBezTo>
                    <a:cubicBezTo>
                      <a:pt x="51" y="107"/>
                      <a:pt x="51" y="107"/>
                      <a:pt x="51" y="107"/>
                    </a:cubicBezTo>
                    <a:cubicBezTo>
                      <a:pt x="9" y="82"/>
                      <a:pt x="9" y="82"/>
                      <a:pt x="9" y="82"/>
                    </a:cubicBezTo>
                    <a:lnTo>
                      <a:pt x="9" y="3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7"/>
              <p:cNvSpPr>
                <a:spLocks noEditPoints="1"/>
              </p:cNvSpPr>
              <p:nvPr/>
            </p:nvSpPr>
            <p:spPr bwMode="auto">
              <a:xfrm rot="3356753">
                <a:off x="8802910" y="2057722"/>
                <a:ext cx="49024" cy="48837"/>
              </a:xfrm>
              <a:custGeom>
                <a:avLst/>
                <a:gdLst>
                  <a:gd name="T0" fmla="*/ 50 w 50"/>
                  <a:gd name="T1" fmla="*/ 25 h 50"/>
                  <a:gd name="T2" fmla="*/ 25 w 50"/>
                  <a:gd name="T3" fmla="*/ 0 h 50"/>
                  <a:gd name="T4" fmla="*/ 25 w 50"/>
                  <a:gd name="T5" fmla="*/ 0 h 50"/>
                  <a:gd name="T6" fmla="*/ 0 w 50"/>
                  <a:gd name="T7" fmla="*/ 25 h 50"/>
                  <a:gd name="T8" fmla="*/ 25 w 50"/>
                  <a:gd name="T9" fmla="*/ 50 h 50"/>
                  <a:gd name="T10" fmla="*/ 50 w 50"/>
                  <a:gd name="T11" fmla="*/ 25 h 50"/>
                  <a:gd name="T12" fmla="*/ 9 w 50"/>
                  <a:gd name="T13" fmla="*/ 25 h 50"/>
                  <a:gd name="T14" fmla="*/ 25 w 50"/>
                  <a:gd name="T15" fmla="*/ 9 h 50"/>
                  <a:gd name="T16" fmla="*/ 25 w 50"/>
                  <a:gd name="T17" fmla="*/ 9 h 50"/>
                  <a:gd name="T18" fmla="*/ 41 w 50"/>
                  <a:gd name="T19" fmla="*/ 25 h 50"/>
                  <a:gd name="T20" fmla="*/ 25 w 50"/>
                  <a:gd name="T21" fmla="*/ 41 h 50"/>
                  <a:gd name="T22" fmla="*/ 9 w 50"/>
                  <a:gd name="T23"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50">
                    <a:moveTo>
                      <a:pt x="50" y="25"/>
                    </a:moveTo>
                    <a:cubicBezTo>
                      <a:pt x="50" y="11"/>
                      <a:pt x="39" y="0"/>
                      <a:pt x="25" y="0"/>
                    </a:cubicBezTo>
                    <a:cubicBezTo>
                      <a:pt x="25" y="0"/>
                      <a:pt x="25" y="0"/>
                      <a:pt x="25" y="0"/>
                    </a:cubicBezTo>
                    <a:cubicBezTo>
                      <a:pt x="11" y="0"/>
                      <a:pt x="0" y="11"/>
                      <a:pt x="0" y="25"/>
                    </a:cubicBezTo>
                    <a:cubicBezTo>
                      <a:pt x="0" y="39"/>
                      <a:pt x="11" y="50"/>
                      <a:pt x="25" y="50"/>
                    </a:cubicBezTo>
                    <a:cubicBezTo>
                      <a:pt x="39" y="50"/>
                      <a:pt x="50" y="39"/>
                      <a:pt x="50" y="25"/>
                    </a:cubicBezTo>
                    <a:close/>
                    <a:moveTo>
                      <a:pt x="9" y="25"/>
                    </a:moveTo>
                    <a:cubicBezTo>
                      <a:pt x="9" y="16"/>
                      <a:pt x="16" y="9"/>
                      <a:pt x="25" y="9"/>
                    </a:cubicBezTo>
                    <a:cubicBezTo>
                      <a:pt x="25" y="9"/>
                      <a:pt x="25" y="9"/>
                      <a:pt x="25" y="9"/>
                    </a:cubicBezTo>
                    <a:cubicBezTo>
                      <a:pt x="34" y="9"/>
                      <a:pt x="41" y="16"/>
                      <a:pt x="41" y="25"/>
                    </a:cubicBezTo>
                    <a:cubicBezTo>
                      <a:pt x="41" y="34"/>
                      <a:pt x="34" y="41"/>
                      <a:pt x="25" y="41"/>
                    </a:cubicBezTo>
                    <a:cubicBezTo>
                      <a:pt x="16" y="41"/>
                      <a:pt x="9" y="34"/>
                      <a:pt x="9"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8"/>
              <p:cNvSpPr>
                <a:spLocks noEditPoints="1"/>
              </p:cNvSpPr>
              <p:nvPr/>
            </p:nvSpPr>
            <p:spPr bwMode="auto">
              <a:xfrm rot="3356753">
                <a:off x="8589495" y="2118392"/>
                <a:ext cx="50146" cy="213871"/>
              </a:xfrm>
              <a:custGeom>
                <a:avLst/>
                <a:gdLst>
                  <a:gd name="T0" fmla="*/ 43 w 51"/>
                  <a:gd name="T1" fmla="*/ 5 h 219"/>
                  <a:gd name="T2" fmla="*/ 26 w 51"/>
                  <a:gd name="T3" fmla="*/ 0 h 219"/>
                  <a:gd name="T4" fmla="*/ 0 w 51"/>
                  <a:gd name="T5" fmla="*/ 20 h 219"/>
                  <a:gd name="T6" fmla="*/ 0 w 51"/>
                  <a:gd name="T7" fmla="*/ 198 h 219"/>
                  <a:gd name="T8" fmla="*/ 25 w 51"/>
                  <a:gd name="T9" fmla="*/ 219 h 219"/>
                  <a:gd name="T10" fmla="*/ 25 w 51"/>
                  <a:gd name="T11" fmla="*/ 219 h 219"/>
                  <a:gd name="T12" fmla="*/ 51 w 51"/>
                  <a:gd name="T13" fmla="*/ 199 h 219"/>
                  <a:gd name="T14" fmla="*/ 51 w 51"/>
                  <a:gd name="T15" fmla="*/ 20 h 219"/>
                  <a:gd name="T16" fmla="*/ 43 w 51"/>
                  <a:gd name="T17" fmla="*/ 5 h 219"/>
                  <a:gd name="T18" fmla="*/ 42 w 51"/>
                  <a:gd name="T19" fmla="*/ 199 h 219"/>
                  <a:gd name="T20" fmla="*/ 25 w 51"/>
                  <a:gd name="T21" fmla="*/ 211 h 219"/>
                  <a:gd name="T22" fmla="*/ 25 w 51"/>
                  <a:gd name="T23" fmla="*/ 211 h 219"/>
                  <a:gd name="T24" fmla="*/ 8 w 51"/>
                  <a:gd name="T25" fmla="*/ 198 h 219"/>
                  <a:gd name="T26" fmla="*/ 9 w 51"/>
                  <a:gd name="T27" fmla="*/ 20 h 219"/>
                  <a:gd name="T28" fmla="*/ 26 w 51"/>
                  <a:gd name="T29" fmla="*/ 8 h 219"/>
                  <a:gd name="T30" fmla="*/ 38 w 51"/>
                  <a:gd name="T31" fmla="*/ 12 h 219"/>
                  <a:gd name="T32" fmla="*/ 43 w 51"/>
                  <a:gd name="T33" fmla="*/ 20 h 219"/>
                  <a:gd name="T34" fmla="*/ 42 w 51"/>
                  <a:gd name="T35" fmla="*/ 19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19">
                    <a:moveTo>
                      <a:pt x="43" y="5"/>
                    </a:moveTo>
                    <a:cubicBezTo>
                      <a:pt x="39" y="2"/>
                      <a:pt x="32" y="0"/>
                      <a:pt x="26" y="0"/>
                    </a:cubicBezTo>
                    <a:cubicBezTo>
                      <a:pt x="12" y="0"/>
                      <a:pt x="0" y="9"/>
                      <a:pt x="0" y="20"/>
                    </a:cubicBezTo>
                    <a:cubicBezTo>
                      <a:pt x="0" y="198"/>
                      <a:pt x="0" y="198"/>
                      <a:pt x="0" y="198"/>
                    </a:cubicBezTo>
                    <a:cubicBezTo>
                      <a:pt x="0" y="210"/>
                      <a:pt x="11" y="219"/>
                      <a:pt x="25" y="219"/>
                    </a:cubicBezTo>
                    <a:cubicBezTo>
                      <a:pt x="25" y="219"/>
                      <a:pt x="25" y="219"/>
                      <a:pt x="25" y="219"/>
                    </a:cubicBezTo>
                    <a:cubicBezTo>
                      <a:pt x="39" y="219"/>
                      <a:pt x="51" y="210"/>
                      <a:pt x="51" y="199"/>
                    </a:cubicBezTo>
                    <a:cubicBezTo>
                      <a:pt x="51" y="20"/>
                      <a:pt x="51" y="20"/>
                      <a:pt x="51" y="20"/>
                    </a:cubicBezTo>
                    <a:cubicBezTo>
                      <a:pt x="51" y="15"/>
                      <a:pt x="48" y="9"/>
                      <a:pt x="43" y="5"/>
                    </a:cubicBezTo>
                    <a:close/>
                    <a:moveTo>
                      <a:pt x="42" y="199"/>
                    </a:moveTo>
                    <a:cubicBezTo>
                      <a:pt x="42" y="205"/>
                      <a:pt x="35" y="211"/>
                      <a:pt x="25" y="211"/>
                    </a:cubicBezTo>
                    <a:cubicBezTo>
                      <a:pt x="25" y="211"/>
                      <a:pt x="25" y="211"/>
                      <a:pt x="25" y="211"/>
                    </a:cubicBezTo>
                    <a:cubicBezTo>
                      <a:pt x="16" y="211"/>
                      <a:pt x="8" y="205"/>
                      <a:pt x="8" y="198"/>
                    </a:cubicBezTo>
                    <a:cubicBezTo>
                      <a:pt x="9" y="20"/>
                      <a:pt x="9" y="20"/>
                      <a:pt x="9" y="20"/>
                    </a:cubicBezTo>
                    <a:cubicBezTo>
                      <a:pt x="9" y="14"/>
                      <a:pt x="16" y="8"/>
                      <a:pt x="26" y="8"/>
                    </a:cubicBezTo>
                    <a:cubicBezTo>
                      <a:pt x="30" y="8"/>
                      <a:pt x="35" y="10"/>
                      <a:pt x="38" y="12"/>
                    </a:cubicBezTo>
                    <a:cubicBezTo>
                      <a:pt x="41" y="14"/>
                      <a:pt x="43" y="17"/>
                      <a:pt x="43" y="20"/>
                    </a:cubicBezTo>
                    <a:lnTo>
                      <a:pt x="42" y="19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4" name="Group 83"/>
            <p:cNvGrpSpPr/>
            <p:nvPr/>
          </p:nvGrpSpPr>
          <p:grpSpPr>
            <a:xfrm rot="3163338">
              <a:off x="8645760" y="2172758"/>
              <a:ext cx="195107" cy="408581"/>
              <a:chOff x="8572891" y="2554687"/>
              <a:chExt cx="252979" cy="529774"/>
            </a:xfrm>
            <a:solidFill>
              <a:srgbClr val="B9C7D4"/>
            </a:solidFill>
          </p:grpSpPr>
          <p:sp>
            <p:nvSpPr>
              <p:cNvPr id="101" name="Freeform 131"/>
              <p:cNvSpPr>
                <a:spLocks/>
              </p:cNvSpPr>
              <p:nvPr/>
            </p:nvSpPr>
            <p:spPr bwMode="auto">
              <a:xfrm rot="21578699">
                <a:off x="8692519" y="2554687"/>
                <a:ext cx="9167" cy="82494"/>
              </a:xfrm>
              <a:custGeom>
                <a:avLst/>
                <a:gdLst>
                  <a:gd name="T0" fmla="*/ 4 w 8"/>
                  <a:gd name="T1" fmla="*/ 71 h 71"/>
                  <a:gd name="T2" fmla="*/ 8 w 8"/>
                  <a:gd name="T3" fmla="*/ 67 h 71"/>
                  <a:gd name="T4" fmla="*/ 8 w 8"/>
                  <a:gd name="T5" fmla="*/ 5 h 71"/>
                  <a:gd name="T6" fmla="*/ 4 w 8"/>
                  <a:gd name="T7" fmla="*/ 0 h 71"/>
                  <a:gd name="T8" fmla="*/ 0 w 8"/>
                  <a:gd name="T9" fmla="*/ 5 h 71"/>
                  <a:gd name="T10" fmla="*/ 0 w 8"/>
                  <a:gd name="T11" fmla="*/ 67 h 71"/>
                  <a:gd name="T12" fmla="*/ 4 w 8"/>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8" h="71">
                    <a:moveTo>
                      <a:pt x="4" y="71"/>
                    </a:moveTo>
                    <a:cubicBezTo>
                      <a:pt x="6" y="71"/>
                      <a:pt x="8" y="69"/>
                      <a:pt x="8" y="67"/>
                    </a:cubicBezTo>
                    <a:cubicBezTo>
                      <a:pt x="8" y="5"/>
                      <a:pt x="8" y="5"/>
                      <a:pt x="8" y="5"/>
                    </a:cubicBezTo>
                    <a:cubicBezTo>
                      <a:pt x="8" y="2"/>
                      <a:pt x="6" y="0"/>
                      <a:pt x="4" y="0"/>
                    </a:cubicBezTo>
                    <a:cubicBezTo>
                      <a:pt x="2" y="0"/>
                      <a:pt x="0" y="2"/>
                      <a:pt x="0" y="5"/>
                    </a:cubicBezTo>
                    <a:cubicBezTo>
                      <a:pt x="0" y="67"/>
                      <a:pt x="0" y="67"/>
                      <a:pt x="0" y="67"/>
                    </a:cubicBezTo>
                    <a:cubicBezTo>
                      <a:pt x="0" y="69"/>
                      <a:pt x="2" y="71"/>
                      <a:pt x="4" y="7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32"/>
              <p:cNvSpPr>
                <a:spLocks/>
              </p:cNvSpPr>
              <p:nvPr/>
            </p:nvSpPr>
            <p:spPr bwMode="auto">
              <a:xfrm rot="21578699">
                <a:off x="8593636" y="2575362"/>
                <a:ext cx="42164" cy="76994"/>
              </a:xfrm>
              <a:custGeom>
                <a:avLst/>
                <a:gdLst>
                  <a:gd name="T0" fmla="*/ 27 w 36"/>
                  <a:gd name="T1" fmla="*/ 63 h 66"/>
                  <a:gd name="T2" fmla="*/ 31 w 36"/>
                  <a:gd name="T3" fmla="*/ 66 h 66"/>
                  <a:gd name="T4" fmla="*/ 33 w 36"/>
                  <a:gd name="T5" fmla="*/ 66 h 66"/>
                  <a:gd name="T6" fmla="*/ 35 w 36"/>
                  <a:gd name="T7" fmla="*/ 60 h 66"/>
                  <a:gd name="T8" fmla="*/ 9 w 36"/>
                  <a:gd name="T9" fmla="*/ 3 h 66"/>
                  <a:gd name="T10" fmla="*/ 3 w 36"/>
                  <a:gd name="T11" fmla="*/ 1 h 66"/>
                  <a:gd name="T12" fmla="*/ 1 w 36"/>
                  <a:gd name="T13" fmla="*/ 7 h 66"/>
                  <a:gd name="T14" fmla="*/ 27 w 36"/>
                  <a:gd name="T15" fmla="*/ 63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66">
                    <a:moveTo>
                      <a:pt x="27" y="63"/>
                    </a:moveTo>
                    <a:cubicBezTo>
                      <a:pt x="28" y="65"/>
                      <a:pt x="30" y="66"/>
                      <a:pt x="31" y="66"/>
                    </a:cubicBezTo>
                    <a:cubicBezTo>
                      <a:pt x="32" y="66"/>
                      <a:pt x="32" y="66"/>
                      <a:pt x="33" y="66"/>
                    </a:cubicBezTo>
                    <a:cubicBezTo>
                      <a:pt x="35" y="65"/>
                      <a:pt x="36" y="62"/>
                      <a:pt x="35" y="60"/>
                    </a:cubicBezTo>
                    <a:cubicBezTo>
                      <a:pt x="9" y="3"/>
                      <a:pt x="9" y="3"/>
                      <a:pt x="9" y="3"/>
                    </a:cubicBezTo>
                    <a:cubicBezTo>
                      <a:pt x="8" y="1"/>
                      <a:pt x="5" y="0"/>
                      <a:pt x="3" y="1"/>
                    </a:cubicBezTo>
                    <a:cubicBezTo>
                      <a:pt x="1" y="2"/>
                      <a:pt x="0" y="5"/>
                      <a:pt x="1" y="7"/>
                    </a:cubicBezTo>
                    <a:lnTo>
                      <a:pt x="27" y="6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33"/>
              <p:cNvSpPr>
                <a:spLocks/>
              </p:cNvSpPr>
              <p:nvPr/>
            </p:nvSpPr>
            <p:spPr bwMode="auto">
              <a:xfrm rot="21578699">
                <a:off x="8758619" y="2574340"/>
                <a:ext cx="42164" cy="76994"/>
              </a:xfrm>
              <a:custGeom>
                <a:avLst/>
                <a:gdLst>
                  <a:gd name="T0" fmla="*/ 3 w 36"/>
                  <a:gd name="T1" fmla="*/ 66 h 66"/>
                  <a:gd name="T2" fmla="*/ 5 w 36"/>
                  <a:gd name="T3" fmla="*/ 66 h 66"/>
                  <a:gd name="T4" fmla="*/ 9 w 36"/>
                  <a:gd name="T5" fmla="*/ 63 h 66"/>
                  <a:gd name="T6" fmla="*/ 35 w 36"/>
                  <a:gd name="T7" fmla="*/ 7 h 66"/>
                  <a:gd name="T8" fmla="*/ 33 w 36"/>
                  <a:gd name="T9" fmla="*/ 1 h 66"/>
                  <a:gd name="T10" fmla="*/ 27 w 36"/>
                  <a:gd name="T11" fmla="*/ 3 h 66"/>
                  <a:gd name="T12" fmla="*/ 1 w 36"/>
                  <a:gd name="T13" fmla="*/ 60 h 66"/>
                  <a:gd name="T14" fmla="*/ 3 w 36"/>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66">
                    <a:moveTo>
                      <a:pt x="3" y="66"/>
                    </a:moveTo>
                    <a:cubicBezTo>
                      <a:pt x="4" y="66"/>
                      <a:pt x="4" y="66"/>
                      <a:pt x="5" y="66"/>
                    </a:cubicBezTo>
                    <a:cubicBezTo>
                      <a:pt x="7" y="66"/>
                      <a:pt x="8" y="65"/>
                      <a:pt x="9" y="63"/>
                    </a:cubicBezTo>
                    <a:cubicBezTo>
                      <a:pt x="35" y="7"/>
                      <a:pt x="35" y="7"/>
                      <a:pt x="35" y="7"/>
                    </a:cubicBezTo>
                    <a:cubicBezTo>
                      <a:pt x="36" y="5"/>
                      <a:pt x="35" y="2"/>
                      <a:pt x="33" y="1"/>
                    </a:cubicBezTo>
                    <a:cubicBezTo>
                      <a:pt x="31" y="0"/>
                      <a:pt x="28" y="1"/>
                      <a:pt x="27" y="3"/>
                    </a:cubicBezTo>
                    <a:cubicBezTo>
                      <a:pt x="1" y="60"/>
                      <a:pt x="1" y="60"/>
                      <a:pt x="1" y="60"/>
                    </a:cubicBezTo>
                    <a:cubicBezTo>
                      <a:pt x="0" y="62"/>
                      <a:pt x="1" y="65"/>
                      <a:pt x="3"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34"/>
              <p:cNvSpPr>
                <a:spLocks/>
              </p:cNvSpPr>
              <p:nvPr/>
            </p:nvSpPr>
            <p:spPr bwMode="auto">
              <a:xfrm rot="21578699">
                <a:off x="8645458" y="2979954"/>
                <a:ext cx="115491" cy="18332"/>
              </a:xfrm>
              <a:custGeom>
                <a:avLst/>
                <a:gdLst>
                  <a:gd name="T0" fmla="*/ 95 w 99"/>
                  <a:gd name="T1" fmla="*/ 1 h 16"/>
                  <a:gd name="T2" fmla="*/ 4 w 99"/>
                  <a:gd name="T3" fmla="*/ 8 h 16"/>
                  <a:gd name="T4" fmla="*/ 0 w 99"/>
                  <a:gd name="T5" fmla="*/ 12 h 16"/>
                  <a:gd name="T6" fmla="*/ 4 w 99"/>
                  <a:gd name="T7" fmla="*/ 16 h 16"/>
                  <a:gd name="T8" fmla="*/ 5 w 99"/>
                  <a:gd name="T9" fmla="*/ 16 h 16"/>
                  <a:gd name="T10" fmla="*/ 95 w 99"/>
                  <a:gd name="T11" fmla="*/ 9 h 16"/>
                  <a:gd name="T12" fmla="*/ 99 w 99"/>
                  <a:gd name="T13" fmla="*/ 5 h 16"/>
                  <a:gd name="T14" fmla="*/ 95 w 99"/>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6">
                    <a:moveTo>
                      <a:pt x="95" y="1"/>
                    </a:moveTo>
                    <a:cubicBezTo>
                      <a:pt x="4" y="8"/>
                      <a:pt x="4" y="8"/>
                      <a:pt x="4" y="8"/>
                    </a:cubicBezTo>
                    <a:cubicBezTo>
                      <a:pt x="2" y="8"/>
                      <a:pt x="0" y="10"/>
                      <a:pt x="0" y="12"/>
                    </a:cubicBezTo>
                    <a:cubicBezTo>
                      <a:pt x="0" y="14"/>
                      <a:pt x="2" y="16"/>
                      <a:pt x="4" y="16"/>
                    </a:cubicBezTo>
                    <a:cubicBezTo>
                      <a:pt x="4" y="16"/>
                      <a:pt x="4" y="16"/>
                      <a:pt x="5" y="16"/>
                    </a:cubicBezTo>
                    <a:cubicBezTo>
                      <a:pt x="95" y="9"/>
                      <a:pt x="95" y="9"/>
                      <a:pt x="95" y="9"/>
                    </a:cubicBezTo>
                    <a:cubicBezTo>
                      <a:pt x="98" y="9"/>
                      <a:pt x="99" y="7"/>
                      <a:pt x="99" y="5"/>
                    </a:cubicBezTo>
                    <a:cubicBezTo>
                      <a:pt x="99" y="2"/>
                      <a:pt x="97" y="0"/>
                      <a:pt x="9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35"/>
              <p:cNvSpPr>
                <a:spLocks/>
              </p:cNvSpPr>
              <p:nvPr/>
            </p:nvSpPr>
            <p:spPr bwMode="auto">
              <a:xfrm rot="21578699">
                <a:off x="8645560" y="2996452"/>
                <a:ext cx="115491" cy="18332"/>
              </a:xfrm>
              <a:custGeom>
                <a:avLst/>
                <a:gdLst>
                  <a:gd name="T0" fmla="*/ 95 w 99"/>
                  <a:gd name="T1" fmla="*/ 0 h 16"/>
                  <a:gd name="T2" fmla="*/ 4 w 99"/>
                  <a:gd name="T3" fmla="*/ 7 h 16"/>
                  <a:gd name="T4" fmla="*/ 0 w 99"/>
                  <a:gd name="T5" fmla="*/ 12 h 16"/>
                  <a:gd name="T6" fmla="*/ 4 w 99"/>
                  <a:gd name="T7" fmla="*/ 16 h 16"/>
                  <a:gd name="T8" fmla="*/ 5 w 99"/>
                  <a:gd name="T9" fmla="*/ 16 h 16"/>
                  <a:gd name="T10" fmla="*/ 95 w 99"/>
                  <a:gd name="T11" fmla="*/ 9 h 16"/>
                  <a:gd name="T12" fmla="*/ 99 w 99"/>
                  <a:gd name="T13" fmla="*/ 4 h 16"/>
                  <a:gd name="T14" fmla="*/ 95 w 99"/>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6">
                    <a:moveTo>
                      <a:pt x="95" y="0"/>
                    </a:moveTo>
                    <a:cubicBezTo>
                      <a:pt x="4" y="7"/>
                      <a:pt x="4" y="7"/>
                      <a:pt x="4" y="7"/>
                    </a:cubicBezTo>
                    <a:cubicBezTo>
                      <a:pt x="2" y="7"/>
                      <a:pt x="0" y="9"/>
                      <a:pt x="0" y="12"/>
                    </a:cubicBezTo>
                    <a:cubicBezTo>
                      <a:pt x="0" y="14"/>
                      <a:pt x="2" y="16"/>
                      <a:pt x="4" y="16"/>
                    </a:cubicBezTo>
                    <a:cubicBezTo>
                      <a:pt x="4" y="16"/>
                      <a:pt x="4" y="16"/>
                      <a:pt x="5" y="16"/>
                    </a:cubicBezTo>
                    <a:cubicBezTo>
                      <a:pt x="95" y="9"/>
                      <a:pt x="95" y="9"/>
                      <a:pt x="95" y="9"/>
                    </a:cubicBezTo>
                    <a:cubicBezTo>
                      <a:pt x="98" y="8"/>
                      <a:pt x="99" y="6"/>
                      <a:pt x="99" y="4"/>
                    </a:cubicBezTo>
                    <a:cubicBezTo>
                      <a:pt x="99" y="2"/>
                      <a:pt x="97" y="0"/>
                      <a:pt x="95" y="0"/>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a:p>
            </p:txBody>
          </p:sp>
          <p:sp>
            <p:nvSpPr>
              <p:cNvPr id="106" name="Freeform 136"/>
              <p:cNvSpPr>
                <a:spLocks/>
              </p:cNvSpPr>
              <p:nvPr/>
            </p:nvSpPr>
            <p:spPr bwMode="auto">
              <a:xfrm rot="21578699">
                <a:off x="8645651" y="3011117"/>
                <a:ext cx="115491" cy="18332"/>
              </a:xfrm>
              <a:custGeom>
                <a:avLst/>
                <a:gdLst>
                  <a:gd name="T0" fmla="*/ 95 w 99"/>
                  <a:gd name="T1" fmla="*/ 1 h 16"/>
                  <a:gd name="T2" fmla="*/ 4 w 99"/>
                  <a:gd name="T3" fmla="*/ 8 h 16"/>
                  <a:gd name="T4" fmla="*/ 0 w 99"/>
                  <a:gd name="T5" fmla="*/ 12 h 16"/>
                  <a:gd name="T6" fmla="*/ 4 w 99"/>
                  <a:gd name="T7" fmla="*/ 16 h 16"/>
                  <a:gd name="T8" fmla="*/ 5 w 99"/>
                  <a:gd name="T9" fmla="*/ 16 h 16"/>
                  <a:gd name="T10" fmla="*/ 95 w 99"/>
                  <a:gd name="T11" fmla="*/ 9 h 16"/>
                  <a:gd name="T12" fmla="*/ 99 w 99"/>
                  <a:gd name="T13" fmla="*/ 5 h 16"/>
                  <a:gd name="T14" fmla="*/ 95 w 99"/>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6">
                    <a:moveTo>
                      <a:pt x="95" y="1"/>
                    </a:moveTo>
                    <a:cubicBezTo>
                      <a:pt x="4" y="8"/>
                      <a:pt x="4" y="8"/>
                      <a:pt x="4" y="8"/>
                    </a:cubicBezTo>
                    <a:cubicBezTo>
                      <a:pt x="2" y="8"/>
                      <a:pt x="0" y="10"/>
                      <a:pt x="0" y="12"/>
                    </a:cubicBezTo>
                    <a:cubicBezTo>
                      <a:pt x="0" y="14"/>
                      <a:pt x="2" y="16"/>
                      <a:pt x="4" y="16"/>
                    </a:cubicBezTo>
                    <a:cubicBezTo>
                      <a:pt x="4" y="16"/>
                      <a:pt x="4" y="16"/>
                      <a:pt x="5" y="16"/>
                    </a:cubicBezTo>
                    <a:cubicBezTo>
                      <a:pt x="95" y="9"/>
                      <a:pt x="95" y="9"/>
                      <a:pt x="95" y="9"/>
                    </a:cubicBezTo>
                    <a:cubicBezTo>
                      <a:pt x="98" y="9"/>
                      <a:pt x="99" y="7"/>
                      <a:pt x="99" y="5"/>
                    </a:cubicBezTo>
                    <a:cubicBezTo>
                      <a:pt x="99" y="2"/>
                      <a:pt x="97" y="0"/>
                      <a:pt x="95" y="1"/>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a:p>
            </p:txBody>
          </p:sp>
          <p:sp>
            <p:nvSpPr>
              <p:cNvPr id="107" name="Freeform 137"/>
              <p:cNvSpPr>
                <a:spLocks/>
              </p:cNvSpPr>
              <p:nvPr/>
            </p:nvSpPr>
            <p:spPr bwMode="auto">
              <a:xfrm rot="21578699">
                <a:off x="8645753" y="3027616"/>
                <a:ext cx="115491" cy="18332"/>
              </a:xfrm>
              <a:custGeom>
                <a:avLst/>
                <a:gdLst>
                  <a:gd name="T0" fmla="*/ 95 w 99"/>
                  <a:gd name="T1" fmla="*/ 0 h 15"/>
                  <a:gd name="T2" fmla="*/ 4 w 99"/>
                  <a:gd name="T3" fmla="*/ 7 h 15"/>
                  <a:gd name="T4" fmla="*/ 0 w 99"/>
                  <a:gd name="T5" fmla="*/ 12 h 15"/>
                  <a:gd name="T6" fmla="*/ 4 w 99"/>
                  <a:gd name="T7" fmla="*/ 15 h 15"/>
                  <a:gd name="T8" fmla="*/ 5 w 99"/>
                  <a:gd name="T9" fmla="*/ 15 h 15"/>
                  <a:gd name="T10" fmla="*/ 95 w 99"/>
                  <a:gd name="T11" fmla="*/ 9 h 15"/>
                  <a:gd name="T12" fmla="*/ 99 w 99"/>
                  <a:gd name="T13" fmla="*/ 4 h 15"/>
                  <a:gd name="T14" fmla="*/ 95 w 9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5">
                    <a:moveTo>
                      <a:pt x="95" y="0"/>
                    </a:moveTo>
                    <a:cubicBezTo>
                      <a:pt x="4" y="7"/>
                      <a:pt x="4" y="7"/>
                      <a:pt x="4" y="7"/>
                    </a:cubicBezTo>
                    <a:cubicBezTo>
                      <a:pt x="2" y="7"/>
                      <a:pt x="0" y="9"/>
                      <a:pt x="0" y="12"/>
                    </a:cubicBezTo>
                    <a:cubicBezTo>
                      <a:pt x="0" y="14"/>
                      <a:pt x="2" y="15"/>
                      <a:pt x="4" y="15"/>
                    </a:cubicBezTo>
                    <a:cubicBezTo>
                      <a:pt x="4" y="15"/>
                      <a:pt x="4" y="15"/>
                      <a:pt x="5" y="15"/>
                    </a:cubicBezTo>
                    <a:cubicBezTo>
                      <a:pt x="95" y="9"/>
                      <a:pt x="95" y="9"/>
                      <a:pt x="95" y="9"/>
                    </a:cubicBezTo>
                    <a:cubicBezTo>
                      <a:pt x="98" y="8"/>
                      <a:pt x="99" y="6"/>
                      <a:pt x="99" y="4"/>
                    </a:cubicBezTo>
                    <a:cubicBezTo>
                      <a:pt x="99" y="2"/>
                      <a:pt x="97" y="0"/>
                      <a:pt x="95" y="0"/>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a:p>
            </p:txBody>
          </p:sp>
          <p:sp>
            <p:nvSpPr>
              <p:cNvPr id="108" name="Freeform 138"/>
              <p:cNvSpPr>
                <a:spLocks noEditPoints="1"/>
              </p:cNvSpPr>
              <p:nvPr/>
            </p:nvSpPr>
            <p:spPr bwMode="auto">
              <a:xfrm rot="21578699">
                <a:off x="8572891" y="2643800"/>
                <a:ext cx="252979" cy="313475"/>
              </a:xfrm>
              <a:custGeom>
                <a:avLst/>
                <a:gdLst>
                  <a:gd name="T0" fmla="*/ 109 w 219"/>
                  <a:gd name="T1" fmla="*/ 0 h 269"/>
                  <a:gd name="T2" fmla="*/ 0 w 219"/>
                  <a:gd name="T3" fmla="*/ 109 h 269"/>
                  <a:gd name="T4" fmla="*/ 16 w 219"/>
                  <a:gd name="T5" fmla="*/ 165 h 269"/>
                  <a:gd name="T6" fmla="*/ 48 w 219"/>
                  <a:gd name="T7" fmla="*/ 234 h 269"/>
                  <a:gd name="T8" fmla="*/ 63 w 219"/>
                  <a:gd name="T9" fmla="*/ 269 h 269"/>
                  <a:gd name="T10" fmla="*/ 155 w 219"/>
                  <a:gd name="T11" fmla="*/ 269 h 269"/>
                  <a:gd name="T12" fmla="*/ 171 w 219"/>
                  <a:gd name="T13" fmla="*/ 234 h 269"/>
                  <a:gd name="T14" fmla="*/ 203 w 219"/>
                  <a:gd name="T15" fmla="*/ 165 h 269"/>
                  <a:gd name="T16" fmla="*/ 219 w 219"/>
                  <a:gd name="T17" fmla="*/ 109 h 269"/>
                  <a:gd name="T18" fmla="*/ 109 w 219"/>
                  <a:gd name="T19" fmla="*/ 0 h 269"/>
                  <a:gd name="T20" fmla="*/ 196 w 219"/>
                  <a:gd name="T21" fmla="*/ 161 h 269"/>
                  <a:gd name="T22" fmla="*/ 162 w 219"/>
                  <a:gd name="T23" fmla="*/ 234 h 269"/>
                  <a:gd name="T24" fmla="*/ 155 w 219"/>
                  <a:gd name="T25" fmla="*/ 261 h 269"/>
                  <a:gd name="T26" fmla="*/ 63 w 219"/>
                  <a:gd name="T27" fmla="*/ 261 h 269"/>
                  <a:gd name="T28" fmla="*/ 57 w 219"/>
                  <a:gd name="T29" fmla="*/ 234 h 269"/>
                  <a:gd name="T30" fmla="*/ 23 w 219"/>
                  <a:gd name="T31" fmla="*/ 161 h 269"/>
                  <a:gd name="T32" fmla="*/ 9 w 219"/>
                  <a:gd name="T33" fmla="*/ 109 h 269"/>
                  <a:gd name="T34" fmla="*/ 109 w 219"/>
                  <a:gd name="T35" fmla="*/ 8 h 269"/>
                  <a:gd name="T36" fmla="*/ 210 w 219"/>
                  <a:gd name="T37" fmla="*/ 109 h 269"/>
                  <a:gd name="T38" fmla="*/ 196 w 219"/>
                  <a:gd name="T39" fmla="*/ 16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9" h="269">
                    <a:moveTo>
                      <a:pt x="109" y="0"/>
                    </a:moveTo>
                    <a:cubicBezTo>
                      <a:pt x="49" y="0"/>
                      <a:pt x="0" y="49"/>
                      <a:pt x="0" y="109"/>
                    </a:cubicBezTo>
                    <a:cubicBezTo>
                      <a:pt x="0" y="129"/>
                      <a:pt x="6" y="148"/>
                      <a:pt x="16" y="165"/>
                    </a:cubicBezTo>
                    <a:cubicBezTo>
                      <a:pt x="35" y="197"/>
                      <a:pt x="48" y="220"/>
                      <a:pt x="48" y="234"/>
                    </a:cubicBezTo>
                    <a:cubicBezTo>
                      <a:pt x="48" y="247"/>
                      <a:pt x="49" y="269"/>
                      <a:pt x="63" y="269"/>
                    </a:cubicBezTo>
                    <a:cubicBezTo>
                      <a:pt x="155" y="269"/>
                      <a:pt x="155" y="269"/>
                      <a:pt x="155" y="269"/>
                    </a:cubicBezTo>
                    <a:cubicBezTo>
                      <a:pt x="170" y="269"/>
                      <a:pt x="170" y="247"/>
                      <a:pt x="171" y="234"/>
                    </a:cubicBezTo>
                    <a:cubicBezTo>
                      <a:pt x="171" y="220"/>
                      <a:pt x="184" y="197"/>
                      <a:pt x="203" y="165"/>
                    </a:cubicBezTo>
                    <a:cubicBezTo>
                      <a:pt x="213" y="148"/>
                      <a:pt x="219" y="129"/>
                      <a:pt x="219" y="109"/>
                    </a:cubicBezTo>
                    <a:cubicBezTo>
                      <a:pt x="219" y="49"/>
                      <a:pt x="170" y="0"/>
                      <a:pt x="109" y="0"/>
                    </a:cubicBezTo>
                    <a:close/>
                    <a:moveTo>
                      <a:pt x="196" y="161"/>
                    </a:moveTo>
                    <a:cubicBezTo>
                      <a:pt x="175" y="194"/>
                      <a:pt x="162" y="218"/>
                      <a:pt x="162" y="234"/>
                    </a:cubicBezTo>
                    <a:cubicBezTo>
                      <a:pt x="162" y="242"/>
                      <a:pt x="162" y="261"/>
                      <a:pt x="155" y="261"/>
                    </a:cubicBezTo>
                    <a:cubicBezTo>
                      <a:pt x="63" y="261"/>
                      <a:pt x="63" y="261"/>
                      <a:pt x="63" y="261"/>
                    </a:cubicBezTo>
                    <a:cubicBezTo>
                      <a:pt x="57" y="261"/>
                      <a:pt x="57" y="242"/>
                      <a:pt x="57" y="234"/>
                    </a:cubicBezTo>
                    <a:cubicBezTo>
                      <a:pt x="57" y="218"/>
                      <a:pt x="44" y="194"/>
                      <a:pt x="23" y="161"/>
                    </a:cubicBezTo>
                    <a:cubicBezTo>
                      <a:pt x="14" y="145"/>
                      <a:pt x="9" y="127"/>
                      <a:pt x="9" y="109"/>
                    </a:cubicBezTo>
                    <a:cubicBezTo>
                      <a:pt x="9" y="53"/>
                      <a:pt x="54" y="8"/>
                      <a:pt x="109" y="8"/>
                    </a:cubicBezTo>
                    <a:cubicBezTo>
                      <a:pt x="165" y="8"/>
                      <a:pt x="210" y="53"/>
                      <a:pt x="210" y="109"/>
                    </a:cubicBezTo>
                    <a:cubicBezTo>
                      <a:pt x="210" y="127"/>
                      <a:pt x="205" y="145"/>
                      <a:pt x="196" y="1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39"/>
              <p:cNvSpPr>
                <a:spLocks/>
              </p:cNvSpPr>
              <p:nvPr/>
            </p:nvSpPr>
            <p:spPr bwMode="auto">
              <a:xfrm rot="21578699">
                <a:off x="8666135" y="3058796"/>
                <a:ext cx="69661" cy="25665"/>
              </a:xfrm>
              <a:custGeom>
                <a:avLst/>
                <a:gdLst>
                  <a:gd name="T0" fmla="*/ 56 w 59"/>
                  <a:gd name="T1" fmla="*/ 1 h 22"/>
                  <a:gd name="T2" fmla="*/ 50 w 59"/>
                  <a:gd name="T3" fmla="*/ 3 h 22"/>
                  <a:gd name="T4" fmla="*/ 29 w 59"/>
                  <a:gd name="T5" fmla="*/ 14 h 22"/>
                  <a:gd name="T6" fmla="*/ 9 w 59"/>
                  <a:gd name="T7" fmla="*/ 3 h 22"/>
                  <a:gd name="T8" fmla="*/ 3 w 59"/>
                  <a:gd name="T9" fmla="*/ 1 h 22"/>
                  <a:gd name="T10" fmla="*/ 1 w 59"/>
                  <a:gd name="T11" fmla="*/ 7 h 22"/>
                  <a:gd name="T12" fmla="*/ 29 w 59"/>
                  <a:gd name="T13" fmla="*/ 22 h 22"/>
                  <a:gd name="T14" fmla="*/ 58 w 59"/>
                  <a:gd name="T15" fmla="*/ 7 h 22"/>
                  <a:gd name="T16" fmla="*/ 56 w 59"/>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
                    <a:moveTo>
                      <a:pt x="56" y="1"/>
                    </a:moveTo>
                    <a:cubicBezTo>
                      <a:pt x="54" y="0"/>
                      <a:pt x="51" y="1"/>
                      <a:pt x="50" y="3"/>
                    </a:cubicBezTo>
                    <a:cubicBezTo>
                      <a:pt x="47" y="9"/>
                      <a:pt x="39" y="14"/>
                      <a:pt x="29" y="14"/>
                    </a:cubicBezTo>
                    <a:cubicBezTo>
                      <a:pt x="20" y="14"/>
                      <a:pt x="12" y="9"/>
                      <a:pt x="9" y="3"/>
                    </a:cubicBezTo>
                    <a:cubicBezTo>
                      <a:pt x="8" y="1"/>
                      <a:pt x="5" y="0"/>
                      <a:pt x="3" y="1"/>
                    </a:cubicBezTo>
                    <a:cubicBezTo>
                      <a:pt x="1" y="2"/>
                      <a:pt x="0" y="5"/>
                      <a:pt x="1" y="7"/>
                    </a:cubicBezTo>
                    <a:cubicBezTo>
                      <a:pt x="5" y="16"/>
                      <a:pt x="17" y="22"/>
                      <a:pt x="29" y="22"/>
                    </a:cubicBezTo>
                    <a:cubicBezTo>
                      <a:pt x="42" y="22"/>
                      <a:pt x="53" y="16"/>
                      <a:pt x="58" y="7"/>
                    </a:cubicBezTo>
                    <a:cubicBezTo>
                      <a:pt x="59" y="5"/>
                      <a:pt x="58" y="2"/>
                      <a:pt x="56" y="1"/>
                    </a:cubicBezTo>
                    <a:close/>
                  </a:path>
                </a:pathLst>
              </a:custGeom>
              <a:grpFill/>
              <a:ln>
                <a:noFill/>
              </a:ln>
            </p:spPr>
            <p:txBody>
              <a:bodyPr vert="horz" wrap="square" lIns="91440" tIns="45720" rIns="91440" bIns="45720" numCol="1" anchor="t" anchorCtr="0" compatLnSpc="1">
                <a:prstTxWarp prst="textNoShape">
                  <a:avLst/>
                </a:prstTxWarp>
              </a:bodyPr>
              <a:lstStyle/>
              <a:p>
                <a:pPr algn="ctr"/>
                <a:endParaRPr lang="en-US"/>
              </a:p>
            </p:txBody>
          </p:sp>
        </p:grpSp>
        <p:grpSp>
          <p:nvGrpSpPr>
            <p:cNvPr id="85" name="Group 84"/>
            <p:cNvGrpSpPr/>
            <p:nvPr/>
          </p:nvGrpSpPr>
          <p:grpSpPr>
            <a:xfrm>
              <a:off x="8564571" y="2882401"/>
              <a:ext cx="302069" cy="309340"/>
              <a:chOff x="8477635" y="3398742"/>
              <a:chExt cx="391670" cy="401097"/>
            </a:xfrm>
            <a:solidFill>
              <a:srgbClr val="B9C7D4"/>
            </a:solidFill>
          </p:grpSpPr>
          <p:sp>
            <p:nvSpPr>
              <p:cNvPr id="98" name="Freeform 74"/>
              <p:cNvSpPr>
                <a:spLocks noEditPoints="1"/>
              </p:cNvSpPr>
              <p:nvPr/>
            </p:nvSpPr>
            <p:spPr bwMode="auto">
              <a:xfrm>
                <a:off x="8477635" y="3398742"/>
                <a:ext cx="391670" cy="313965"/>
              </a:xfrm>
              <a:custGeom>
                <a:avLst/>
                <a:gdLst>
                  <a:gd name="T0" fmla="*/ 319 w 320"/>
                  <a:gd name="T1" fmla="*/ 117 h 276"/>
                  <a:gd name="T2" fmla="*/ 315 w 320"/>
                  <a:gd name="T3" fmla="*/ 115 h 276"/>
                  <a:gd name="T4" fmla="*/ 294 w 320"/>
                  <a:gd name="T5" fmla="*/ 115 h 276"/>
                  <a:gd name="T6" fmla="*/ 218 w 320"/>
                  <a:gd name="T7" fmla="*/ 2 h 276"/>
                  <a:gd name="T8" fmla="*/ 215 w 320"/>
                  <a:gd name="T9" fmla="*/ 0 h 276"/>
                  <a:gd name="T10" fmla="*/ 212 w 320"/>
                  <a:gd name="T11" fmla="*/ 1 h 276"/>
                  <a:gd name="T12" fmla="*/ 161 w 320"/>
                  <a:gd name="T13" fmla="*/ 48 h 276"/>
                  <a:gd name="T14" fmla="*/ 137 w 320"/>
                  <a:gd name="T15" fmla="*/ 20 h 276"/>
                  <a:gd name="T16" fmla="*/ 133 w 320"/>
                  <a:gd name="T17" fmla="*/ 18 h 276"/>
                  <a:gd name="T18" fmla="*/ 130 w 320"/>
                  <a:gd name="T19" fmla="*/ 20 h 276"/>
                  <a:gd name="T20" fmla="*/ 58 w 320"/>
                  <a:gd name="T21" fmla="*/ 100 h 276"/>
                  <a:gd name="T22" fmla="*/ 52 w 320"/>
                  <a:gd name="T23" fmla="*/ 85 h 276"/>
                  <a:gd name="T24" fmla="*/ 48 w 320"/>
                  <a:gd name="T25" fmla="*/ 82 h 276"/>
                  <a:gd name="T26" fmla="*/ 5 w 320"/>
                  <a:gd name="T27" fmla="*/ 82 h 276"/>
                  <a:gd name="T28" fmla="*/ 0 w 320"/>
                  <a:gd name="T29" fmla="*/ 87 h 276"/>
                  <a:gd name="T30" fmla="*/ 5 w 320"/>
                  <a:gd name="T31" fmla="*/ 91 h 276"/>
                  <a:gd name="T32" fmla="*/ 45 w 320"/>
                  <a:gd name="T33" fmla="*/ 91 h 276"/>
                  <a:gd name="T34" fmla="*/ 115 w 320"/>
                  <a:gd name="T35" fmla="*/ 273 h 276"/>
                  <a:gd name="T36" fmla="*/ 119 w 320"/>
                  <a:gd name="T37" fmla="*/ 276 h 276"/>
                  <a:gd name="T38" fmla="*/ 254 w 320"/>
                  <a:gd name="T39" fmla="*/ 276 h 276"/>
                  <a:gd name="T40" fmla="*/ 258 w 320"/>
                  <a:gd name="T41" fmla="*/ 273 h 276"/>
                  <a:gd name="T42" fmla="*/ 319 w 320"/>
                  <a:gd name="T43" fmla="*/ 121 h 276"/>
                  <a:gd name="T44" fmla="*/ 319 w 320"/>
                  <a:gd name="T45" fmla="*/ 117 h 276"/>
                  <a:gd name="T46" fmla="*/ 214 w 320"/>
                  <a:gd name="T47" fmla="*/ 11 h 276"/>
                  <a:gd name="T48" fmla="*/ 284 w 320"/>
                  <a:gd name="T49" fmla="*/ 115 h 276"/>
                  <a:gd name="T50" fmla="*/ 102 w 320"/>
                  <a:gd name="T51" fmla="*/ 115 h 276"/>
                  <a:gd name="T52" fmla="*/ 214 w 320"/>
                  <a:gd name="T53" fmla="*/ 11 h 276"/>
                  <a:gd name="T54" fmla="*/ 155 w 320"/>
                  <a:gd name="T55" fmla="*/ 191 h 276"/>
                  <a:gd name="T56" fmla="*/ 142 w 320"/>
                  <a:gd name="T57" fmla="*/ 123 h 276"/>
                  <a:gd name="T58" fmla="*/ 232 w 320"/>
                  <a:gd name="T59" fmla="*/ 123 h 276"/>
                  <a:gd name="T60" fmla="*/ 220 w 320"/>
                  <a:gd name="T61" fmla="*/ 191 h 276"/>
                  <a:gd name="T62" fmla="*/ 155 w 320"/>
                  <a:gd name="T63" fmla="*/ 191 h 276"/>
                  <a:gd name="T64" fmla="*/ 219 w 320"/>
                  <a:gd name="T65" fmla="*/ 200 h 276"/>
                  <a:gd name="T66" fmla="*/ 207 w 320"/>
                  <a:gd name="T67" fmla="*/ 267 h 276"/>
                  <a:gd name="T68" fmla="*/ 170 w 320"/>
                  <a:gd name="T69" fmla="*/ 267 h 276"/>
                  <a:gd name="T70" fmla="*/ 157 w 320"/>
                  <a:gd name="T71" fmla="*/ 200 h 276"/>
                  <a:gd name="T72" fmla="*/ 219 w 320"/>
                  <a:gd name="T73" fmla="*/ 200 h 276"/>
                  <a:gd name="T74" fmla="*/ 61 w 320"/>
                  <a:gd name="T75" fmla="*/ 109 h 276"/>
                  <a:gd name="T76" fmla="*/ 133 w 320"/>
                  <a:gd name="T77" fmla="*/ 29 h 276"/>
                  <a:gd name="T78" fmla="*/ 155 w 320"/>
                  <a:gd name="T79" fmla="*/ 54 h 276"/>
                  <a:gd name="T80" fmla="*/ 90 w 320"/>
                  <a:gd name="T81" fmla="*/ 115 h 276"/>
                  <a:gd name="T82" fmla="*/ 63 w 320"/>
                  <a:gd name="T83" fmla="*/ 115 h 276"/>
                  <a:gd name="T84" fmla="*/ 61 w 320"/>
                  <a:gd name="T85" fmla="*/ 109 h 276"/>
                  <a:gd name="T86" fmla="*/ 133 w 320"/>
                  <a:gd name="T87" fmla="*/ 123 h 276"/>
                  <a:gd name="T88" fmla="*/ 146 w 320"/>
                  <a:gd name="T89" fmla="*/ 191 h 276"/>
                  <a:gd name="T90" fmla="*/ 93 w 320"/>
                  <a:gd name="T91" fmla="*/ 191 h 276"/>
                  <a:gd name="T92" fmla="*/ 67 w 320"/>
                  <a:gd name="T93" fmla="*/ 123 h 276"/>
                  <a:gd name="T94" fmla="*/ 133 w 320"/>
                  <a:gd name="T95" fmla="*/ 123 h 276"/>
                  <a:gd name="T96" fmla="*/ 96 w 320"/>
                  <a:gd name="T97" fmla="*/ 200 h 276"/>
                  <a:gd name="T98" fmla="*/ 148 w 320"/>
                  <a:gd name="T99" fmla="*/ 200 h 276"/>
                  <a:gd name="T100" fmla="*/ 161 w 320"/>
                  <a:gd name="T101" fmla="*/ 267 h 276"/>
                  <a:gd name="T102" fmla="*/ 122 w 320"/>
                  <a:gd name="T103" fmla="*/ 267 h 276"/>
                  <a:gd name="T104" fmla="*/ 96 w 320"/>
                  <a:gd name="T105" fmla="*/ 200 h 276"/>
                  <a:gd name="T106" fmla="*/ 252 w 320"/>
                  <a:gd name="T107" fmla="*/ 267 h 276"/>
                  <a:gd name="T108" fmla="*/ 216 w 320"/>
                  <a:gd name="T109" fmla="*/ 267 h 276"/>
                  <a:gd name="T110" fmla="*/ 227 w 320"/>
                  <a:gd name="T111" fmla="*/ 200 h 276"/>
                  <a:gd name="T112" fmla="*/ 278 w 320"/>
                  <a:gd name="T113" fmla="*/ 200 h 276"/>
                  <a:gd name="T114" fmla="*/ 252 w 320"/>
                  <a:gd name="T115" fmla="*/ 267 h 276"/>
                  <a:gd name="T116" fmla="*/ 282 w 320"/>
                  <a:gd name="T117" fmla="*/ 191 h 276"/>
                  <a:gd name="T118" fmla="*/ 229 w 320"/>
                  <a:gd name="T119" fmla="*/ 191 h 276"/>
                  <a:gd name="T120" fmla="*/ 241 w 320"/>
                  <a:gd name="T121" fmla="*/ 123 h 276"/>
                  <a:gd name="T122" fmla="*/ 309 w 320"/>
                  <a:gd name="T123" fmla="*/ 123 h 276"/>
                  <a:gd name="T124" fmla="*/ 282 w 320"/>
                  <a:gd name="T125" fmla="*/ 19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 h="276">
                    <a:moveTo>
                      <a:pt x="319" y="117"/>
                    </a:moveTo>
                    <a:cubicBezTo>
                      <a:pt x="318" y="116"/>
                      <a:pt x="317" y="115"/>
                      <a:pt x="315" y="115"/>
                    </a:cubicBezTo>
                    <a:cubicBezTo>
                      <a:pt x="294" y="115"/>
                      <a:pt x="294" y="115"/>
                      <a:pt x="294" y="115"/>
                    </a:cubicBezTo>
                    <a:cubicBezTo>
                      <a:pt x="218" y="2"/>
                      <a:pt x="218" y="2"/>
                      <a:pt x="218" y="2"/>
                    </a:cubicBezTo>
                    <a:cubicBezTo>
                      <a:pt x="217" y="1"/>
                      <a:pt x="216" y="0"/>
                      <a:pt x="215" y="0"/>
                    </a:cubicBezTo>
                    <a:cubicBezTo>
                      <a:pt x="214" y="0"/>
                      <a:pt x="213" y="0"/>
                      <a:pt x="212" y="1"/>
                    </a:cubicBezTo>
                    <a:cubicBezTo>
                      <a:pt x="161" y="48"/>
                      <a:pt x="161" y="48"/>
                      <a:pt x="161" y="48"/>
                    </a:cubicBezTo>
                    <a:cubicBezTo>
                      <a:pt x="137" y="20"/>
                      <a:pt x="137" y="20"/>
                      <a:pt x="137" y="20"/>
                    </a:cubicBezTo>
                    <a:cubicBezTo>
                      <a:pt x="136" y="19"/>
                      <a:pt x="135" y="18"/>
                      <a:pt x="133" y="18"/>
                    </a:cubicBezTo>
                    <a:cubicBezTo>
                      <a:pt x="132" y="18"/>
                      <a:pt x="131" y="19"/>
                      <a:pt x="130" y="20"/>
                    </a:cubicBezTo>
                    <a:cubicBezTo>
                      <a:pt x="58" y="100"/>
                      <a:pt x="58" y="100"/>
                      <a:pt x="58" y="100"/>
                    </a:cubicBezTo>
                    <a:cubicBezTo>
                      <a:pt x="52" y="85"/>
                      <a:pt x="52" y="85"/>
                      <a:pt x="52" y="85"/>
                    </a:cubicBezTo>
                    <a:cubicBezTo>
                      <a:pt x="51" y="83"/>
                      <a:pt x="50" y="82"/>
                      <a:pt x="48" y="82"/>
                    </a:cubicBezTo>
                    <a:cubicBezTo>
                      <a:pt x="5" y="82"/>
                      <a:pt x="5" y="82"/>
                      <a:pt x="5" y="82"/>
                    </a:cubicBezTo>
                    <a:cubicBezTo>
                      <a:pt x="2" y="82"/>
                      <a:pt x="0" y="84"/>
                      <a:pt x="0" y="87"/>
                    </a:cubicBezTo>
                    <a:cubicBezTo>
                      <a:pt x="0" y="89"/>
                      <a:pt x="2" y="91"/>
                      <a:pt x="5" y="91"/>
                    </a:cubicBezTo>
                    <a:cubicBezTo>
                      <a:pt x="45" y="91"/>
                      <a:pt x="45" y="91"/>
                      <a:pt x="45" y="91"/>
                    </a:cubicBezTo>
                    <a:cubicBezTo>
                      <a:pt x="115" y="273"/>
                      <a:pt x="115" y="273"/>
                      <a:pt x="115" y="273"/>
                    </a:cubicBezTo>
                    <a:cubicBezTo>
                      <a:pt x="116" y="275"/>
                      <a:pt x="118" y="276"/>
                      <a:pt x="119" y="276"/>
                    </a:cubicBezTo>
                    <a:cubicBezTo>
                      <a:pt x="254" y="276"/>
                      <a:pt x="254" y="276"/>
                      <a:pt x="254" y="276"/>
                    </a:cubicBezTo>
                    <a:cubicBezTo>
                      <a:pt x="256" y="276"/>
                      <a:pt x="258" y="275"/>
                      <a:pt x="258" y="273"/>
                    </a:cubicBezTo>
                    <a:cubicBezTo>
                      <a:pt x="319" y="121"/>
                      <a:pt x="319" y="121"/>
                      <a:pt x="319" y="121"/>
                    </a:cubicBezTo>
                    <a:cubicBezTo>
                      <a:pt x="320" y="119"/>
                      <a:pt x="320" y="118"/>
                      <a:pt x="319" y="117"/>
                    </a:cubicBezTo>
                    <a:close/>
                    <a:moveTo>
                      <a:pt x="214" y="11"/>
                    </a:moveTo>
                    <a:cubicBezTo>
                      <a:pt x="284" y="115"/>
                      <a:pt x="284" y="115"/>
                      <a:pt x="284" y="115"/>
                    </a:cubicBezTo>
                    <a:cubicBezTo>
                      <a:pt x="102" y="115"/>
                      <a:pt x="102" y="115"/>
                      <a:pt x="102" y="115"/>
                    </a:cubicBezTo>
                    <a:lnTo>
                      <a:pt x="214" y="11"/>
                    </a:lnTo>
                    <a:close/>
                    <a:moveTo>
                      <a:pt x="155" y="191"/>
                    </a:moveTo>
                    <a:cubicBezTo>
                      <a:pt x="142" y="123"/>
                      <a:pt x="142" y="123"/>
                      <a:pt x="142" y="123"/>
                    </a:cubicBezTo>
                    <a:cubicBezTo>
                      <a:pt x="232" y="123"/>
                      <a:pt x="232" y="123"/>
                      <a:pt x="232" y="123"/>
                    </a:cubicBezTo>
                    <a:cubicBezTo>
                      <a:pt x="220" y="191"/>
                      <a:pt x="220" y="191"/>
                      <a:pt x="220" y="191"/>
                    </a:cubicBezTo>
                    <a:lnTo>
                      <a:pt x="155" y="191"/>
                    </a:lnTo>
                    <a:close/>
                    <a:moveTo>
                      <a:pt x="219" y="200"/>
                    </a:moveTo>
                    <a:cubicBezTo>
                      <a:pt x="207" y="267"/>
                      <a:pt x="207" y="267"/>
                      <a:pt x="207" y="267"/>
                    </a:cubicBezTo>
                    <a:cubicBezTo>
                      <a:pt x="170" y="267"/>
                      <a:pt x="170" y="267"/>
                      <a:pt x="170" y="267"/>
                    </a:cubicBezTo>
                    <a:cubicBezTo>
                      <a:pt x="157" y="200"/>
                      <a:pt x="157" y="200"/>
                      <a:pt x="157" y="200"/>
                    </a:cubicBezTo>
                    <a:lnTo>
                      <a:pt x="219" y="200"/>
                    </a:lnTo>
                    <a:close/>
                    <a:moveTo>
                      <a:pt x="61" y="109"/>
                    </a:moveTo>
                    <a:cubicBezTo>
                      <a:pt x="133" y="29"/>
                      <a:pt x="133" y="29"/>
                      <a:pt x="133" y="29"/>
                    </a:cubicBezTo>
                    <a:cubicBezTo>
                      <a:pt x="155" y="54"/>
                      <a:pt x="155" y="54"/>
                      <a:pt x="155" y="54"/>
                    </a:cubicBezTo>
                    <a:cubicBezTo>
                      <a:pt x="90" y="115"/>
                      <a:pt x="90" y="115"/>
                      <a:pt x="90" y="115"/>
                    </a:cubicBezTo>
                    <a:cubicBezTo>
                      <a:pt x="63" y="115"/>
                      <a:pt x="63" y="115"/>
                      <a:pt x="63" y="115"/>
                    </a:cubicBezTo>
                    <a:lnTo>
                      <a:pt x="61" y="109"/>
                    </a:lnTo>
                    <a:close/>
                    <a:moveTo>
                      <a:pt x="133" y="123"/>
                    </a:moveTo>
                    <a:cubicBezTo>
                      <a:pt x="146" y="191"/>
                      <a:pt x="146" y="191"/>
                      <a:pt x="146" y="191"/>
                    </a:cubicBezTo>
                    <a:cubicBezTo>
                      <a:pt x="93" y="191"/>
                      <a:pt x="93" y="191"/>
                      <a:pt x="93" y="191"/>
                    </a:cubicBezTo>
                    <a:cubicBezTo>
                      <a:pt x="67" y="123"/>
                      <a:pt x="67" y="123"/>
                      <a:pt x="67" y="123"/>
                    </a:cubicBezTo>
                    <a:lnTo>
                      <a:pt x="133" y="123"/>
                    </a:lnTo>
                    <a:close/>
                    <a:moveTo>
                      <a:pt x="96" y="200"/>
                    </a:moveTo>
                    <a:cubicBezTo>
                      <a:pt x="148" y="200"/>
                      <a:pt x="148" y="200"/>
                      <a:pt x="148" y="200"/>
                    </a:cubicBezTo>
                    <a:cubicBezTo>
                      <a:pt x="161" y="267"/>
                      <a:pt x="161" y="267"/>
                      <a:pt x="161" y="267"/>
                    </a:cubicBezTo>
                    <a:cubicBezTo>
                      <a:pt x="122" y="267"/>
                      <a:pt x="122" y="267"/>
                      <a:pt x="122" y="267"/>
                    </a:cubicBezTo>
                    <a:lnTo>
                      <a:pt x="96" y="200"/>
                    </a:lnTo>
                    <a:close/>
                    <a:moveTo>
                      <a:pt x="252" y="267"/>
                    </a:moveTo>
                    <a:cubicBezTo>
                      <a:pt x="216" y="267"/>
                      <a:pt x="216" y="267"/>
                      <a:pt x="216" y="267"/>
                    </a:cubicBezTo>
                    <a:cubicBezTo>
                      <a:pt x="227" y="200"/>
                      <a:pt x="227" y="200"/>
                      <a:pt x="227" y="200"/>
                    </a:cubicBezTo>
                    <a:cubicBezTo>
                      <a:pt x="278" y="200"/>
                      <a:pt x="278" y="200"/>
                      <a:pt x="278" y="200"/>
                    </a:cubicBezTo>
                    <a:lnTo>
                      <a:pt x="252" y="267"/>
                    </a:lnTo>
                    <a:close/>
                    <a:moveTo>
                      <a:pt x="282" y="191"/>
                    </a:moveTo>
                    <a:cubicBezTo>
                      <a:pt x="229" y="191"/>
                      <a:pt x="229" y="191"/>
                      <a:pt x="229" y="191"/>
                    </a:cubicBezTo>
                    <a:cubicBezTo>
                      <a:pt x="241" y="123"/>
                      <a:pt x="241" y="123"/>
                      <a:pt x="241" y="123"/>
                    </a:cubicBezTo>
                    <a:cubicBezTo>
                      <a:pt x="309" y="123"/>
                      <a:pt x="309" y="123"/>
                      <a:pt x="309" y="123"/>
                    </a:cubicBezTo>
                    <a:lnTo>
                      <a:pt x="282" y="19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75"/>
              <p:cNvSpPr>
                <a:spLocks noEditPoints="1"/>
              </p:cNvSpPr>
              <p:nvPr/>
            </p:nvSpPr>
            <p:spPr bwMode="auto">
              <a:xfrm>
                <a:off x="8614623" y="3733457"/>
                <a:ext cx="69459" cy="66382"/>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9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9" y="40"/>
                      <a:pt x="9" y="29"/>
                    </a:cubicBezTo>
                    <a:cubicBezTo>
                      <a:pt x="9" y="18"/>
                      <a:pt x="18" y="8"/>
                      <a:pt x="29" y="8"/>
                    </a:cubicBezTo>
                    <a:cubicBezTo>
                      <a:pt x="41" y="8"/>
                      <a:pt x="50" y="18"/>
                      <a:pt x="50" y="29"/>
                    </a:cubicBezTo>
                    <a:cubicBezTo>
                      <a:pt x="50" y="40"/>
                      <a:pt x="41" y="50"/>
                      <a:pt x="29"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76"/>
              <p:cNvSpPr>
                <a:spLocks noEditPoints="1"/>
              </p:cNvSpPr>
              <p:nvPr/>
            </p:nvSpPr>
            <p:spPr bwMode="auto">
              <a:xfrm>
                <a:off x="8724599" y="3733457"/>
                <a:ext cx="73318" cy="66382"/>
              </a:xfrm>
              <a:custGeom>
                <a:avLst/>
                <a:gdLst>
                  <a:gd name="T0" fmla="*/ 29 w 59"/>
                  <a:gd name="T1" fmla="*/ 0 h 58"/>
                  <a:gd name="T2" fmla="*/ 0 w 59"/>
                  <a:gd name="T3" fmla="*/ 29 h 58"/>
                  <a:gd name="T4" fmla="*/ 29 w 59"/>
                  <a:gd name="T5" fmla="*/ 58 h 58"/>
                  <a:gd name="T6" fmla="*/ 59 w 59"/>
                  <a:gd name="T7" fmla="*/ 29 h 58"/>
                  <a:gd name="T8" fmla="*/ 29 w 59"/>
                  <a:gd name="T9" fmla="*/ 0 h 58"/>
                  <a:gd name="T10" fmla="*/ 29 w 59"/>
                  <a:gd name="T11" fmla="*/ 50 h 58"/>
                  <a:gd name="T12" fmla="*/ 9 w 59"/>
                  <a:gd name="T13" fmla="*/ 29 h 58"/>
                  <a:gd name="T14" fmla="*/ 29 w 59"/>
                  <a:gd name="T15" fmla="*/ 8 h 58"/>
                  <a:gd name="T16" fmla="*/ 50 w 59"/>
                  <a:gd name="T17" fmla="*/ 29 h 58"/>
                  <a:gd name="T18" fmla="*/ 29 w 59"/>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8">
                    <a:moveTo>
                      <a:pt x="29" y="0"/>
                    </a:moveTo>
                    <a:cubicBezTo>
                      <a:pt x="13" y="0"/>
                      <a:pt x="0" y="13"/>
                      <a:pt x="0" y="29"/>
                    </a:cubicBezTo>
                    <a:cubicBezTo>
                      <a:pt x="0" y="45"/>
                      <a:pt x="13" y="58"/>
                      <a:pt x="29" y="58"/>
                    </a:cubicBezTo>
                    <a:cubicBezTo>
                      <a:pt x="45" y="58"/>
                      <a:pt x="59" y="45"/>
                      <a:pt x="59" y="29"/>
                    </a:cubicBezTo>
                    <a:cubicBezTo>
                      <a:pt x="59" y="13"/>
                      <a:pt x="45" y="0"/>
                      <a:pt x="29" y="0"/>
                    </a:cubicBezTo>
                    <a:close/>
                    <a:moveTo>
                      <a:pt x="29" y="50"/>
                    </a:moveTo>
                    <a:cubicBezTo>
                      <a:pt x="18" y="50"/>
                      <a:pt x="9" y="40"/>
                      <a:pt x="9" y="29"/>
                    </a:cubicBezTo>
                    <a:cubicBezTo>
                      <a:pt x="9" y="18"/>
                      <a:pt x="18" y="8"/>
                      <a:pt x="29" y="8"/>
                    </a:cubicBezTo>
                    <a:cubicBezTo>
                      <a:pt x="41" y="8"/>
                      <a:pt x="50" y="18"/>
                      <a:pt x="50" y="29"/>
                    </a:cubicBezTo>
                    <a:cubicBezTo>
                      <a:pt x="50" y="40"/>
                      <a:pt x="41" y="50"/>
                      <a:pt x="29"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86" name="Freeform 5"/>
            <p:cNvSpPr>
              <a:spLocks noEditPoints="1"/>
            </p:cNvSpPr>
            <p:nvPr/>
          </p:nvSpPr>
          <p:spPr bwMode="auto">
            <a:xfrm>
              <a:off x="8588462" y="3579283"/>
              <a:ext cx="323557" cy="313841"/>
            </a:xfrm>
            <a:custGeom>
              <a:avLst/>
              <a:gdLst>
                <a:gd name="T0" fmla="*/ 238 w 340"/>
                <a:gd name="T1" fmla="*/ 221 h 330"/>
                <a:gd name="T2" fmla="*/ 236 w 340"/>
                <a:gd name="T3" fmla="*/ 221 h 330"/>
                <a:gd name="T4" fmla="*/ 231 w 340"/>
                <a:gd name="T5" fmla="*/ 225 h 330"/>
                <a:gd name="T6" fmla="*/ 233 w 340"/>
                <a:gd name="T7" fmla="*/ 228 h 330"/>
                <a:gd name="T8" fmla="*/ 323 w 340"/>
                <a:gd name="T9" fmla="*/ 319 h 330"/>
                <a:gd name="T10" fmla="*/ 329 w 340"/>
                <a:gd name="T11" fmla="*/ 313 h 330"/>
                <a:gd name="T12" fmla="*/ 238 w 340"/>
                <a:gd name="T13" fmla="*/ 221 h 330"/>
                <a:gd name="T14" fmla="*/ 237 w 340"/>
                <a:gd name="T15" fmla="*/ 50 h 330"/>
                <a:gd name="T16" fmla="*/ 270 w 340"/>
                <a:gd name="T17" fmla="*/ 5 h 330"/>
                <a:gd name="T18" fmla="*/ 277 w 340"/>
                <a:gd name="T19" fmla="*/ 10 h 330"/>
                <a:gd name="T20" fmla="*/ 242 w 340"/>
                <a:gd name="T21" fmla="*/ 57 h 330"/>
                <a:gd name="T22" fmla="*/ 267 w 340"/>
                <a:gd name="T23" fmla="*/ 135 h 330"/>
                <a:gd name="T24" fmla="*/ 242 w 340"/>
                <a:gd name="T25" fmla="*/ 213 h 330"/>
                <a:gd name="T26" fmla="*/ 254 w 340"/>
                <a:gd name="T27" fmla="*/ 225 h 330"/>
                <a:gd name="T28" fmla="*/ 257 w 340"/>
                <a:gd name="T29" fmla="*/ 222 h 330"/>
                <a:gd name="T30" fmla="*/ 263 w 340"/>
                <a:gd name="T31" fmla="*/ 228 h 330"/>
                <a:gd name="T32" fmla="*/ 260 w 340"/>
                <a:gd name="T33" fmla="*/ 231 h 330"/>
                <a:gd name="T34" fmla="*/ 335 w 340"/>
                <a:gd name="T35" fmla="*/ 306 h 330"/>
                <a:gd name="T36" fmla="*/ 336 w 340"/>
                <a:gd name="T37" fmla="*/ 307 h 330"/>
                <a:gd name="T38" fmla="*/ 337 w 340"/>
                <a:gd name="T39" fmla="*/ 308 h 330"/>
                <a:gd name="T40" fmla="*/ 335 w 340"/>
                <a:gd name="T41" fmla="*/ 325 h 330"/>
                <a:gd name="T42" fmla="*/ 319 w 340"/>
                <a:gd name="T43" fmla="*/ 326 h 330"/>
                <a:gd name="T44" fmla="*/ 318 w 340"/>
                <a:gd name="T45" fmla="*/ 325 h 330"/>
                <a:gd name="T46" fmla="*/ 242 w 340"/>
                <a:gd name="T47" fmla="*/ 250 h 330"/>
                <a:gd name="T48" fmla="*/ 239 w 340"/>
                <a:gd name="T49" fmla="*/ 253 h 330"/>
                <a:gd name="T50" fmla="*/ 233 w 340"/>
                <a:gd name="T51" fmla="*/ 247 h 330"/>
                <a:gd name="T52" fmla="*/ 236 w 340"/>
                <a:gd name="T53" fmla="*/ 244 h 330"/>
                <a:gd name="T54" fmla="*/ 225 w 340"/>
                <a:gd name="T55" fmla="*/ 232 h 330"/>
                <a:gd name="T56" fmla="*/ 134 w 340"/>
                <a:gd name="T57" fmla="*/ 268 h 330"/>
                <a:gd name="T58" fmla="*/ 0 w 340"/>
                <a:gd name="T59" fmla="*/ 135 h 330"/>
                <a:gd name="T60" fmla="*/ 134 w 340"/>
                <a:gd name="T61" fmla="*/ 1 h 330"/>
                <a:gd name="T62" fmla="*/ 237 w 340"/>
                <a:gd name="T63" fmla="*/ 50 h 330"/>
                <a:gd name="T64" fmla="*/ 74 w 340"/>
                <a:gd name="T65" fmla="*/ 118 h 330"/>
                <a:gd name="T66" fmla="*/ 141 w 340"/>
                <a:gd name="T67" fmla="*/ 183 h 330"/>
                <a:gd name="T68" fmla="*/ 232 w 340"/>
                <a:gd name="T69" fmla="*/ 58 h 330"/>
                <a:gd name="T70" fmla="*/ 134 w 340"/>
                <a:gd name="T71" fmla="*/ 10 h 330"/>
                <a:gd name="T72" fmla="*/ 9 w 340"/>
                <a:gd name="T73" fmla="*/ 135 h 330"/>
                <a:gd name="T74" fmla="*/ 134 w 340"/>
                <a:gd name="T75" fmla="*/ 260 h 330"/>
                <a:gd name="T76" fmla="*/ 259 w 340"/>
                <a:gd name="T77" fmla="*/ 135 h 330"/>
                <a:gd name="T78" fmla="*/ 237 w 340"/>
                <a:gd name="T79" fmla="*/ 65 h 330"/>
                <a:gd name="T80" fmla="*/ 142 w 340"/>
                <a:gd name="T81" fmla="*/ 196 h 330"/>
                <a:gd name="T82" fmla="*/ 68 w 340"/>
                <a:gd name="T83" fmla="*/ 124 h 330"/>
                <a:gd name="T84" fmla="*/ 74 w 340"/>
                <a:gd name="T85" fmla="*/ 118 h 330"/>
                <a:gd name="T86" fmla="*/ 32 w 340"/>
                <a:gd name="T87" fmla="*/ 100 h 330"/>
                <a:gd name="T88" fmla="*/ 102 w 340"/>
                <a:gd name="T89" fmla="*/ 32 h 330"/>
                <a:gd name="T90" fmla="*/ 105 w 340"/>
                <a:gd name="T91" fmla="*/ 40 h 330"/>
                <a:gd name="T92" fmla="*/ 40 w 340"/>
                <a:gd name="T93" fmla="*/ 102 h 330"/>
                <a:gd name="T94" fmla="*/ 32 w 340"/>
                <a:gd name="T95" fmla="*/ 10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0" h="330">
                  <a:moveTo>
                    <a:pt x="238" y="221"/>
                  </a:moveTo>
                  <a:cubicBezTo>
                    <a:pt x="237" y="221"/>
                    <a:pt x="236" y="221"/>
                    <a:pt x="236" y="221"/>
                  </a:cubicBezTo>
                  <a:cubicBezTo>
                    <a:pt x="233" y="221"/>
                    <a:pt x="231" y="223"/>
                    <a:pt x="231" y="225"/>
                  </a:cubicBezTo>
                  <a:cubicBezTo>
                    <a:pt x="231" y="226"/>
                    <a:pt x="232" y="227"/>
                    <a:pt x="233" y="228"/>
                  </a:cubicBezTo>
                  <a:cubicBezTo>
                    <a:pt x="323" y="319"/>
                    <a:pt x="323" y="319"/>
                    <a:pt x="323" y="319"/>
                  </a:cubicBezTo>
                  <a:cubicBezTo>
                    <a:pt x="327" y="322"/>
                    <a:pt x="332" y="317"/>
                    <a:pt x="329" y="313"/>
                  </a:cubicBezTo>
                  <a:lnTo>
                    <a:pt x="238" y="221"/>
                  </a:lnTo>
                  <a:close/>
                  <a:moveTo>
                    <a:pt x="237" y="50"/>
                  </a:moveTo>
                  <a:cubicBezTo>
                    <a:pt x="270" y="5"/>
                    <a:pt x="270" y="5"/>
                    <a:pt x="270" y="5"/>
                  </a:cubicBezTo>
                  <a:cubicBezTo>
                    <a:pt x="273" y="0"/>
                    <a:pt x="280" y="5"/>
                    <a:pt x="277" y="10"/>
                  </a:cubicBezTo>
                  <a:cubicBezTo>
                    <a:pt x="242" y="57"/>
                    <a:pt x="242" y="57"/>
                    <a:pt x="242" y="57"/>
                  </a:cubicBezTo>
                  <a:cubicBezTo>
                    <a:pt x="258" y="79"/>
                    <a:pt x="267" y="106"/>
                    <a:pt x="267" y="135"/>
                  </a:cubicBezTo>
                  <a:cubicBezTo>
                    <a:pt x="267" y="164"/>
                    <a:pt x="258" y="191"/>
                    <a:pt x="242" y="213"/>
                  </a:cubicBezTo>
                  <a:cubicBezTo>
                    <a:pt x="254" y="225"/>
                    <a:pt x="254" y="225"/>
                    <a:pt x="254" y="225"/>
                  </a:cubicBezTo>
                  <a:cubicBezTo>
                    <a:pt x="257" y="222"/>
                    <a:pt x="257" y="222"/>
                    <a:pt x="257" y="222"/>
                  </a:cubicBezTo>
                  <a:cubicBezTo>
                    <a:pt x="261" y="218"/>
                    <a:pt x="267" y="224"/>
                    <a:pt x="263" y="228"/>
                  </a:cubicBezTo>
                  <a:cubicBezTo>
                    <a:pt x="260" y="231"/>
                    <a:pt x="260" y="231"/>
                    <a:pt x="260" y="231"/>
                  </a:cubicBezTo>
                  <a:cubicBezTo>
                    <a:pt x="335" y="306"/>
                    <a:pt x="335" y="306"/>
                    <a:pt x="335" y="306"/>
                  </a:cubicBezTo>
                  <a:cubicBezTo>
                    <a:pt x="336" y="307"/>
                    <a:pt x="336" y="307"/>
                    <a:pt x="336" y="307"/>
                  </a:cubicBezTo>
                  <a:cubicBezTo>
                    <a:pt x="336" y="308"/>
                    <a:pt x="336" y="308"/>
                    <a:pt x="337" y="308"/>
                  </a:cubicBezTo>
                  <a:cubicBezTo>
                    <a:pt x="340" y="313"/>
                    <a:pt x="339" y="320"/>
                    <a:pt x="335" y="325"/>
                  </a:cubicBezTo>
                  <a:cubicBezTo>
                    <a:pt x="331" y="329"/>
                    <a:pt x="324" y="330"/>
                    <a:pt x="319" y="326"/>
                  </a:cubicBezTo>
                  <a:cubicBezTo>
                    <a:pt x="318" y="326"/>
                    <a:pt x="318" y="326"/>
                    <a:pt x="318" y="325"/>
                  </a:cubicBezTo>
                  <a:cubicBezTo>
                    <a:pt x="242" y="250"/>
                    <a:pt x="242" y="250"/>
                    <a:pt x="242" y="250"/>
                  </a:cubicBezTo>
                  <a:cubicBezTo>
                    <a:pt x="239" y="253"/>
                    <a:pt x="239" y="253"/>
                    <a:pt x="239" y="253"/>
                  </a:cubicBezTo>
                  <a:cubicBezTo>
                    <a:pt x="235" y="257"/>
                    <a:pt x="229" y="251"/>
                    <a:pt x="233" y="247"/>
                  </a:cubicBezTo>
                  <a:cubicBezTo>
                    <a:pt x="236" y="244"/>
                    <a:pt x="236" y="244"/>
                    <a:pt x="236" y="244"/>
                  </a:cubicBezTo>
                  <a:cubicBezTo>
                    <a:pt x="225" y="232"/>
                    <a:pt x="225" y="232"/>
                    <a:pt x="225" y="232"/>
                  </a:cubicBezTo>
                  <a:cubicBezTo>
                    <a:pt x="201" y="255"/>
                    <a:pt x="169" y="268"/>
                    <a:pt x="134" y="268"/>
                  </a:cubicBezTo>
                  <a:cubicBezTo>
                    <a:pt x="60" y="268"/>
                    <a:pt x="0" y="209"/>
                    <a:pt x="0" y="135"/>
                  </a:cubicBezTo>
                  <a:cubicBezTo>
                    <a:pt x="0" y="61"/>
                    <a:pt x="60" y="1"/>
                    <a:pt x="134" y="1"/>
                  </a:cubicBezTo>
                  <a:cubicBezTo>
                    <a:pt x="175" y="1"/>
                    <a:pt x="212" y="21"/>
                    <a:pt x="237" y="50"/>
                  </a:cubicBezTo>
                  <a:close/>
                  <a:moveTo>
                    <a:pt x="74" y="118"/>
                  </a:moveTo>
                  <a:cubicBezTo>
                    <a:pt x="141" y="183"/>
                    <a:pt x="141" y="183"/>
                    <a:pt x="141" y="183"/>
                  </a:cubicBezTo>
                  <a:cubicBezTo>
                    <a:pt x="232" y="58"/>
                    <a:pt x="232" y="58"/>
                    <a:pt x="232" y="58"/>
                  </a:cubicBezTo>
                  <a:cubicBezTo>
                    <a:pt x="209" y="29"/>
                    <a:pt x="173" y="10"/>
                    <a:pt x="134" y="10"/>
                  </a:cubicBezTo>
                  <a:cubicBezTo>
                    <a:pt x="65" y="10"/>
                    <a:pt x="9" y="66"/>
                    <a:pt x="9" y="135"/>
                  </a:cubicBezTo>
                  <a:cubicBezTo>
                    <a:pt x="9" y="204"/>
                    <a:pt x="65" y="260"/>
                    <a:pt x="134" y="260"/>
                  </a:cubicBezTo>
                  <a:cubicBezTo>
                    <a:pt x="203" y="260"/>
                    <a:pt x="259" y="204"/>
                    <a:pt x="259" y="135"/>
                  </a:cubicBezTo>
                  <a:cubicBezTo>
                    <a:pt x="259" y="109"/>
                    <a:pt x="251" y="85"/>
                    <a:pt x="237" y="65"/>
                  </a:cubicBezTo>
                  <a:cubicBezTo>
                    <a:pt x="142" y="196"/>
                    <a:pt x="142" y="196"/>
                    <a:pt x="142" y="196"/>
                  </a:cubicBezTo>
                  <a:cubicBezTo>
                    <a:pt x="68" y="124"/>
                    <a:pt x="68" y="124"/>
                    <a:pt x="68" y="124"/>
                  </a:cubicBezTo>
                  <a:cubicBezTo>
                    <a:pt x="64" y="120"/>
                    <a:pt x="70" y="114"/>
                    <a:pt x="74" y="118"/>
                  </a:cubicBezTo>
                  <a:close/>
                  <a:moveTo>
                    <a:pt x="32" y="100"/>
                  </a:moveTo>
                  <a:cubicBezTo>
                    <a:pt x="43" y="67"/>
                    <a:pt x="69" y="42"/>
                    <a:pt x="102" y="32"/>
                  </a:cubicBezTo>
                  <a:cubicBezTo>
                    <a:pt x="108" y="30"/>
                    <a:pt x="110" y="38"/>
                    <a:pt x="105" y="40"/>
                  </a:cubicBezTo>
                  <a:cubicBezTo>
                    <a:pt x="74" y="49"/>
                    <a:pt x="50" y="73"/>
                    <a:pt x="40" y="102"/>
                  </a:cubicBezTo>
                  <a:cubicBezTo>
                    <a:pt x="38" y="108"/>
                    <a:pt x="30" y="105"/>
                    <a:pt x="32" y="1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87" name="Straight Connector 86"/>
            <p:cNvCxnSpPr/>
            <p:nvPr/>
          </p:nvCxnSpPr>
          <p:spPr>
            <a:xfrm>
              <a:off x="8404781" y="1559860"/>
              <a:ext cx="931320"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400200" y="2134577"/>
              <a:ext cx="935901"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396787" y="2832645"/>
              <a:ext cx="939314"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404781" y="3476563"/>
              <a:ext cx="931320"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8404781" y="4130854"/>
              <a:ext cx="931320"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8404781" y="948498"/>
              <a:ext cx="931320" cy="0"/>
            </a:xfrm>
            <a:prstGeom prst="line">
              <a:avLst/>
            </a:prstGeom>
            <a:ln w="3175">
              <a:solidFill>
                <a:srgbClr val="B9C7D4"/>
              </a:solidFill>
            </a:ln>
          </p:spPr>
          <p:style>
            <a:lnRef idx="1">
              <a:schemeClr val="accent1"/>
            </a:lnRef>
            <a:fillRef idx="0">
              <a:schemeClr val="accent1"/>
            </a:fillRef>
            <a:effectRef idx="0">
              <a:schemeClr val="accent1"/>
            </a:effectRef>
            <a:fontRef idx="minor">
              <a:schemeClr val="tx1"/>
            </a:fontRef>
          </p:style>
        </p:cxnSp>
        <p:sp>
          <p:nvSpPr>
            <p:cNvPr id="93" name="Content Placeholder 7"/>
            <p:cNvSpPr txBox="1">
              <a:spLocks/>
            </p:cNvSpPr>
            <p:nvPr/>
          </p:nvSpPr>
          <p:spPr>
            <a:xfrm>
              <a:off x="8441678" y="1339737"/>
              <a:ext cx="603270" cy="21669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700" dirty="0">
                  <a:solidFill>
                    <a:srgbClr val="B9C7D4"/>
                  </a:solidFill>
                  <a:latin typeface="Arial" charset="0"/>
                </a:rPr>
                <a:t>Modern</a:t>
              </a:r>
            </a:p>
          </p:txBody>
        </p:sp>
        <p:sp>
          <p:nvSpPr>
            <p:cNvPr id="94" name="TextBox 93"/>
            <p:cNvSpPr txBox="1"/>
            <p:nvPr/>
          </p:nvSpPr>
          <p:spPr>
            <a:xfrm>
              <a:off x="8279186" y="3187920"/>
              <a:ext cx="928255" cy="264688"/>
            </a:xfrm>
            <a:prstGeom prst="rect">
              <a:avLst/>
            </a:prstGeom>
            <a:noFill/>
          </p:spPr>
          <p:txBody>
            <a:bodyPr wrap="square" rtlCol="0">
              <a:spAutoFit/>
            </a:bodyPr>
            <a:lstStyle/>
            <a:p>
              <a:pPr algn="ctr" eaLnBrk="0" fontAlgn="base" hangingPunct="0">
                <a:lnSpc>
                  <a:spcPct val="80000"/>
                </a:lnSpc>
                <a:spcBef>
                  <a:spcPct val="20000"/>
                </a:spcBef>
                <a:spcAft>
                  <a:spcPct val="0"/>
                </a:spcAft>
              </a:pPr>
              <a:r>
                <a:rPr lang="en-US" sz="700" dirty="0">
                  <a:solidFill>
                    <a:srgbClr val="B9C7D4"/>
                  </a:solidFill>
                  <a:latin typeface="Arial" charset="0"/>
                  <a:ea typeface="ＭＳ Ｐゴシック" charset="0"/>
                  <a:cs typeface="ＭＳ Ｐゴシック" charset="0"/>
                </a:rPr>
                <a:t>Commerce-</a:t>
              </a:r>
              <a:br>
                <a:rPr lang="en-US" sz="700" dirty="0">
                  <a:solidFill>
                    <a:srgbClr val="B9C7D4"/>
                  </a:solidFill>
                  <a:latin typeface="Arial" charset="0"/>
                  <a:ea typeface="ＭＳ Ｐゴシック" charset="0"/>
                  <a:cs typeface="ＭＳ Ｐゴシック" charset="0"/>
                </a:rPr>
              </a:br>
              <a:r>
                <a:rPr lang="en-US" sz="700" dirty="0">
                  <a:solidFill>
                    <a:srgbClr val="B9C7D4"/>
                  </a:solidFill>
                  <a:latin typeface="Arial" charset="0"/>
                  <a:ea typeface="ＭＳ Ｐゴシック" charset="0"/>
                  <a:cs typeface="ＭＳ Ｐゴシック" charset="0"/>
                </a:rPr>
                <a:t>Ready</a:t>
              </a:r>
            </a:p>
          </p:txBody>
        </p:sp>
        <p:sp>
          <p:nvSpPr>
            <p:cNvPr id="95" name="TextBox 94"/>
            <p:cNvSpPr txBox="1"/>
            <p:nvPr/>
          </p:nvSpPr>
          <p:spPr>
            <a:xfrm>
              <a:off x="8382541" y="3887937"/>
              <a:ext cx="721545" cy="200055"/>
            </a:xfrm>
            <a:prstGeom prst="rect">
              <a:avLst/>
            </a:prstGeom>
            <a:noFill/>
          </p:spPr>
          <p:txBody>
            <a:bodyPr wrap="square" rtlCol="0">
              <a:spAutoFit/>
            </a:bodyPr>
            <a:lstStyle/>
            <a:p>
              <a:pPr algn="ctr"/>
              <a:r>
                <a:rPr lang="en-US" sz="700" dirty="0">
                  <a:solidFill>
                    <a:schemeClr val="tx2"/>
                  </a:solidFill>
                  <a:latin typeface="Arial" panose="020B0604020202020204" pitchFamily="34" charset="0"/>
                  <a:cs typeface="Arial" panose="020B0604020202020204" pitchFamily="34" charset="0"/>
                </a:rPr>
                <a:t>It Just Works</a:t>
              </a:r>
            </a:p>
          </p:txBody>
        </p:sp>
        <p:sp>
          <p:nvSpPr>
            <p:cNvPr id="96" name="Content Placeholder 7"/>
            <p:cNvSpPr txBox="1">
              <a:spLocks/>
            </p:cNvSpPr>
            <p:nvPr/>
          </p:nvSpPr>
          <p:spPr>
            <a:xfrm>
              <a:off x="8441677" y="1905979"/>
              <a:ext cx="603272" cy="18778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700" dirty="0">
                  <a:solidFill>
                    <a:srgbClr val="B9C7D4"/>
                  </a:solidFill>
                  <a:latin typeface="Arial" charset="0"/>
                </a:rPr>
                <a:t>Flexibility</a:t>
              </a:r>
            </a:p>
          </p:txBody>
        </p:sp>
        <p:sp>
          <p:nvSpPr>
            <p:cNvPr id="97" name="Content Placeholder 7"/>
            <p:cNvSpPr txBox="1">
              <a:spLocks/>
            </p:cNvSpPr>
            <p:nvPr/>
          </p:nvSpPr>
          <p:spPr>
            <a:xfrm>
              <a:off x="8178741" y="2518160"/>
              <a:ext cx="1129145" cy="23196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r>
                <a:rPr lang="en-US" sz="700" dirty="0">
                  <a:solidFill>
                    <a:srgbClr val="B9C7D4"/>
                  </a:solidFill>
                  <a:latin typeface="Arial" charset="0"/>
                </a:rPr>
                <a:t>Business</a:t>
              </a:r>
            </a:p>
            <a:p>
              <a:pPr marL="0" indent="0" algn="ctr">
                <a:lnSpc>
                  <a:spcPct val="80000"/>
                </a:lnSpc>
                <a:buNone/>
              </a:pPr>
              <a:r>
                <a:rPr lang="en-US" sz="700" dirty="0">
                  <a:solidFill>
                    <a:srgbClr val="B9C7D4"/>
                  </a:solidFill>
                  <a:latin typeface="Arial" charset="0"/>
                </a:rPr>
                <a:t>Intelligence</a:t>
              </a:r>
            </a:p>
          </p:txBody>
        </p:sp>
      </p:gr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35406000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50000">
                                          <p:cBhvr additive="base">
                                            <p:cTn id="7" dur="1000" fill="hold"/>
                                            <p:tgtEl>
                                              <p:spTgt spid="2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50000">
                                          <p:cBhvr additive="base">
                                            <p:cTn id="11" dur="1000" fill="hold"/>
                                            <p:tgtEl>
                                              <p:spTgt spid="25"/>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4043"/>
                                            </p:tgtEl>
                                            <p:attrNameLst>
                                              <p:attrName>style.visibility</p:attrName>
                                            </p:attrNameLst>
                                          </p:cBhvr>
                                          <p:to>
                                            <p:strVal val="visible"/>
                                          </p:to>
                                        </p:set>
                                        <p:animEffect transition="in" filter="fade">
                                          <p:cBhvr>
                                            <p:cTn id="16" dur="500"/>
                                            <p:tgtEl>
                                              <p:spTgt spid="44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1+#ppt_w/2"/>
                                              </p:val>
                                            </p:tav>
                                            <p:tav tm="100000">
                                              <p:val>
                                                <p:strVal val="#ppt_x"/>
                                              </p:val>
                                            </p:tav>
                                          </p:tavLst>
                                        </p:anim>
                                        <p:anim calcmode="lin" valueType="num">
                                          <p:cBhvr additive="base">
                                            <p:cTn id="12" dur="10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4043"/>
                                            </p:tgtEl>
                                            <p:attrNameLst>
                                              <p:attrName>style.visibility</p:attrName>
                                            </p:attrNameLst>
                                          </p:cBhvr>
                                          <p:to>
                                            <p:strVal val="visible"/>
                                          </p:to>
                                        </p:set>
                                        <p:animEffect transition="in" filter="fade">
                                          <p:cBhvr>
                                            <p:cTn id="16" dur="500"/>
                                            <p:tgtEl>
                                              <p:spTgt spid="44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en-US" sz="5000" dirty="0"/>
              <a:t>Demo</a:t>
            </a:r>
          </a:p>
        </p:txBody>
      </p:sp>
      <p:sp>
        <p:nvSpPr>
          <p:cNvPr id="16" name="Line 5"/>
          <p:cNvSpPr>
            <a:spLocks noChangeShapeType="1"/>
          </p:cNvSpPr>
          <p:nvPr/>
        </p:nvSpPr>
        <p:spPr bwMode="auto">
          <a:xfrm>
            <a:off x="3473831" y="2047810"/>
            <a:ext cx="0" cy="0"/>
          </a:xfrm>
          <a:prstGeom prst="line">
            <a:avLst/>
          </a:prstGeom>
          <a:noFill/>
          <a:ln w="8096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7" name="Freeform 6"/>
          <p:cNvSpPr>
            <a:spLocks noEditPoints="1"/>
          </p:cNvSpPr>
          <p:nvPr/>
        </p:nvSpPr>
        <p:spPr bwMode="auto">
          <a:xfrm>
            <a:off x="4087611" y="374575"/>
            <a:ext cx="5411081" cy="3401203"/>
          </a:xfrm>
          <a:custGeom>
            <a:avLst/>
            <a:gdLst>
              <a:gd name="T0" fmla="*/ 472 w 573"/>
              <a:gd name="T1" fmla="*/ 162 h 359"/>
              <a:gd name="T2" fmla="*/ 460 w 573"/>
              <a:gd name="T3" fmla="*/ 162 h 359"/>
              <a:gd name="T4" fmla="*/ 389 w 573"/>
              <a:gd name="T5" fmla="*/ 67 h 359"/>
              <a:gd name="T6" fmla="*/ 387 w 573"/>
              <a:gd name="T7" fmla="*/ 14 h 359"/>
              <a:gd name="T8" fmla="*/ 329 w 573"/>
              <a:gd name="T9" fmla="*/ 44 h 359"/>
              <a:gd name="T10" fmla="*/ 314 w 573"/>
              <a:gd name="T11" fmla="*/ 129 h 359"/>
              <a:gd name="T12" fmla="*/ 58 w 573"/>
              <a:gd name="T13" fmla="*/ 98 h 359"/>
              <a:gd name="T14" fmla="*/ 58 w 573"/>
              <a:gd name="T15" fmla="*/ 216 h 359"/>
              <a:gd name="T16" fmla="*/ 173 w 573"/>
              <a:gd name="T17" fmla="*/ 189 h 359"/>
              <a:gd name="T18" fmla="*/ 175 w 573"/>
              <a:gd name="T19" fmla="*/ 197 h 359"/>
              <a:gd name="T20" fmla="*/ 177 w 573"/>
              <a:gd name="T21" fmla="*/ 258 h 359"/>
              <a:gd name="T22" fmla="*/ 179 w 573"/>
              <a:gd name="T23" fmla="*/ 264 h 359"/>
              <a:gd name="T24" fmla="*/ 185 w 573"/>
              <a:gd name="T25" fmla="*/ 307 h 359"/>
              <a:gd name="T26" fmla="*/ 187 w 573"/>
              <a:gd name="T27" fmla="*/ 310 h 359"/>
              <a:gd name="T28" fmla="*/ 179 w 573"/>
              <a:gd name="T29" fmla="*/ 331 h 359"/>
              <a:gd name="T30" fmla="*/ 347 w 573"/>
              <a:gd name="T31" fmla="*/ 358 h 359"/>
              <a:gd name="T32" fmla="*/ 373 w 573"/>
              <a:gd name="T33" fmla="*/ 349 h 359"/>
              <a:gd name="T34" fmla="*/ 416 w 573"/>
              <a:gd name="T35" fmla="*/ 322 h 359"/>
              <a:gd name="T36" fmla="*/ 478 w 573"/>
              <a:gd name="T37" fmla="*/ 316 h 359"/>
              <a:gd name="T38" fmla="*/ 482 w 573"/>
              <a:gd name="T39" fmla="*/ 359 h 359"/>
              <a:gd name="T40" fmla="*/ 487 w 573"/>
              <a:gd name="T41" fmla="*/ 183 h 359"/>
              <a:gd name="T42" fmla="*/ 487 w 573"/>
              <a:gd name="T43" fmla="*/ 183 h 359"/>
              <a:gd name="T44" fmla="*/ 569 w 573"/>
              <a:gd name="T45" fmla="*/ 171 h 359"/>
              <a:gd name="T46" fmla="*/ 569 w 573"/>
              <a:gd name="T47" fmla="*/ 162 h 359"/>
              <a:gd name="T48" fmla="*/ 8 w 573"/>
              <a:gd name="T49" fmla="*/ 157 h 359"/>
              <a:gd name="T50" fmla="*/ 100 w 573"/>
              <a:gd name="T51" fmla="*/ 129 h 359"/>
              <a:gd name="T52" fmla="*/ 30 w 573"/>
              <a:gd name="T53" fmla="*/ 157 h 359"/>
              <a:gd name="T54" fmla="*/ 99 w 573"/>
              <a:gd name="T55" fmla="*/ 187 h 359"/>
              <a:gd name="T56" fmla="*/ 473 w 573"/>
              <a:gd name="T57" fmla="*/ 308 h 359"/>
              <a:gd name="T58" fmla="*/ 415 w 573"/>
              <a:gd name="T59" fmla="*/ 314 h 359"/>
              <a:gd name="T60" fmla="*/ 369 w 573"/>
              <a:gd name="T61" fmla="*/ 341 h 359"/>
              <a:gd name="T62" fmla="*/ 207 w 573"/>
              <a:gd name="T63" fmla="*/ 350 h 359"/>
              <a:gd name="T64" fmla="*/ 192 w 573"/>
              <a:gd name="T65" fmla="*/ 318 h 359"/>
              <a:gd name="T66" fmla="*/ 189 w 573"/>
              <a:gd name="T67" fmla="*/ 300 h 359"/>
              <a:gd name="T68" fmla="*/ 180 w 573"/>
              <a:gd name="T69" fmla="*/ 283 h 359"/>
              <a:gd name="T70" fmla="*/ 188 w 573"/>
              <a:gd name="T71" fmla="*/ 262 h 359"/>
              <a:gd name="T72" fmla="*/ 166 w 573"/>
              <a:gd name="T73" fmla="*/ 227 h 359"/>
              <a:gd name="T74" fmla="*/ 186 w 573"/>
              <a:gd name="T75" fmla="*/ 193 h 359"/>
              <a:gd name="T76" fmla="*/ 173 w 573"/>
              <a:gd name="T77" fmla="*/ 181 h 359"/>
              <a:gd name="T78" fmla="*/ 39 w 573"/>
              <a:gd name="T79" fmla="*/ 157 h 359"/>
              <a:gd name="T80" fmla="*/ 314 w 573"/>
              <a:gd name="T81" fmla="*/ 138 h 359"/>
              <a:gd name="T82" fmla="*/ 338 w 573"/>
              <a:gd name="T83" fmla="*/ 44 h 359"/>
              <a:gd name="T84" fmla="*/ 379 w 573"/>
              <a:gd name="T85" fmla="*/ 14 h 359"/>
              <a:gd name="T86" fmla="*/ 381 w 573"/>
              <a:gd name="T87" fmla="*/ 70 h 359"/>
              <a:gd name="T88" fmla="*/ 460 w 573"/>
              <a:gd name="T89" fmla="*/ 171 h 359"/>
              <a:gd name="T90" fmla="*/ 478 w 573"/>
              <a:gd name="T91" fmla="*/ 182 h 359"/>
              <a:gd name="T92" fmla="*/ 478 w 573"/>
              <a:gd name="T93" fmla="*/ 29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3" h="359">
                <a:moveTo>
                  <a:pt x="569" y="162"/>
                </a:moveTo>
                <a:cubicBezTo>
                  <a:pt x="472" y="162"/>
                  <a:pt x="472" y="162"/>
                  <a:pt x="472" y="162"/>
                </a:cubicBezTo>
                <a:cubicBezTo>
                  <a:pt x="472" y="162"/>
                  <a:pt x="472" y="162"/>
                  <a:pt x="472" y="162"/>
                </a:cubicBezTo>
                <a:cubicBezTo>
                  <a:pt x="460" y="162"/>
                  <a:pt x="460" y="162"/>
                  <a:pt x="460" y="162"/>
                </a:cubicBezTo>
                <a:cubicBezTo>
                  <a:pt x="440" y="162"/>
                  <a:pt x="420" y="149"/>
                  <a:pt x="413" y="132"/>
                </a:cubicBezTo>
                <a:cubicBezTo>
                  <a:pt x="389" y="67"/>
                  <a:pt x="389" y="67"/>
                  <a:pt x="389" y="67"/>
                </a:cubicBezTo>
                <a:cubicBezTo>
                  <a:pt x="388" y="64"/>
                  <a:pt x="387" y="59"/>
                  <a:pt x="387" y="53"/>
                </a:cubicBezTo>
                <a:cubicBezTo>
                  <a:pt x="387" y="14"/>
                  <a:pt x="387" y="14"/>
                  <a:pt x="387" y="14"/>
                </a:cubicBezTo>
                <a:cubicBezTo>
                  <a:pt x="387" y="2"/>
                  <a:pt x="378" y="0"/>
                  <a:pt x="372" y="0"/>
                </a:cubicBezTo>
                <a:cubicBezTo>
                  <a:pt x="347" y="1"/>
                  <a:pt x="329" y="19"/>
                  <a:pt x="329" y="44"/>
                </a:cubicBezTo>
                <a:cubicBezTo>
                  <a:pt x="329" y="116"/>
                  <a:pt x="329" y="116"/>
                  <a:pt x="329" y="116"/>
                </a:cubicBezTo>
                <a:cubicBezTo>
                  <a:pt x="329" y="122"/>
                  <a:pt x="327" y="129"/>
                  <a:pt x="314" y="129"/>
                </a:cubicBezTo>
                <a:cubicBezTo>
                  <a:pt x="110" y="129"/>
                  <a:pt x="110" y="129"/>
                  <a:pt x="110" y="129"/>
                </a:cubicBezTo>
                <a:cubicBezTo>
                  <a:pt x="99" y="110"/>
                  <a:pt x="80" y="98"/>
                  <a:pt x="58" y="98"/>
                </a:cubicBezTo>
                <a:cubicBezTo>
                  <a:pt x="26" y="98"/>
                  <a:pt x="0" y="125"/>
                  <a:pt x="0" y="157"/>
                </a:cubicBezTo>
                <a:cubicBezTo>
                  <a:pt x="0" y="189"/>
                  <a:pt x="26" y="216"/>
                  <a:pt x="58" y="216"/>
                </a:cubicBezTo>
                <a:cubicBezTo>
                  <a:pt x="79" y="216"/>
                  <a:pt x="98" y="205"/>
                  <a:pt x="109" y="187"/>
                </a:cubicBezTo>
                <a:cubicBezTo>
                  <a:pt x="173" y="189"/>
                  <a:pt x="173" y="189"/>
                  <a:pt x="173" y="189"/>
                </a:cubicBezTo>
                <a:cubicBezTo>
                  <a:pt x="176" y="189"/>
                  <a:pt x="177" y="191"/>
                  <a:pt x="177" y="193"/>
                </a:cubicBezTo>
                <a:cubicBezTo>
                  <a:pt x="177" y="195"/>
                  <a:pt x="176" y="197"/>
                  <a:pt x="175" y="197"/>
                </a:cubicBezTo>
                <a:cubicBezTo>
                  <a:pt x="164" y="203"/>
                  <a:pt x="158" y="215"/>
                  <a:pt x="158" y="227"/>
                </a:cubicBezTo>
                <a:cubicBezTo>
                  <a:pt x="158" y="240"/>
                  <a:pt x="165" y="252"/>
                  <a:pt x="177" y="258"/>
                </a:cubicBezTo>
                <a:cubicBezTo>
                  <a:pt x="179" y="259"/>
                  <a:pt x="180" y="260"/>
                  <a:pt x="180" y="262"/>
                </a:cubicBezTo>
                <a:cubicBezTo>
                  <a:pt x="180" y="263"/>
                  <a:pt x="179" y="264"/>
                  <a:pt x="179" y="264"/>
                </a:cubicBezTo>
                <a:cubicBezTo>
                  <a:pt x="174" y="269"/>
                  <a:pt x="171" y="276"/>
                  <a:pt x="171" y="283"/>
                </a:cubicBezTo>
                <a:cubicBezTo>
                  <a:pt x="171" y="293"/>
                  <a:pt x="176" y="302"/>
                  <a:pt x="185" y="307"/>
                </a:cubicBezTo>
                <a:cubicBezTo>
                  <a:pt x="185" y="307"/>
                  <a:pt x="185" y="307"/>
                  <a:pt x="185" y="307"/>
                </a:cubicBezTo>
                <a:cubicBezTo>
                  <a:pt x="186" y="308"/>
                  <a:pt x="187" y="309"/>
                  <a:pt x="187" y="310"/>
                </a:cubicBezTo>
                <a:cubicBezTo>
                  <a:pt x="187" y="311"/>
                  <a:pt x="186" y="312"/>
                  <a:pt x="186" y="313"/>
                </a:cubicBezTo>
                <a:cubicBezTo>
                  <a:pt x="182" y="318"/>
                  <a:pt x="179" y="324"/>
                  <a:pt x="179" y="331"/>
                </a:cubicBezTo>
                <a:cubicBezTo>
                  <a:pt x="179" y="346"/>
                  <a:pt x="192" y="358"/>
                  <a:pt x="207" y="358"/>
                </a:cubicBezTo>
                <a:cubicBezTo>
                  <a:pt x="347" y="358"/>
                  <a:pt x="347" y="358"/>
                  <a:pt x="347" y="358"/>
                </a:cubicBezTo>
                <a:cubicBezTo>
                  <a:pt x="347" y="358"/>
                  <a:pt x="347" y="358"/>
                  <a:pt x="347" y="358"/>
                </a:cubicBezTo>
                <a:cubicBezTo>
                  <a:pt x="359" y="357"/>
                  <a:pt x="367" y="353"/>
                  <a:pt x="373" y="349"/>
                </a:cubicBezTo>
                <a:cubicBezTo>
                  <a:pt x="402" y="329"/>
                  <a:pt x="402" y="329"/>
                  <a:pt x="402" y="329"/>
                </a:cubicBezTo>
                <a:cubicBezTo>
                  <a:pt x="407" y="326"/>
                  <a:pt x="411" y="324"/>
                  <a:pt x="416" y="322"/>
                </a:cubicBezTo>
                <a:cubicBezTo>
                  <a:pt x="473" y="317"/>
                  <a:pt x="473" y="317"/>
                  <a:pt x="473" y="317"/>
                </a:cubicBezTo>
                <a:cubicBezTo>
                  <a:pt x="475" y="317"/>
                  <a:pt x="477" y="317"/>
                  <a:pt x="478" y="316"/>
                </a:cubicBezTo>
                <a:cubicBezTo>
                  <a:pt x="478" y="355"/>
                  <a:pt x="478" y="355"/>
                  <a:pt x="478" y="355"/>
                </a:cubicBezTo>
                <a:cubicBezTo>
                  <a:pt x="478" y="357"/>
                  <a:pt x="480" y="359"/>
                  <a:pt x="482" y="359"/>
                </a:cubicBezTo>
                <a:cubicBezTo>
                  <a:pt x="485" y="359"/>
                  <a:pt x="487" y="357"/>
                  <a:pt x="487" y="355"/>
                </a:cubicBezTo>
                <a:cubicBezTo>
                  <a:pt x="487" y="183"/>
                  <a:pt x="487" y="183"/>
                  <a:pt x="487" y="183"/>
                </a:cubicBezTo>
                <a:cubicBezTo>
                  <a:pt x="487" y="183"/>
                  <a:pt x="487" y="183"/>
                  <a:pt x="487" y="183"/>
                </a:cubicBezTo>
                <a:cubicBezTo>
                  <a:pt x="487" y="183"/>
                  <a:pt x="487" y="183"/>
                  <a:pt x="487" y="183"/>
                </a:cubicBezTo>
                <a:cubicBezTo>
                  <a:pt x="487" y="179"/>
                  <a:pt x="486" y="174"/>
                  <a:pt x="485" y="171"/>
                </a:cubicBezTo>
                <a:cubicBezTo>
                  <a:pt x="569" y="171"/>
                  <a:pt x="569" y="171"/>
                  <a:pt x="569" y="171"/>
                </a:cubicBezTo>
                <a:cubicBezTo>
                  <a:pt x="571" y="171"/>
                  <a:pt x="573" y="169"/>
                  <a:pt x="573" y="167"/>
                </a:cubicBezTo>
                <a:cubicBezTo>
                  <a:pt x="573" y="164"/>
                  <a:pt x="571" y="162"/>
                  <a:pt x="569" y="162"/>
                </a:cubicBezTo>
                <a:close/>
                <a:moveTo>
                  <a:pt x="58" y="207"/>
                </a:moveTo>
                <a:cubicBezTo>
                  <a:pt x="31" y="207"/>
                  <a:pt x="8" y="185"/>
                  <a:pt x="8" y="157"/>
                </a:cubicBezTo>
                <a:cubicBezTo>
                  <a:pt x="8" y="129"/>
                  <a:pt x="31" y="107"/>
                  <a:pt x="58" y="107"/>
                </a:cubicBezTo>
                <a:cubicBezTo>
                  <a:pt x="75" y="107"/>
                  <a:pt x="91" y="115"/>
                  <a:pt x="100" y="129"/>
                </a:cubicBezTo>
                <a:cubicBezTo>
                  <a:pt x="58" y="129"/>
                  <a:pt x="58" y="129"/>
                  <a:pt x="58" y="129"/>
                </a:cubicBezTo>
                <a:cubicBezTo>
                  <a:pt x="43" y="129"/>
                  <a:pt x="30" y="142"/>
                  <a:pt x="30" y="157"/>
                </a:cubicBezTo>
                <a:cubicBezTo>
                  <a:pt x="30" y="172"/>
                  <a:pt x="43" y="185"/>
                  <a:pt x="58" y="185"/>
                </a:cubicBezTo>
                <a:cubicBezTo>
                  <a:pt x="99" y="187"/>
                  <a:pt x="99" y="187"/>
                  <a:pt x="99" y="187"/>
                </a:cubicBezTo>
                <a:cubicBezTo>
                  <a:pt x="89" y="199"/>
                  <a:pt x="74" y="207"/>
                  <a:pt x="58" y="207"/>
                </a:cubicBezTo>
                <a:close/>
                <a:moveTo>
                  <a:pt x="473" y="308"/>
                </a:moveTo>
                <a:cubicBezTo>
                  <a:pt x="415" y="314"/>
                  <a:pt x="415" y="314"/>
                  <a:pt x="415" y="314"/>
                </a:cubicBezTo>
                <a:cubicBezTo>
                  <a:pt x="415" y="314"/>
                  <a:pt x="415" y="314"/>
                  <a:pt x="415" y="314"/>
                </a:cubicBezTo>
                <a:cubicBezTo>
                  <a:pt x="408" y="316"/>
                  <a:pt x="402" y="318"/>
                  <a:pt x="397" y="322"/>
                </a:cubicBezTo>
                <a:cubicBezTo>
                  <a:pt x="369" y="341"/>
                  <a:pt x="369" y="341"/>
                  <a:pt x="369" y="341"/>
                </a:cubicBezTo>
                <a:cubicBezTo>
                  <a:pt x="363" y="345"/>
                  <a:pt x="357" y="348"/>
                  <a:pt x="347" y="350"/>
                </a:cubicBezTo>
                <a:cubicBezTo>
                  <a:pt x="207" y="350"/>
                  <a:pt x="207" y="350"/>
                  <a:pt x="207" y="350"/>
                </a:cubicBezTo>
                <a:cubicBezTo>
                  <a:pt x="196" y="350"/>
                  <a:pt x="188" y="341"/>
                  <a:pt x="188" y="331"/>
                </a:cubicBezTo>
                <a:cubicBezTo>
                  <a:pt x="188" y="326"/>
                  <a:pt x="189" y="322"/>
                  <a:pt x="192" y="318"/>
                </a:cubicBezTo>
                <a:cubicBezTo>
                  <a:pt x="194" y="316"/>
                  <a:pt x="195" y="313"/>
                  <a:pt x="195" y="310"/>
                </a:cubicBezTo>
                <a:cubicBezTo>
                  <a:pt x="195" y="306"/>
                  <a:pt x="193" y="302"/>
                  <a:pt x="189" y="300"/>
                </a:cubicBezTo>
                <a:cubicBezTo>
                  <a:pt x="189" y="300"/>
                  <a:pt x="189" y="300"/>
                  <a:pt x="189" y="300"/>
                </a:cubicBezTo>
                <a:cubicBezTo>
                  <a:pt x="183" y="296"/>
                  <a:pt x="180" y="290"/>
                  <a:pt x="180" y="283"/>
                </a:cubicBezTo>
                <a:cubicBezTo>
                  <a:pt x="180" y="278"/>
                  <a:pt x="182" y="274"/>
                  <a:pt x="185" y="270"/>
                </a:cubicBezTo>
                <a:cubicBezTo>
                  <a:pt x="187" y="268"/>
                  <a:pt x="188" y="265"/>
                  <a:pt x="188" y="262"/>
                </a:cubicBezTo>
                <a:cubicBezTo>
                  <a:pt x="188" y="257"/>
                  <a:pt x="185" y="252"/>
                  <a:pt x="181" y="250"/>
                </a:cubicBezTo>
                <a:cubicBezTo>
                  <a:pt x="172" y="246"/>
                  <a:pt x="166" y="237"/>
                  <a:pt x="166" y="227"/>
                </a:cubicBezTo>
                <a:cubicBezTo>
                  <a:pt x="166" y="218"/>
                  <a:pt x="171" y="209"/>
                  <a:pt x="180" y="204"/>
                </a:cubicBezTo>
                <a:cubicBezTo>
                  <a:pt x="184" y="202"/>
                  <a:pt x="186" y="198"/>
                  <a:pt x="186" y="193"/>
                </a:cubicBezTo>
                <a:cubicBezTo>
                  <a:pt x="186" y="186"/>
                  <a:pt x="180" y="181"/>
                  <a:pt x="173" y="181"/>
                </a:cubicBezTo>
                <a:cubicBezTo>
                  <a:pt x="173" y="181"/>
                  <a:pt x="173" y="181"/>
                  <a:pt x="173" y="181"/>
                </a:cubicBezTo>
                <a:cubicBezTo>
                  <a:pt x="58" y="177"/>
                  <a:pt x="58" y="177"/>
                  <a:pt x="58" y="177"/>
                </a:cubicBezTo>
                <a:cubicBezTo>
                  <a:pt x="47" y="177"/>
                  <a:pt x="39" y="168"/>
                  <a:pt x="39" y="157"/>
                </a:cubicBezTo>
                <a:cubicBezTo>
                  <a:pt x="39" y="146"/>
                  <a:pt x="48" y="138"/>
                  <a:pt x="58" y="138"/>
                </a:cubicBezTo>
                <a:cubicBezTo>
                  <a:pt x="314" y="138"/>
                  <a:pt x="314" y="138"/>
                  <a:pt x="314" y="138"/>
                </a:cubicBezTo>
                <a:cubicBezTo>
                  <a:pt x="329" y="138"/>
                  <a:pt x="337" y="130"/>
                  <a:pt x="338" y="116"/>
                </a:cubicBezTo>
                <a:cubicBezTo>
                  <a:pt x="338" y="44"/>
                  <a:pt x="338" y="44"/>
                  <a:pt x="338" y="44"/>
                </a:cubicBezTo>
                <a:cubicBezTo>
                  <a:pt x="338" y="24"/>
                  <a:pt x="352" y="9"/>
                  <a:pt x="372" y="9"/>
                </a:cubicBezTo>
                <a:cubicBezTo>
                  <a:pt x="378" y="9"/>
                  <a:pt x="379" y="10"/>
                  <a:pt x="379" y="14"/>
                </a:cubicBezTo>
                <a:cubicBezTo>
                  <a:pt x="379" y="53"/>
                  <a:pt x="379" y="53"/>
                  <a:pt x="379" y="53"/>
                </a:cubicBezTo>
                <a:cubicBezTo>
                  <a:pt x="379" y="60"/>
                  <a:pt x="380" y="65"/>
                  <a:pt x="381" y="70"/>
                </a:cubicBezTo>
                <a:cubicBezTo>
                  <a:pt x="405" y="135"/>
                  <a:pt x="405" y="135"/>
                  <a:pt x="405" y="135"/>
                </a:cubicBezTo>
                <a:cubicBezTo>
                  <a:pt x="414" y="155"/>
                  <a:pt x="437" y="170"/>
                  <a:pt x="460" y="171"/>
                </a:cubicBezTo>
                <a:cubicBezTo>
                  <a:pt x="473" y="171"/>
                  <a:pt x="473" y="171"/>
                  <a:pt x="473" y="171"/>
                </a:cubicBezTo>
                <a:cubicBezTo>
                  <a:pt x="475" y="171"/>
                  <a:pt x="478" y="171"/>
                  <a:pt x="478" y="182"/>
                </a:cubicBezTo>
                <a:cubicBezTo>
                  <a:pt x="478" y="183"/>
                  <a:pt x="478" y="183"/>
                  <a:pt x="478" y="183"/>
                </a:cubicBezTo>
                <a:cubicBezTo>
                  <a:pt x="478" y="297"/>
                  <a:pt x="478" y="297"/>
                  <a:pt x="478" y="297"/>
                </a:cubicBezTo>
                <a:cubicBezTo>
                  <a:pt x="478" y="308"/>
                  <a:pt x="475" y="308"/>
                  <a:pt x="473" y="308"/>
                </a:cubicBez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4190700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5000" dirty="0"/>
              <a:t>Q&amp;A</a:t>
            </a:r>
          </a:p>
        </p:txBody>
      </p:sp>
      <p:grpSp>
        <p:nvGrpSpPr>
          <p:cNvPr id="26" name="Group 25"/>
          <p:cNvGrpSpPr/>
          <p:nvPr/>
        </p:nvGrpSpPr>
        <p:grpSpPr>
          <a:xfrm>
            <a:off x="4619767" y="-449189"/>
            <a:ext cx="3587822" cy="4705965"/>
            <a:chOff x="3522663" y="1196975"/>
            <a:chExt cx="2098675" cy="2752726"/>
          </a:xfrm>
        </p:grpSpPr>
        <p:sp>
          <p:nvSpPr>
            <p:cNvPr id="20" name="Freeform 14"/>
            <p:cNvSpPr>
              <a:spLocks noEditPoints="1"/>
            </p:cNvSpPr>
            <p:nvPr/>
          </p:nvSpPr>
          <p:spPr bwMode="auto">
            <a:xfrm>
              <a:off x="3522663" y="1855788"/>
              <a:ext cx="2098675" cy="2093913"/>
            </a:xfrm>
            <a:custGeom>
              <a:avLst/>
              <a:gdLst>
                <a:gd name="T0" fmla="*/ 279 w 557"/>
                <a:gd name="T1" fmla="*/ 556 h 556"/>
                <a:gd name="T2" fmla="*/ 0 w 557"/>
                <a:gd name="T3" fmla="*/ 278 h 556"/>
                <a:gd name="T4" fmla="*/ 279 w 557"/>
                <a:gd name="T5" fmla="*/ 0 h 556"/>
                <a:gd name="T6" fmla="*/ 557 w 557"/>
                <a:gd name="T7" fmla="*/ 278 h 556"/>
                <a:gd name="T8" fmla="*/ 279 w 557"/>
                <a:gd name="T9" fmla="*/ 556 h 556"/>
                <a:gd name="T10" fmla="*/ 279 w 557"/>
                <a:gd name="T11" fmla="*/ 17 h 556"/>
                <a:gd name="T12" fmla="*/ 17 w 557"/>
                <a:gd name="T13" fmla="*/ 278 h 556"/>
                <a:gd name="T14" fmla="*/ 279 w 557"/>
                <a:gd name="T15" fmla="*/ 539 h 556"/>
                <a:gd name="T16" fmla="*/ 540 w 557"/>
                <a:gd name="T17" fmla="*/ 278 h 556"/>
                <a:gd name="T18" fmla="*/ 279 w 557"/>
                <a:gd name="T19" fmla="*/ 1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7" h="556">
                  <a:moveTo>
                    <a:pt x="279" y="556"/>
                  </a:moveTo>
                  <a:cubicBezTo>
                    <a:pt x="125" y="556"/>
                    <a:pt x="0" y="431"/>
                    <a:pt x="0" y="278"/>
                  </a:cubicBezTo>
                  <a:cubicBezTo>
                    <a:pt x="0" y="125"/>
                    <a:pt x="125" y="0"/>
                    <a:pt x="279" y="0"/>
                  </a:cubicBezTo>
                  <a:cubicBezTo>
                    <a:pt x="432" y="0"/>
                    <a:pt x="557" y="125"/>
                    <a:pt x="557" y="278"/>
                  </a:cubicBezTo>
                  <a:cubicBezTo>
                    <a:pt x="557" y="431"/>
                    <a:pt x="432" y="556"/>
                    <a:pt x="279" y="556"/>
                  </a:cubicBezTo>
                  <a:close/>
                  <a:moveTo>
                    <a:pt x="279" y="17"/>
                  </a:moveTo>
                  <a:cubicBezTo>
                    <a:pt x="135" y="17"/>
                    <a:pt x="17" y="134"/>
                    <a:pt x="17" y="278"/>
                  </a:cubicBezTo>
                  <a:cubicBezTo>
                    <a:pt x="17" y="422"/>
                    <a:pt x="135" y="539"/>
                    <a:pt x="279" y="539"/>
                  </a:cubicBezTo>
                  <a:cubicBezTo>
                    <a:pt x="422" y="539"/>
                    <a:pt x="540" y="422"/>
                    <a:pt x="540" y="278"/>
                  </a:cubicBezTo>
                  <a:cubicBezTo>
                    <a:pt x="540" y="134"/>
                    <a:pt x="422" y="17"/>
                    <a:pt x="279" y="17"/>
                  </a:cubicBez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5"/>
            <p:cNvSpPr>
              <a:spLocks/>
            </p:cNvSpPr>
            <p:nvPr/>
          </p:nvSpPr>
          <p:spPr bwMode="auto">
            <a:xfrm>
              <a:off x="4233863" y="2162175"/>
              <a:ext cx="773113" cy="1301750"/>
            </a:xfrm>
            <a:custGeom>
              <a:avLst/>
              <a:gdLst>
                <a:gd name="T0" fmla="*/ 93 w 205"/>
                <a:gd name="T1" fmla="*/ 346 h 346"/>
                <a:gd name="T2" fmla="*/ 84 w 205"/>
                <a:gd name="T3" fmla="*/ 337 h 346"/>
                <a:gd name="T4" fmla="*/ 84 w 205"/>
                <a:gd name="T5" fmla="*/ 264 h 346"/>
                <a:gd name="T6" fmla="*/ 140 w 205"/>
                <a:gd name="T7" fmla="*/ 194 h 346"/>
                <a:gd name="T8" fmla="*/ 143 w 205"/>
                <a:gd name="T9" fmla="*/ 192 h 346"/>
                <a:gd name="T10" fmla="*/ 188 w 205"/>
                <a:gd name="T11" fmla="*/ 111 h 346"/>
                <a:gd name="T12" fmla="*/ 101 w 205"/>
                <a:gd name="T13" fmla="*/ 17 h 346"/>
                <a:gd name="T14" fmla="*/ 14 w 205"/>
                <a:gd name="T15" fmla="*/ 35 h 346"/>
                <a:gd name="T16" fmla="*/ 2 w 205"/>
                <a:gd name="T17" fmla="*/ 30 h 346"/>
                <a:gd name="T18" fmla="*/ 7 w 205"/>
                <a:gd name="T19" fmla="*/ 19 h 346"/>
                <a:gd name="T20" fmla="*/ 101 w 205"/>
                <a:gd name="T21" fmla="*/ 0 h 346"/>
                <a:gd name="T22" fmla="*/ 205 w 205"/>
                <a:gd name="T23" fmla="*/ 111 h 346"/>
                <a:gd name="T24" fmla="*/ 153 w 205"/>
                <a:gd name="T25" fmla="*/ 206 h 346"/>
                <a:gd name="T26" fmla="*/ 150 w 205"/>
                <a:gd name="T27" fmla="*/ 208 h 346"/>
                <a:gd name="T28" fmla="*/ 101 w 205"/>
                <a:gd name="T29" fmla="*/ 264 h 346"/>
                <a:gd name="T30" fmla="*/ 101 w 205"/>
                <a:gd name="T31" fmla="*/ 337 h 346"/>
                <a:gd name="T32" fmla="*/ 93 w 205"/>
                <a:gd name="T33"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346">
                  <a:moveTo>
                    <a:pt x="93" y="346"/>
                  </a:moveTo>
                  <a:cubicBezTo>
                    <a:pt x="88" y="346"/>
                    <a:pt x="84" y="342"/>
                    <a:pt x="84" y="337"/>
                  </a:cubicBezTo>
                  <a:cubicBezTo>
                    <a:pt x="84" y="264"/>
                    <a:pt x="84" y="264"/>
                    <a:pt x="84" y="264"/>
                  </a:cubicBezTo>
                  <a:cubicBezTo>
                    <a:pt x="84" y="236"/>
                    <a:pt x="116" y="210"/>
                    <a:pt x="140" y="194"/>
                  </a:cubicBezTo>
                  <a:cubicBezTo>
                    <a:pt x="143" y="192"/>
                    <a:pt x="143" y="192"/>
                    <a:pt x="143" y="192"/>
                  </a:cubicBezTo>
                  <a:cubicBezTo>
                    <a:pt x="154" y="184"/>
                    <a:pt x="188" y="161"/>
                    <a:pt x="188" y="111"/>
                  </a:cubicBezTo>
                  <a:cubicBezTo>
                    <a:pt x="188" y="61"/>
                    <a:pt x="147" y="17"/>
                    <a:pt x="101" y="17"/>
                  </a:cubicBezTo>
                  <a:cubicBezTo>
                    <a:pt x="54" y="17"/>
                    <a:pt x="14" y="34"/>
                    <a:pt x="14" y="35"/>
                  </a:cubicBezTo>
                  <a:cubicBezTo>
                    <a:pt x="9" y="36"/>
                    <a:pt x="4" y="35"/>
                    <a:pt x="2" y="30"/>
                  </a:cubicBezTo>
                  <a:cubicBezTo>
                    <a:pt x="0" y="26"/>
                    <a:pt x="2" y="21"/>
                    <a:pt x="7" y="19"/>
                  </a:cubicBezTo>
                  <a:cubicBezTo>
                    <a:pt x="8" y="18"/>
                    <a:pt x="51" y="0"/>
                    <a:pt x="101" y="0"/>
                  </a:cubicBezTo>
                  <a:cubicBezTo>
                    <a:pt x="156" y="0"/>
                    <a:pt x="205" y="52"/>
                    <a:pt x="205" y="111"/>
                  </a:cubicBezTo>
                  <a:cubicBezTo>
                    <a:pt x="205" y="150"/>
                    <a:pt x="187" y="182"/>
                    <a:pt x="153" y="206"/>
                  </a:cubicBezTo>
                  <a:cubicBezTo>
                    <a:pt x="150" y="208"/>
                    <a:pt x="150" y="208"/>
                    <a:pt x="150" y="208"/>
                  </a:cubicBezTo>
                  <a:cubicBezTo>
                    <a:pt x="118" y="230"/>
                    <a:pt x="101" y="249"/>
                    <a:pt x="101" y="264"/>
                  </a:cubicBezTo>
                  <a:cubicBezTo>
                    <a:pt x="101" y="337"/>
                    <a:pt x="101" y="337"/>
                    <a:pt x="101" y="337"/>
                  </a:cubicBezTo>
                  <a:cubicBezTo>
                    <a:pt x="101" y="342"/>
                    <a:pt x="97" y="346"/>
                    <a:pt x="93" y="346"/>
                  </a:cubicBez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Oval 16"/>
            <p:cNvSpPr>
              <a:spLocks noChangeArrowheads="1"/>
            </p:cNvSpPr>
            <p:nvPr/>
          </p:nvSpPr>
          <p:spPr bwMode="auto">
            <a:xfrm>
              <a:off x="4518026" y="3557588"/>
              <a:ext cx="134938" cy="136525"/>
            </a:xfrm>
            <a:prstGeom prst="ellipse">
              <a:avLst/>
            </a:pr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7"/>
            <p:cNvSpPr>
              <a:spLocks/>
            </p:cNvSpPr>
            <p:nvPr/>
          </p:nvSpPr>
          <p:spPr bwMode="auto">
            <a:xfrm>
              <a:off x="4551363" y="1196975"/>
              <a:ext cx="68263" cy="531813"/>
            </a:xfrm>
            <a:custGeom>
              <a:avLst/>
              <a:gdLst>
                <a:gd name="T0" fmla="*/ 9 w 18"/>
                <a:gd name="T1" fmla="*/ 141 h 141"/>
                <a:gd name="T2" fmla="*/ 0 w 18"/>
                <a:gd name="T3" fmla="*/ 133 h 141"/>
                <a:gd name="T4" fmla="*/ 0 w 18"/>
                <a:gd name="T5" fmla="*/ 8 h 141"/>
                <a:gd name="T6" fmla="*/ 9 w 18"/>
                <a:gd name="T7" fmla="*/ 0 h 141"/>
                <a:gd name="T8" fmla="*/ 18 w 18"/>
                <a:gd name="T9" fmla="*/ 8 h 141"/>
                <a:gd name="T10" fmla="*/ 18 w 18"/>
                <a:gd name="T11" fmla="*/ 133 h 141"/>
                <a:gd name="T12" fmla="*/ 9 w 18"/>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18" h="141">
                  <a:moveTo>
                    <a:pt x="9" y="141"/>
                  </a:moveTo>
                  <a:cubicBezTo>
                    <a:pt x="4" y="141"/>
                    <a:pt x="0" y="138"/>
                    <a:pt x="0" y="133"/>
                  </a:cubicBezTo>
                  <a:cubicBezTo>
                    <a:pt x="0" y="8"/>
                    <a:pt x="0" y="8"/>
                    <a:pt x="0" y="8"/>
                  </a:cubicBezTo>
                  <a:cubicBezTo>
                    <a:pt x="0" y="4"/>
                    <a:pt x="4" y="0"/>
                    <a:pt x="9" y="0"/>
                  </a:cubicBezTo>
                  <a:cubicBezTo>
                    <a:pt x="14" y="0"/>
                    <a:pt x="18" y="4"/>
                    <a:pt x="18" y="8"/>
                  </a:cubicBezTo>
                  <a:cubicBezTo>
                    <a:pt x="18" y="133"/>
                    <a:pt x="18" y="133"/>
                    <a:pt x="18" y="133"/>
                  </a:cubicBezTo>
                  <a:cubicBezTo>
                    <a:pt x="18" y="138"/>
                    <a:pt x="14" y="141"/>
                    <a:pt x="9" y="141"/>
                  </a:cubicBez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p:cNvSpPr>
            <p:nvPr/>
          </p:nvSpPr>
          <p:spPr bwMode="auto">
            <a:xfrm>
              <a:off x="3914776" y="1325563"/>
              <a:ext cx="271463" cy="493713"/>
            </a:xfrm>
            <a:custGeom>
              <a:avLst/>
              <a:gdLst>
                <a:gd name="T0" fmla="*/ 62 w 72"/>
                <a:gd name="T1" fmla="*/ 131 h 131"/>
                <a:gd name="T2" fmla="*/ 54 w 72"/>
                <a:gd name="T3" fmla="*/ 126 h 131"/>
                <a:gd name="T4" fmla="*/ 2 w 72"/>
                <a:gd name="T5" fmla="*/ 13 h 131"/>
                <a:gd name="T6" fmla="*/ 6 w 72"/>
                <a:gd name="T7" fmla="*/ 2 h 131"/>
                <a:gd name="T8" fmla="*/ 17 w 72"/>
                <a:gd name="T9" fmla="*/ 6 h 131"/>
                <a:gd name="T10" fmla="*/ 70 w 72"/>
                <a:gd name="T11" fmla="*/ 119 h 131"/>
                <a:gd name="T12" fmla="*/ 66 w 72"/>
                <a:gd name="T13" fmla="*/ 130 h 131"/>
                <a:gd name="T14" fmla="*/ 62 w 72"/>
                <a:gd name="T15" fmla="*/ 131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31">
                  <a:moveTo>
                    <a:pt x="62" y="131"/>
                  </a:moveTo>
                  <a:cubicBezTo>
                    <a:pt x="59" y="131"/>
                    <a:pt x="56" y="129"/>
                    <a:pt x="54" y="126"/>
                  </a:cubicBezTo>
                  <a:cubicBezTo>
                    <a:pt x="2" y="13"/>
                    <a:pt x="2" y="13"/>
                    <a:pt x="2" y="13"/>
                  </a:cubicBezTo>
                  <a:cubicBezTo>
                    <a:pt x="0" y="9"/>
                    <a:pt x="2" y="4"/>
                    <a:pt x="6" y="2"/>
                  </a:cubicBezTo>
                  <a:cubicBezTo>
                    <a:pt x="10" y="0"/>
                    <a:pt x="15" y="2"/>
                    <a:pt x="17" y="6"/>
                  </a:cubicBezTo>
                  <a:cubicBezTo>
                    <a:pt x="70" y="119"/>
                    <a:pt x="70" y="119"/>
                    <a:pt x="70" y="119"/>
                  </a:cubicBezTo>
                  <a:cubicBezTo>
                    <a:pt x="72" y="123"/>
                    <a:pt x="70" y="128"/>
                    <a:pt x="66" y="130"/>
                  </a:cubicBezTo>
                  <a:cubicBezTo>
                    <a:pt x="65" y="131"/>
                    <a:pt x="63" y="131"/>
                    <a:pt x="62" y="131"/>
                  </a:cubicBez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9"/>
            <p:cNvSpPr>
              <a:spLocks/>
            </p:cNvSpPr>
            <p:nvPr/>
          </p:nvSpPr>
          <p:spPr bwMode="auto">
            <a:xfrm>
              <a:off x="4984751" y="1325563"/>
              <a:ext cx="271463" cy="493713"/>
            </a:xfrm>
            <a:custGeom>
              <a:avLst/>
              <a:gdLst>
                <a:gd name="T0" fmla="*/ 10 w 72"/>
                <a:gd name="T1" fmla="*/ 131 h 131"/>
                <a:gd name="T2" fmla="*/ 6 w 72"/>
                <a:gd name="T3" fmla="*/ 130 h 131"/>
                <a:gd name="T4" fmla="*/ 2 w 72"/>
                <a:gd name="T5" fmla="*/ 119 h 131"/>
                <a:gd name="T6" fmla="*/ 55 w 72"/>
                <a:gd name="T7" fmla="*/ 6 h 131"/>
                <a:gd name="T8" fmla="*/ 66 w 72"/>
                <a:gd name="T9" fmla="*/ 2 h 131"/>
                <a:gd name="T10" fmla="*/ 70 w 72"/>
                <a:gd name="T11" fmla="*/ 13 h 131"/>
                <a:gd name="T12" fmla="*/ 17 w 72"/>
                <a:gd name="T13" fmla="*/ 126 h 131"/>
                <a:gd name="T14" fmla="*/ 10 w 72"/>
                <a:gd name="T15" fmla="*/ 131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31">
                  <a:moveTo>
                    <a:pt x="10" y="131"/>
                  </a:moveTo>
                  <a:cubicBezTo>
                    <a:pt x="8" y="131"/>
                    <a:pt x="7" y="131"/>
                    <a:pt x="6" y="130"/>
                  </a:cubicBezTo>
                  <a:cubicBezTo>
                    <a:pt x="2" y="128"/>
                    <a:pt x="0" y="123"/>
                    <a:pt x="2" y="119"/>
                  </a:cubicBezTo>
                  <a:cubicBezTo>
                    <a:pt x="55" y="6"/>
                    <a:pt x="55" y="6"/>
                    <a:pt x="55" y="6"/>
                  </a:cubicBezTo>
                  <a:cubicBezTo>
                    <a:pt x="57" y="2"/>
                    <a:pt x="62" y="0"/>
                    <a:pt x="66" y="2"/>
                  </a:cubicBezTo>
                  <a:cubicBezTo>
                    <a:pt x="70" y="4"/>
                    <a:pt x="72" y="9"/>
                    <a:pt x="70" y="13"/>
                  </a:cubicBezTo>
                  <a:cubicBezTo>
                    <a:pt x="17" y="126"/>
                    <a:pt x="17" y="126"/>
                    <a:pt x="17" y="126"/>
                  </a:cubicBezTo>
                  <a:cubicBezTo>
                    <a:pt x="16" y="129"/>
                    <a:pt x="13" y="131"/>
                    <a:pt x="10" y="131"/>
                  </a:cubicBez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2280207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en-US" sz="5000" dirty="0"/>
              <a:t>Thank You</a:t>
            </a:r>
          </a:p>
        </p:txBody>
      </p:sp>
      <p:sp>
        <p:nvSpPr>
          <p:cNvPr id="5" name="Freeform 5"/>
          <p:cNvSpPr>
            <a:spLocks noEditPoints="1"/>
          </p:cNvSpPr>
          <p:nvPr/>
        </p:nvSpPr>
        <p:spPr bwMode="auto">
          <a:xfrm>
            <a:off x="4484802" y="711200"/>
            <a:ext cx="4727983" cy="3115501"/>
          </a:xfrm>
          <a:custGeom>
            <a:avLst/>
            <a:gdLst>
              <a:gd name="T0" fmla="*/ 690 w 947"/>
              <a:gd name="T1" fmla="*/ 415 h 624"/>
              <a:gd name="T2" fmla="*/ 685 w 947"/>
              <a:gd name="T3" fmla="*/ 413 h 624"/>
              <a:gd name="T4" fmla="*/ 684 w 947"/>
              <a:gd name="T5" fmla="*/ 431 h 624"/>
              <a:gd name="T6" fmla="*/ 684 w 947"/>
              <a:gd name="T7" fmla="*/ 431 h 624"/>
              <a:gd name="T8" fmla="*/ 229 w 947"/>
              <a:gd name="T9" fmla="*/ 458 h 624"/>
              <a:gd name="T10" fmla="*/ 178 w 947"/>
              <a:gd name="T11" fmla="*/ 489 h 624"/>
              <a:gd name="T12" fmla="*/ 294 w 947"/>
              <a:gd name="T13" fmla="*/ 435 h 624"/>
              <a:gd name="T14" fmla="*/ 244 w 947"/>
              <a:gd name="T15" fmla="*/ 467 h 624"/>
              <a:gd name="T16" fmla="*/ 237 w 947"/>
              <a:gd name="T17" fmla="*/ 526 h 624"/>
              <a:gd name="T18" fmla="*/ 330 w 947"/>
              <a:gd name="T19" fmla="*/ 556 h 624"/>
              <a:gd name="T20" fmla="*/ 369 w 947"/>
              <a:gd name="T21" fmla="*/ 492 h 624"/>
              <a:gd name="T22" fmla="*/ 319 w 947"/>
              <a:gd name="T23" fmla="*/ 475 h 624"/>
              <a:gd name="T24" fmla="*/ 330 w 947"/>
              <a:gd name="T25" fmla="*/ 556 h 624"/>
              <a:gd name="T26" fmla="*/ 410 w 947"/>
              <a:gd name="T27" fmla="*/ 549 h 624"/>
              <a:gd name="T28" fmla="*/ 339 w 947"/>
              <a:gd name="T29" fmla="*/ 573 h 624"/>
              <a:gd name="T30" fmla="*/ 586 w 947"/>
              <a:gd name="T31" fmla="*/ 297 h 624"/>
              <a:gd name="T32" fmla="*/ 335 w 947"/>
              <a:gd name="T33" fmla="*/ 315 h 624"/>
              <a:gd name="T34" fmla="*/ 264 w 947"/>
              <a:gd name="T35" fmla="*/ 243 h 624"/>
              <a:gd name="T36" fmla="*/ 195 w 947"/>
              <a:gd name="T37" fmla="*/ 112 h 624"/>
              <a:gd name="T38" fmla="*/ 82 w 947"/>
              <a:gd name="T39" fmla="*/ 329 h 624"/>
              <a:gd name="T40" fmla="*/ 158 w 947"/>
              <a:gd name="T41" fmla="*/ 440 h 624"/>
              <a:gd name="T42" fmla="*/ 303 w 947"/>
              <a:gd name="T43" fmla="*/ 420 h 624"/>
              <a:gd name="T44" fmla="*/ 383 w 947"/>
              <a:gd name="T45" fmla="*/ 502 h 624"/>
              <a:gd name="T46" fmla="*/ 572 w 947"/>
              <a:gd name="T47" fmla="*/ 579 h 624"/>
              <a:gd name="T48" fmla="*/ 460 w 947"/>
              <a:gd name="T49" fmla="*/ 498 h 624"/>
              <a:gd name="T50" fmla="*/ 565 w 947"/>
              <a:gd name="T51" fmla="*/ 526 h 624"/>
              <a:gd name="T52" fmla="*/ 662 w 947"/>
              <a:gd name="T53" fmla="*/ 536 h 624"/>
              <a:gd name="T54" fmla="*/ 617 w 947"/>
              <a:gd name="T55" fmla="*/ 485 h 624"/>
              <a:gd name="T56" fmla="*/ 497 w 947"/>
              <a:gd name="T57" fmla="*/ 413 h 624"/>
              <a:gd name="T58" fmla="*/ 693 w 947"/>
              <a:gd name="T59" fmla="*/ 498 h 624"/>
              <a:gd name="T60" fmla="*/ 681 w 947"/>
              <a:gd name="T61" fmla="*/ 430 h 624"/>
              <a:gd name="T62" fmla="*/ 522 w 947"/>
              <a:gd name="T63" fmla="*/ 360 h 624"/>
              <a:gd name="T64" fmla="*/ 681 w 947"/>
              <a:gd name="T65" fmla="*/ 411 h 624"/>
              <a:gd name="T66" fmla="*/ 726 w 947"/>
              <a:gd name="T67" fmla="*/ 398 h 624"/>
              <a:gd name="T68" fmla="*/ 791 w 947"/>
              <a:gd name="T69" fmla="*/ 268 h 624"/>
              <a:gd name="T70" fmla="*/ 782 w 947"/>
              <a:gd name="T71" fmla="*/ 66 h 624"/>
              <a:gd name="T72" fmla="*/ 617 w 947"/>
              <a:gd name="T73" fmla="*/ 107 h 624"/>
              <a:gd name="T74" fmla="*/ 339 w 947"/>
              <a:gd name="T75" fmla="*/ 193 h 624"/>
              <a:gd name="T76" fmla="*/ 275 w 947"/>
              <a:gd name="T77" fmla="*/ 303 h 624"/>
              <a:gd name="T78" fmla="*/ 394 w 947"/>
              <a:gd name="T79" fmla="*/ 233 h 624"/>
              <a:gd name="T80" fmla="*/ 595 w 947"/>
              <a:gd name="T81" fmla="*/ 281 h 624"/>
              <a:gd name="T82" fmla="*/ 843 w 947"/>
              <a:gd name="T83" fmla="*/ 267 h 624"/>
              <a:gd name="T84" fmla="*/ 717 w 947"/>
              <a:gd name="T85" fmla="*/ 344 h 624"/>
              <a:gd name="T86" fmla="*/ 747 w 947"/>
              <a:gd name="T87" fmla="*/ 489 h 624"/>
              <a:gd name="T88" fmla="*/ 678 w 947"/>
              <a:gd name="T89" fmla="*/ 542 h 624"/>
              <a:gd name="T90" fmla="*/ 588 w 947"/>
              <a:gd name="T91" fmla="*/ 586 h 624"/>
              <a:gd name="T92" fmla="*/ 395 w 947"/>
              <a:gd name="T93" fmla="*/ 607 h 624"/>
              <a:gd name="T94" fmla="*/ 286 w 947"/>
              <a:gd name="T95" fmla="*/ 577 h 624"/>
              <a:gd name="T96" fmla="*/ 207 w 947"/>
              <a:gd name="T97" fmla="*/ 508 h 624"/>
              <a:gd name="T98" fmla="*/ 131 w 947"/>
              <a:gd name="T99" fmla="*/ 443 h 624"/>
              <a:gd name="T100" fmla="*/ 74 w 947"/>
              <a:gd name="T101" fmla="*/ 345 h 624"/>
              <a:gd name="T102" fmla="*/ 4 w 947"/>
              <a:gd name="T103" fmla="*/ 398 h 624"/>
              <a:gd name="T104" fmla="*/ 17 w 947"/>
              <a:gd name="T105" fmla="*/ 15 h 624"/>
              <a:gd name="T106" fmla="*/ 452 w 947"/>
              <a:gd name="T107" fmla="*/ 85 h 624"/>
              <a:gd name="T108" fmla="*/ 756 w 947"/>
              <a:gd name="T109" fmla="*/ 56 h 624"/>
              <a:gd name="T110" fmla="*/ 800 w 947"/>
              <a:gd name="T111" fmla="*/ 60 h 624"/>
              <a:gd name="T112" fmla="*/ 881 w 947"/>
              <a:gd name="T113" fmla="*/ 39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7" h="624">
                <a:moveTo>
                  <a:pt x="685" y="413"/>
                </a:moveTo>
                <a:cubicBezTo>
                  <a:pt x="688" y="414"/>
                  <a:pt x="688" y="414"/>
                  <a:pt x="688" y="414"/>
                </a:cubicBezTo>
                <a:cubicBezTo>
                  <a:pt x="690" y="415"/>
                  <a:pt x="690" y="415"/>
                  <a:pt x="690" y="415"/>
                </a:cubicBezTo>
                <a:lnTo>
                  <a:pt x="685" y="413"/>
                </a:lnTo>
                <a:close/>
                <a:moveTo>
                  <a:pt x="681" y="411"/>
                </a:moveTo>
                <a:cubicBezTo>
                  <a:pt x="685" y="413"/>
                  <a:pt x="685" y="413"/>
                  <a:pt x="685" y="413"/>
                </a:cubicBezTo>
                <a:cubicBezTo>
                  <a:pt x="682" y="411"/>
                  <a:pt x="682" y="411"/>
                  <a:pt x="682" y="411"/>
                </a:cubicBezTo>
                <a:lnTo>
                  <a:pt x="681" y="411"/>
                </a:lnTo>
                <a:close/>
                <a:moveTo>
                  <a:pt x="684" y="431"/>
                </a:moveTo>
                <a:cubicBezTo>
                  <a:pt x="680" y="429"/>
                  <a:pt x="680" y="429"/>
                  <a:pt x="680" y="429"/>
                </a:cubicBezTo>
                <a:cubicBezTo>
                  <a:pt x="681" y="430"/>
                  <a:pt x="681" y="430"/>
                  <a:pt x="681" y="430"/>
                </a:cubicBezTo>
                <a:lnTo>
                  <a:pt x="684" y="431"/>
                </a:lnTo>
                <a:close/>
                <a:moveTo>
                  <a:pt x="178" y="489"/>
                </a:moveTo>
                <a:cubicBezTo>
                  <a:pt x="191" y="497"/>
                  <a:pt x="207" y="493"/>
                  <a:pt x="215" y="481"/>
                </a:cubicBezTo>
                <a:cubicBezTo>
                  <a:pt x="229" y="458"/>
                  <a:pt x="229" y="458"/>
                  <a:pt x="229" y="458"/>
                </a:cubicBezTo>
                <a:cubicBezTo>
                  <a:pt x="248" y="428"/>
                  <a:pt x="202" y="400"/>
                  <a:pt x="184" y="430"/>
                </a:cubicBezTo>
                <a:cubicBezTo>
                  <a:pt x="170" y="453"/>
                  <a:pt x="170" y="453"/>
                  <a:pt x="170" y="453"/>
                </a:cubicBezTo>
                <a:cubicBezTo>
                  <a:pt x="162" y="465"/>
                  <a:pt x="166" y="482"/>
                  <a:pt x="178" y="489"/>
                </a:cubicBezTo>
                <a:close/>
                <a:moveTo>
                  <a:pt x="272" y="518"/>
                </a:moveTo>
                <a:cubicBezTo>
                  <a:pt x="280" y="498"/>
                  <a:pt x="296" y="477"/>
                  <a:pt x="306" y="463"/>
                </a:cubicBezTo>
                <a:cubicBezTo>
                  <a:pt x="309" y="454"/>
                  <a:pt x="306" y="442"/>
                  <a:pt x="294" y="435"/>
                </a:cubicBezTo>
                <a:cubicBezTo>
                  <a:pt x="281" y="427"/>
                  <a:pt x="267" y="430"/>
                  <a:pt x="261" y="439"/>
                </a:cubicBezTo>
                <a:cubicBezTo>
                  <a:pt x="259" y="443"/>
                  <a:pt x="254" y="448"/>
                  <a:pt x="249" y="455"/>
                </a:cubicBezTo>
                <a:cubicBezTo>
                  <a:pt x="248" y="459"/>
                  <a:pt x="246" y="463"/>
                  <a:pt x="244" y="467"/>
                </a:cubicBezTo>
                <a:cubicBezTo>
                  <a:pt x="229" y="490"/>
                  <a:pt x="229" y="490"/>
                  <a:pt x="229" y="490"/>
                </a:cubicBezTo>
                <a:cubicBezTo>
                  <a:pt x="228" y="491"/>
                  <a:pt x="227" y="493"/>
                  <a:pt x="226" y="494"/>
                </a:cubicBezTo>
                <a:cubicBezTo>
                  <a:pt x="223" y="507"/>
                  <a:pt x="224" y="518"/>
                  <a:pt x="237" y="526"/>
                </a:cubicBezTo>
                <a:cubicBezTo>
                  <a:pt x="250" y="534"/>
                  <a:pt x="265" y="531"/>
                  <a:pt x="270" y="522"/>
                </a:cubicBezTo>
                <a:lnTo>
                  <a:pt x="272" y="518"/>
                </a:lnTo>
                <a:close/>
                <a:moveTo>
                  <a:pt x="330" y="556"/>
                </a:moveTo>
                <a:cubicBezTo>
                  <a:pt x="355" y="515"/>
                  <a:pt x="355" y="515"/>
                  <a:pt x="355" y="515"/>
                </a:cubicBezTo>
                <a:cubicBezTo>
                  <a:pt x="357" y="512"/>
                  <a:pt x="359" y="509"/>
                  <a:pt x="362" y="507"/>
                </a:cubicBezTo>
                <a:cubicBezTo>
                  <a:pt x="366" y="499"/>
                  <a:pt x="368" y="493"/>
                  <a:pt x="369" y="492"/>
                </a:cubicBezTo>
                <a:cubicBezTo>
                  <a:pt x="377" y="480"/>
                  <a:pt x="373" y="464"/>
                  <a:pt x="361" y="457"/>
                </a:cubicBezTo>
                <a:cubicBezTo>
                  <a:pt x="347" y="449"/>
                  <a:pt x="334" y="455"/>
                  <a:pt x="323" y="467"/>
                </a:cubicBezTo>
                <a:cubicBezTo>
                  <a:pt x="322" y="470"/>
                  <a:pt x="321" y="473"/>
                  <a:pt x="319" y="475"/>
                </a:cubicBezTo>
                <a:cubicBezTo>
                  <a:pt x="287" y="527"/>
                  <a:pt x="287" y="527"/>
                  <a:pt x="287" y="527"/>
                </a:cubicBezTo>
                <a:cubicBezTo>
                  <a:pt x="279" y="539"/>
                  <a:pt x="283" y="555"/>
                  <a:pt x="295" y="562"/>
                </a:cubicBezTo>
                <a:cubicBezTo>
                  <a:pt x="307" y="570"/>
                  <a:pt x="319" y="565"/>
                  <a:pt x="330" y="556"/>
                </a:cubicBezTo>
                <a:close/>
                <a:moveTo>
                  <a:pt x="352" y="598"/>
                </a:moveTo>
                <a:cubicBezTo>
                  <a:pt x="366" y="606"/>
                  <a:pt x="377" y="603"/>
                  <a:pt x="380" y="598"/>
                </a:cubicBezTo>
                <a:cubicBezTo>
                  <a:pt x="410" y="549"/>
                  <a:pt x="410" y="549"/>
                  <a:pt x="410" y="549"/>
                </a:cubicBezTo>
                <a:cubicBezTo>
                  <a:pt x="419" y="535"/>
                  <a:pt x="389" y="514"/>
                  <a:pt x="374" y="520"/>
                </a:cubicBezTo>
                <a:cubicBezTo>
                  <a:pt x="364" y="537"/>
                  <a:pt x="351" y="554"/>
                  <a:pt x="345" y="564"/>
                </a:cubicBezTo>
                <a:cubicBezTo>
                  <a:pt x="339" y="573"/>
                  <a:pt x="339" y="573"/>
                  <a:pt x="339" y="573"/>
                </a:cubicBezTo>
                <a:cubicBezTo>
                  <a:pt x="336" y="577"/>
                  <a:pt x="338" y="589"/>
                  <a:pt x="352" y="598"/>
                </a:cubicBezTo>
                <a:close/>
                <a:moveTo>
                  <a:pt x="640" y="329"/>
                </a:moveTo>
                <a:cubicBezTo>
                  <a:pt x="622" y="322"/>
                  <a:pt x="603" y="312"/>
                  <a:pt x="586" y="297"/>
                </a:cubicBezTo>
                <a:cubicBezTo>
                  <a:pt x="523" y="307"/>
                  <a:pt x="488" y="291"/>
                  <a:pt x="443" y="255"/>
                </a:cubicBezTo>
                <a:cubicBezTo>
                  <a:pt x="433" y="248"/>
                  <a:pt x="421" y="236"/>
                  <a:pt x="408" y="243"/>
                </a:cubicBezTo>
                <a:cubicBezTo>
                  <a:pt x="406" y="245"/>
                  <a:pt x="336" y="314"/>
                  <a:pt x="335" y="315"/>
                </a:cubicBezTo>
                <a:cubicBezTo>
                  <a:pt x="315" y="335"/>
                  <a:pt x="283" y="335"/>
                  <a:pt x="263" y="315"/>
                </a:cubicBezTo>
                <a:cubicBezTo>
                  <a:pt x="253" y="305"/>
                  <a:pt x="249" y="292"/>
                  <a:pt x="249" y="279"/>
                </a:cubicBezTo>
                <a:cubicBezTo>
                  <a:pt x="249" y="266"/>
                  <a:pt x="254" y="253"/>
                  <a:pt x="264" y="243"/>
                </a:cubicBezTo>
                <a:cubicBezTo>
                  <a:pt x="328" y="180"/>
                  <a:pt x="328" y="180"/>
                  <a:pt x="328" y="180"/>
                </a:cubicBezTo>
                <a:cubicBezTo>
                  <a:pt x="343" y="166"/>
                  <a:pt x="367" y="139"/>
                  <a:pt x="392" y="118"/>
                </a:cubicBezTo>
                <a:cubicBezTo>
                  <a:pt x="320" y="80"/>
                  <a:pt x="239" y="129"/>
                  <a:pt x="195" y="112"/>
                </a:cubicBezTo>
                <a:cubicBezTo>
                  <a:pt x="158" y="95"/>
                  <a:pt x="158" y="95"/>
                  <a:pt x="158" y="95"/>
                </a:cubicBezTo>
                <a:cubicBezTo>
                  <a:pt x="58" y="319"/>
                  <a:pt x="58" y="319"/>
                  <a:pt x="58" y="319"/>
                </a:cubicBezTo>
                <a:cubicBezTo>
                  <a:pt x="68" y="323"/>
                  <a:pt x="76" y="326"/>
                  <a:pt x="82" y="329"/>
                </a:cubicBezTo>
                <a:cubicBezTo>
                  <a:pt x="90" y="334"/>
                  <a:pt x="95" y="342"/>
                  <a:pt x="95" y="352"/>
                </a:cubicBezTo>
                <a:cubicBezTo>
                  <a:pt x="96" y="381"/>
                  <a:pt x="115" y="413"/>
                  <a:pt x="140" y="429"/>
                </a:cubicBezTo>
                <a:cubicBezTo>
                  <a:pt x="158" y="440"/>
                  <a:pt x="158" y="440"/>
                  <a:pt x="158" y="440"/>
                </a:cubicBezTo>
                <a:cubicBezTo>
                  <a:pt x="169" y="421"/>
                  <a:pt x="169" y="421"/>
                  <a:pt x="169" y="421"/>
                </a:cubicBezTo>
                <a:cubicBezTo>
                  <a:pt x="191" y="386"/>
                  <a:pt x="236" y="400"/>
                  <a:pt x="248" y="428"/>
                </a:cubicBezTo>
                <a:cubicBezTo>
                  <a:pt x="260" y="411"/>
                  <a:pt x="285" y="409"/>
                  <a:pt x="303" y="420"/>
                </a:cubicBezTo>
                <a:cubicBezTo>
                  <a:pt x="312" y="426"/>
                  <a:pt x="319" y="434"/>
                  <a:pt x="322" y="444"/>
                </a:cubicBezTo>
                <a:cubicBezTo>
                  <a:pt x="336" y="434"/>
                  <a:pt x="355" y="433"/>
                  <a:pt x="370" y="442"/>
                </a:cubicBezTo>
                <a:cubicBezTo>
                  <a:pt x="394" y="457"/>
                  <a:pt x="393" y="480"/>
                  <a:pt x="383" y="502"/>
                </a:cubicBezTo>
                <a:cubicBezTo>
                  <a:pt x="406" y="504"/>
                  <a:pt x="431" y="525"/>
                  <a:pt x="429" y="547"/>
                </a:cubicBezTo>
                <a:cubicBezTo>
                  <a:pt x="534" y="595"/>
                  <a:pt x="534" y="595"/>
                  <a:pt x="534" y="595"/>
                </a:cubicBezTo>
                <a:cubicBezTo>
                  <a:pt x="549" y="601"/>
                  <a:pt x="566" y="594"/>
                  <a:pt x="572" y="579"/>
                </a:cubicBezTo>
                <a:cubicBezTo>
                  <a:pt x="578" y="565"/>
                  <a:pt x="572" y="548"/>
                  <a:pt x="558" y="541"/>
                </a:cubicBezTo>
                <a:cubicBezTo>
                  <a:pt x="556" y="541"/>
                  <a:pt x="556" y="541"/>
                  <a:pt x="556" y="541"/>
                </a:cubicBezTo>
                <a:cubicBezTo>
                  <a:pt x="460" y="498"/>
                  <a:pt x="460" y="498"/>
                  <a:pt x="460" y="498"/>
                </a:cubicBezTo>
                <a:cubicBezTo>
                  <a:pt x="450" y="494"/>
                  <a:pt x="457" y="478"/>
                  <a:pt x="467" y="483"/>
                </a:cubicBezTo>
                <a:cubicBezTo>
                  <a:pt x="563" y="525"/>
                  <a:pt x="563" y="525"/>
                  <a:pt x="563" y="525"/>
                </a:cubicBezTo>
                <a:cubicBezTo>
                  <a:pt x="565" y="526"/>
                  <a:pt x="565" y="526"/>
                  <a:pt x="565" y="526"/>
                </a:cubicBezTo>
                <a:cubicBezTo>
                  <a:pt x="577" y="531"/>
                  <a:pt x="577" y="531"/>
                  <a:pt x="577" y="531"/>
                </a:cubicBezTo>
                <a:cubicBezTo>
                  <a:pt x="624" y="551"/>
                  <a:pt x="624" y="551"/>
                  <a:pt x="624" y="551"/>
                </a:cubicBezTo>
                <a:cubicBezTo>
                  <a:pt x="639" y="558"/>
                  <a:pt x="656" y="551"/>
                  <a:pt x="662" y="536"/>
                </a:cubicBezTo>
                <a:cubicBezTo>
                  <a:pt x="669" y="521"/>
                  <a:pt x="662" y="504"/>
                  <a:pt x="647" y="497"/>
                </a:cubicBezTo>
                <a:cubicBezTo>
                  <a:pt x="632" y="491"/>
                  <a:pt x="632" y="491"/>
                  <a:pt x="632" y="491"/>
                </a:cubicBezTo>
                <a:cubicBezTo>
                  <a:pt x="617" y="485"/>
                  <a:pt x="617" y="485"/>
                  <a:pt x="617" y="485"/>
                </a:cubicBezTo>
                <a:cubicBezTo>
                  <a:pt x="616" y="485"/>
                  <a:pt x="616" y="484"/>
                  <a:pt x="615" y="484"/>
                </a:cubicBezTo>
                <a:cubicBezTo>
                  <a:pt x="490" y="429"/>
                  <a:pt x="490" y="429"/>
                  <a:pt x="490" y="429"/>
                </a:cubicBezTo>
                <a:cubicBezTo>
                  <a:pt x="480" y="424"/>
                  <a:pt x="487" y="409"/>
                  <a:pt x="497" y="413"/>
                </a:cubicBezTo>
                <a:cubicBezTo>
                  <a:pt x="619" y="467"/>
                  <a:pt x="619" y="467"/>
                  <a:pt x="619" y="467"/>
                </a:cubicBezTo>
                <a:cubicBezTo>
                  <a:pt x="619" y="467"/>
                  <a:pt x="620" y="467"/>
                  <a:pt x="620" y="468"/>
                </a:cubicBezTo>
                <a:cubicBezTo>
                  <a:pt x="693" y="498"/>
                  <a:pt x="693" y="498"/>
                  <a:pt x="693" y="498"/>
                </a:cubicBezTo>
                <a:cubicBezTo>
                  <a:pt x="729" y="513"/>
                  <a:pt x="751" y="459"/>
                  <a:pt x="716" y="444"/>
                </a:cubicBezTo>
                <a:cubicBezTo>
                  <a:pt x="684" y="431"/>
                  <a:pt x="684" y="431"/>
                  <a:pt x="684" y="431"/>
                </a:cubicBezTo>
                <a:cubicBezTo>
                  <a:pt x="681" y="430"/>
                  <a:pt x="681" y="430"/>
                  <a:pt x="681" y="430"/>
                </a:cubicBezTo>
                <a:cubicBezTo>
                  <a:pt x="680" y="429"/>
                  <a:pt x="680" y="429"/>
                  <a:pt x="680" y="429"/>
                </a:cubicBezTo>
                <a:cubicBezTo>
                  <a:pt x="657" y="419"/>
                  <a:pt x="657" y="419"/>
                  <a:pt x="657" y="419"/>
                </a:cubicBezTo>
                <a:cubicBezTo>
                  <a:pt x="522" y="360"/>
                  <a:pt x="522" y="360"/>
                  <a:pt x="522" y="360"/>
                </a:cubicBezTo>
                <a:cubicBezTo>
                  <a:pt x="511" y="355"/>
                  <a:pt x="518" y="340"/>
                  <a:pt x="529" y="344"/>
                </a:cubicBezTo>
                <a:cubicBezTo>
                  <a:pt x="664" y="404"/>
                  <a:pt x="664" y="404"/>
                  <a:pt x="664" y="404"/>
                </a:cubicBezTo>
                <a:cubicBezTo>
                  <a:pt x="681" y="411"/>
                  <a:pt x="681" y="411"/>
                  <a:pt x="681" y="411"/>
                </a:cubicBezTo>
                <a:cubicBezTo>
                  <a:pt x="685" y="413"/>
                  <a:pt x="685" y="413"/>
                  <a:pt x="685" y="413"/>
                </a:cubicBezTo>
                <a:cubicBezTo>
                  <a:pt x="690" y="415"/>
                  <a:pt x="690" y="415"/>
                  <a:pt x="690" y="415"/>
                </a:cubicBezTo>
                <a:cubicBezTo>
                  <a:pt x="704" y="420"/>
                  <a:pt x="720" y="413"/>
                  <a:pt x="726" y="398"/>
                </a:cubicBezTo>
                <a:cubicBezTo>
                  <a:pt x="733" y="384"/>
                  <a:pt x="726" y="366"/>
                  <a:pt x="711" y="360"/>
                </a:cubicBezTo>
                <a:lnTo>
                  <a:pt x="640" y="329"/>
                </a:lnTo>
                <a:close/>
                <a:moveTo>
                  <a:pt x="791" y="268"/>
                </a:moveTo>
                <a:cubicBezTo>
                  <a:pt x="792" y="266"/>
                  <a:pt x="794" y="264"/>
                  <a:pt x="796" y="263"/>
                </a:cubicBezTo>
                <a:cubicBezTo>
                  <a:pt x="838" y="251"/>
                  <a:pt x="838" y="251"/>
                  <a:pt x="838" y="251"/>
                </a:cubicBezTo>
                <a:cubicBezTo>
                  <a:pt x="782" y="66"/>
                  <a:pt x="782" y="66"/>
                  <a:pt x="782" y="66"/>
                </a:cubicBezTo>
                <a:cubicBezTo>
                  <a:pt x="743" y="78"/>
                  <a:pt x="743" y="78"/>
                  <a:pt x="743" y="78"/>
                </a:cubicBezTo>
                <a:cubicBezTo>
                  <a:pt x="742" y="78"/>
                  <a:pt x="742" y="78"/>
                  <a:pt x="741" y="78"/>
                </a:cubicBezTo>
                <a:cubicBezTo>
                  <a:pt x="702" y="89"/>
                  <a:pt x="661" y="100"/>
                  <a:pt x="617" y="107"/>
                </a:cubicBezTo>
                <a:cubicBezTo>
                  <a:pt x="573" y="115"/>
                  <a:pt x="528" y="107"/>
                  <a:pt x="484" y="103"/>
                </a:cubicBezTo>
                <a:cubicBezTo>
                  <a:pt x="472" y="102"/>
                  <a:pt x="461" y="101"/>
                  <a:pt x="453" y="102"/>
                </a:cubicBezTo>
                <a:cubicBezTo>
                  <a:pt x="420" y="105"/>
                  <a:pt x="362" y="171"/>
                  <a:pt x="339" y="193"/>
                </a:cubicBezTo>
                <a:cubicBezTo>
                  <a:pt x="276" y="255"/>
                  <a:pt x="276" y="255"/>
                  <a:pt x="276" y="255"/>
                </a:cubicBezTo>
                <a:cubicBezTo>
                  <a:pt x="269" y="262"/>
                  <a:pt x="266" y="270"/>
                  <a:pt x="266" y="279"/>
                </a:cubicBezTo>
                <a:cubicBezTo>
                  <a:pt x="266" y="287"/>
                  <a:pt x="269" y="296"/>
                  <a:pt x="275" y="303"/>
                </a:cubicBezTo>
                <a:cubicBezTo>
                  <a:pt x="288" y="316"/>
                  <a:pt x="310" y="316"/>
                  <a:pt x="323" y="303"/>
                </a:cubicBezTo>
                <a:cubicBezTo>
                  <a:pt x="323" y="303"/>
                  <a:pt x="341" y="285"/>
                  <a:pt x="359" y="267"/>
                </a:cubicBezTo>
                <a:cubicBezTo>
                  <a:pt x="371" y="256"/>
                  <a:pt x="382" y="244"/>
                  <a:pt x="394" y="233"/>
                </a:cubicBezTo>
                <a:cubicBezTo>
                  <a:pt x="397" y="231"/>
                  <a:pt x="397" y="231"/>
                  <a:pt x="397" y="231"/>
                </a:cubicBezTo>
                <a:cubicBezTo>
                  <a:pt x="421" y="210"/>
                  <a:pt x="452" y="241"/>
                  <a:pt x="470" y="255"/>
                </a:cubicBezTo>
                <a:cubicBezTo>
                  <a:pt x="532" y="300"/>
                  <a:pt x="585" y="272"/>
                  <a:pt x="595" y="281"/>
                </a:cubicBezTo>
                <a:cubicBezTo>
                  <a:pt x="595" y="281"/>
                  <a:pt x="601" y="287"/>
                  <a:pt x="611" y="294"/>
                </a:cubicBezTo>
                <a:cubicBezTo>
                  <a:pt x="673" y="337"/>
                  <a:pt x="737" y="321"/>
                  <a:pt x="791" y="268"/>
                </a:cubicBezTo>
                <a:close/>
                <a:moveTo>
                  <a:pt x="843" y="267"/>
                </a:moveTo>
                <a:cubicBezTo>
                  <a:pt x="804" y="279"/>
                  <a:pt x="804" y="279"/>
                  <a:pt x="804" y="279"/>
                </a:cubicBezTo>
                <a:cubicBezTo>
                  <a:pt x="772" y="311"/>
                  <a:pt x="734" y="331"/>
                  <a:pt x="696" y="335"/>
                </a:cubicBezTo>
                <a:cubicBezTo>
                  <a:pt x="717" y="344"/>
                  <a:pt x="717" y="344"/>
                  <a:pt x="717" y="344"/>
                </a:cubicBezTo>
                <a:cubicBezTo>
                  <a:pt x="741" y="354"/>
                  <a:pt x="752" y="381"/>
                  <a:pt x="742" y="405"/>
                </a:cubicBezTo>
                <a:cubicBezTo>
                  <a:pt x="738" y="415"/>
                  <a:pt x="730" y="423"/>
                  <a:pt x="721" y="428"/>
                </a:cubicBezTo>
                <a:cubicBezTo>
                  <a:pt x="746" y="438"/>
                  <a:pt x="757" y="465"/>
                  <a:pt x="747" y="489"/>
                </a:cubicBezTo>
                <a:cubicBezTo>
                  <a:pt x="737" y="513"/>
                  <a:pt x="710" y="524"/>
                  <a:pt x="686" y="514"/>
                </a:cubicBezTo>
                <a:cubicBezTo>
                  <a:pt x="680" y="511"/>
                  <a:pt x="680" y="511"/>
                  <a:pt x="680" y="511"/>
                </a:cubicBezTo>
                <a:cubicBezTo>
                  <a:pt x="683" y="521"/>
                  <a:pt x="683" y="532"/>
                  <a:pt x="678" y="542"/>
                </a:cubicBezTo>
                <a:cubicBezTo>
                  <a:pt x="668" y="566"/>
                  <a:pt x="641" y="577"/>
                  <a:pt x="617" y="567"/>
                </a:cubicBezTo>
                <a:cubicBezTo>
                  <a:pt x="590" y="555"/>
                  <a:pt x="590" y="555"/>
                  <a:pt x="590" y="555"/>
                </a:cubicBezTo>
                <a:cubicBezTo>
                  <a:pt x="592" y="565"/>
                  <a:pt x="592" y="576"/>
                  <a:pt x="588" y="586"/>
                </a:cubicBezTo>
                <a:cubicBezTo>
                  <a:pt x="578" y="609"/>
                  <a:pt x="550" y="620"/>
                  <a:pt x="527" y="611"/>
                </a:cubicBezTo>
                <a:cubicBezTo>
                  <a:pt x="422" y="563"/>
                  <a:pt x="422" y="563"/>
                  <a:pt x="422" y="563"/>
                </a:cubicBezTo>
                <a:cubicBezTo>
                  <a:pt x="395" y="607"/>
                  <a:pt x="395" y="607"/>
                  <a:pt x="395" y="607"/>
                </a:cubicBezTo>
                <a:cubicBezTo>
                  <a:pt x="384" y="624"/>
                  <a:pt x="360" y="622"/>
                  <a:pt x="343" y="612"/>
                </a:cubicBezTo>
                <a:cubicBezTo>
                  <a:pt x="332" y="605"/>
                  <a:pt x="323" y="593"/>
                  <a:pt x="321" y="582"/>
                </a:cubicBezTo>
                <a:cubicBezTo>
                  <a:pt x="310" y="585"/>
                  <a:pt x="297" y="583"/>
                  <a:pt x="286" y="577"/>
                </a:cubicBezTo>
                <a:cubicBezTo>
                  <a:pt x="273" y="568"/>
                  <a:pt x="267" y="557"/>
                  <a:pt x="267" y="545"/>
                </a:cubicBezTo>
                <a:cubicBezTo>
                  <a:pt x="255" y="550"/>
                  <a:pt x="240" y="548"/>
                  <a:pt x="228" y="541"/>
                </a:cubicBezTo>
                <a:cubicBezTo>
                  <a:pt x="216" y="533"/>
                  <a:pt x="208" y="521"/>
                  <a:pt x="207" y="508"/>
                </a:cubicBezTo>
                <a:cubicBezTo>
                  <a:pt x="195" y="512"/>
                  <a:pt x="181" y="511"/>
                  <a:pt x="169" y="504"/>
                </a:cubicBezTo>
                <a:cubicBezTo>
                  <a:pt x="152" y="493"/>
                  <a:pt x="145" y="473"/>
                  <a:pt x="150" y="455"/>
                </a:cubicBezTo>
                <a:cubicBezTo>
                  <a:pt x="131" y="443"/>
                  <a:pt x="131" y="443"/>
                  <a:pt x="131" y="443"/>
                </a:cubicBezTo>
                <a:cubicBezTo>
                  <a:pt x="131" y="443"/>
                  <a:pt x="127" y="441"/>
                  <a:pt x="122" y="437"/>
                </a:cubicBezTo>
                <a:cubicBezTo>
                  <a:pt x="97" y="416"/>
                  <a:pt x="79" y="386"/>
                  <a:pt x="78" y="352"/>
                </a:cubicBezTo>
                <a:cubicBezTo>
                  <a:pt x="78" y="349"/>
                  <a:pt x="77" y="346"/>
                  <a:pt x="74" y="345"/>
                </a:cubicBezTo>
                <a:cubicBezTo>
                  <a:pt x="69" y="342"/>
                  <a:pt x="61" y="338"/>
                  <a:pt x="52" y="335"/>
                </a:cubicBezTo>
                <a:cubicBezTo>
                  <a:pt x="20" y="405"/>
                  <a:pt x="20" y="405"/>
                  <a:pt x="20" y="405"/>
                </a:cubicBezTo>
                <a:cubicBezTo>
                  <a:pt x="15" y="415"/>
                  <a:pt x="0" y="408"/>
                  <a:pt x="4" y="398"/>
                </a:cubicBezTo>
                <a:cubicBezTo>
                  <a:pt x="142" y="88"/>
                  <a:pt x="142" y="88"/>
                  <a:pt x="142" y="88"/>
                </a:cubicBezTo>
                <a:cubicBezTo>
                  <a:pt x="10" y="30"/>
                  <a:pt x="10" y="30"/>
                  <a:pt x="10" y="30"/>
                </a:cubicBezTo>
                <a:cubicBezTo>
                  <a:pt x="0" y="26"/>
                  <a:pt x="6" y="10"/>
                  <a:pt x="17" y="15"/>
                </a:cubicBezTo>
                <a:cubicBezTo>
                  <a:pt x="201" y="96"/>
                  <a:pt x="201" y="96"/>
                  <a:pt x="201" y="96"/>
                </a:cubicBezTo>
                <a:cubicBezTo>
                  <a:pt x="239" y="111"/>
                  <a:pt x="328" y="60"/>
                  <a:pt x="406" y="107"/>
                </a:cubicBezTo>
                <a:cubicBezTo>
                  <a:pt x="422" y="95"/>
                  <a:pt x="438" y="86"/>
                  <a:pt x="452" y="85"/>
                </a:cubicBezTo>
                <a:cubicBezTo>
                  <a:pt x="476" y="83"/>
                  <a:pt x="502" y="88"/>
                  <a:pt x="527" y="90"/>
                </a:cubicBezTo>
                <a:cubicBezTo>
                  <a:pt x="556" y="93"/>
                  <a:pt x="587" y="95"/>
                  <a:pt x="614" y="91"/>
                </a:cubicBezTo>
                <a:cubicBezTo>
                  <a:pt x="665" y="82"/>
                  <a:pt x="712" y="69"/>
                  <a:pt x="756" y="56"/>
                </a:cubicBezTo>
                <a:cubicBezTo>
                  <a:pt x="931" y="3"/>
                  <a:pt x="931" y="3"/>
                  <a:pt x="931" y="3"/>
                </a:cubicBezTo>
                <a:cubicBezTo>
                  <a:pt x="942" y="0"/>
                  <a:pt x="947" y="16"/>
                  <a:pt x="936" y="19"/>
                </a:cubicBezTo>
                <a:cubicBezTo>
                  <a:pt x="800" y="60"/>
                  <a:pt x="800" y="60"/>
                  <a:pt x="800" y="60"/>
                </a:cubicBezTo>
                <a:cubicBezTo>
                  <a:pt x="799" y="61"/>
                  <a:pt x="799" y="61"/>
                  <a:pt x="798" y="61"/>
                </a:cubicBezTo>
                <a:cubicBezTo>
                  <a:pt x="897" y="385"/>
                  <a:pt x="897" y="385"/>
                  <a:pt x="897" y="385"/>
                </a:cubicBezTo>
                <a:cubicBezTo>
                  <a:pt x="900" y="396"/>
                  <a:pt x="884" y="401"/>
                  <a:pt x="881" y="390"/>
                </a:cubicBezTo>
                <a:lnTo>
                  <a:pt x="843" y="267"/>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3574943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NetSuite History</a:t>
            </a:r>
          </a:p>
        </p:txBody>
      </p:sp>
      <p:sp>
        <p:nvSpPr>
          <p:cNvPr id="5" name="Slide Number Placeholder 4"/>
          <p:cNvSpPr>
            <a:spLocks noGrp="1"/>
          </p:cNvSpPr>
          <p:nvPr>
            <p:ph type="sldNum" sz="quarter" idx="4"/>
          </p:nvPr>
        </p:nvSpPr>
        <p:spPr/>
        <p:txBody>
          <a:bodyPr/>
          <a:lstStyle/>
          <a:p>
            <a:fld id="{ACFA1838-D446-4BAD-9C64-5AE915A130CE}" type="slidenum">
              <a:rPr lang="en-US" smtClean="0"/>
              <a:pPr/>
              <a:t>4</a:t>
            </a:fld>
            <a:endParaRPr lang="en-US" dirty="0"/>
          </a:p>
        </p:txBody>
      </p:sp>
      <p:sp>
        <p:nvSpPr>
          <p:cNvPr id="6" name="TextBox 5"/>
          <p:cNvSpPr txBox="1"/>
          <p:nvPr/>
        </p:nvSpPr>
        <p:spPr>
          <a:xfrm>
            <a:off x="6829426" y="1111230"/>
            <a:ext cx="1237998" cy="907941"/>
          </a:xfrm>
          <a:prstGeom prst="rect">
            <a:avLst/>
          </a:prstGeom>
          <a:noFill/>
        </p:spPr>
        <p:txBody>
          <a:bodyPr wrap="square" rtlCol="0">
            <a:spAutoFit/>
          </a:bodyPr>
          <a:lstStyle/>
          <a:p>
            <a:r>
              <a:rPr lang="en-US" sz="2000" dirty="0">
                <a:latin typeface="+mn-lt"/>
              </a:rPr>
              <a:t>2013</a:t>
            </a:r>
            <a:br>
              <a:rPr lang="en-US" sz="1100" dirty="0">
                <a:latin typeface="+mn-lt"/>
              </a:rPr>
            </a:br>
            <a:r>
              <a:rPr lang="en-US" sz="1100" dirty="0">
                <a:latin typeface="+mn-lt"/>
              </a:rPr>
              <a:t>World’s most </a:t>
            </a:r>
          </a:p>
          <a:p>
            <a:r>
              <a:rPr lang="en-US" sz="1100" dirty="0">
                <a:latin typeface="+mn-lt"/>
              </a:rPr>
              <a:t>deployed cloud </a:t>
            </a:r>
            <a:br>
              <a:rPr lang="en-US" sz="1100" dirty="0">
                <a:latin typeface="+mn-lt"/>
              </a:rPr>
            </a:br>
            <a:r>
              <a:rPr lang="en-US" sz="1100" dirty="0">
                <a:latin typeface="+mn-lt"/>
              </a:rPr>
              <a:t>ERP system</a:t>
            </a:r>
          </a:p>
        </p:txBody>
      </p:sp>
      <p:sp>
        <p:nvSpPr>
          <p:cNvPr id="7" name="TextBox 6"/>
          <p:cNvSpPr txBox="1"/>
          <p:nvPr/>
        </p:nvSpPr>
        <p:spPr>
          <a:xfrm>
            <a:off x="5143501" y="1111231"/>
            <a:ext cx="1227160" cy="1077218"/>
          </a:xfrm>
          <a:prstGeom prst="rect">
            <a:avLst/>
          </a:prstGeom>
          <a:noFill/>
        </p:spPr>
        <p:txBody>
          <a:bodyPr wrap="square" rtlCol="0">
            <a:spAutoFit/>
          </a:bodyPr>
          <a:lstStyle/>
          <a:p>
            <a:r>
              <a:rPr lang="en-US" sz="2000" dirty="0">
                <a:latin typeface="+mn-lt"/>
              </a:rPr>
              <a:t>2008/09</a:t>
            </a:r>
          </a:p>
          <a:p>
            <a:pPr marL="111125" indent="-111125">
              <a:buFont typeface="Arial" pitchFamily="34" charset="0"/>
              <a:buChar char="•"/>
            </a:pPr>
            <a:r>
              <a:rPr lang="en-US" sz="1100" dirty="0">
                <a:latin typeface="+mn-lt"/>
              </a:rPr>
              <a:t>First global </a:t>
            </a:r>
            <a:br>
              <a:rPr lang="en-US" sz="1100" dirty="0">
                <a:latin typeface="+mn-lt"/>
              </a:rPr>
            </a:br>
            <a:r>
              <a:rPr lang="en-US" sz="1100" dirty="0">
                <a:latin typeface="+mn-lt"/>
              </a:rPr>
              <a:t>cloud ERP</a:t>
            </a:r>
          </a:p>
          <a:p>
            <a:pPr marL="111125" indent="-111125">
              <a:buFont typeface="Arial" pitchFamily="34" charset="0"/>
              <a:buChar char="•"/>
            </a:pPr>
            <a:r>
              <a:rPr lang="en-US" sz="1100" dirty="0">
                <a:latin typeface="+mn-lt"/>
              </a:rPr>
              <a:t>First vertical cloud platform</a:t>
            </a:r>
          </a:p>
        </p:txBody>
      </p:sp>
      <p:sp>
        <p:nvSpPr>
          <p:cNvPr id="8" name="TextBox 7"/>
          <p:cNvSpPr txBox="1"/>
          <p:nvPr/>
        </p:nvSpPr>
        <p:spPr>
          <a:xfrm>
            <a:off x="3627606" y="1111230"/>
            <a:ext cx="1165850" cy="738664"/>
          </a:xfrm>
          <a:prstGeom prst="rect">
            <a:avLst/>
          </a:prstGeom>
          <a:noFill/>
        </p:spPr>
        <p:txBody>
          <a:bodyPr wrap="square" rtlCol="0">
            <a:spAutoFit/>
          </a:bodyPr>
          <a:lstStyle/>
          <a:p>
            <a:r>
              <a:rPr lang="en-US" sz="2000" dirty="0">
                <a:latin typeface="+mn-lt"/>
              </a:rPr>
              <a:t>2007</a:t>
            </a:r>
            <a:br>
              <a:rPr lang="en-US" sz="1100" dirty="0">
                <a:latin typeface="+mn-lt"/>
              </a:rPr>
            </a:br>
            <a:r>
              <a:rPr lang="en-US" sz="1100" dirty="0">
                <a:latin typeface="+mn-lt"/>
              </a:rPr>
              <a:t>IPO on NYSE</a:t>
            </a:r>
            <a:br>
              <a:rPr lang="en-US" sz="1100" dirty="0">
                <a:latin typeface="+mn-lt"/>
              </a:rPr>
            </a:br>
            <a:r>
              <a:rPr lang="en-US" sz="1100" dirty="0">
                <a:latin typeface="+mn-lt"/>
              </a:rPr>
              <a:t>Ticker: N</a:t>
            </a:r>
          </a:p>
        </p:txBody>
      </p:sp>
      <p:sp>
        <p:nvSpPr>
          <p:cNvPr id="9" name="TextBox 8"/>
          <p:cNvSpPr txBox="1"/>
          <p:nvPr/>
        </p:nvSpPr>
        <p:spPr>
          <a:xfrm>
            <a:off x="2038323" y="1111231"/>
            <a:ext cx="1240658" cy="738664"/>
          </a:xfrm>
          <a:prstGeom prst="rect">
            <a:avLst/>
          </a:prstGeom>
          <a:noFill/>
        </p:spPr>
        <p:txBody>
          <a:bodyPr wrap="square" rtlCol="0">
            <a:spAutoFit/>
          </a:bodyPr>
          <a:lstStyle/>
          <a:p>
            <a:r>
              <a:rPr lang="en-US" sz="2000" dirty="0">
                <a:latin typeface="+mn-lt"/>
              </a:rPr>
              <a:t>2000</a:t>
            </a:r>
            <a:br>
              <a:rPr lang="en-US" sz="1100" dirty="0">
                <a:latin typeface="+mn-lt"/>
              </a:rPr>
            </a:br>
            <a:r>
              <a:rPr lang="en-US" sz="1100" dirty="0">
                <a:latin typeface="+mn-lt"/>
              </a:rPr>
              <a:t>First cloud </a:t>
            </a:r>
          </a:p>
          <a:p>
            <a:r>
              <a:rPr lang="en-US" sz="1100" dirty="0">
                <a:latin typeface="+mn-lt"/>
              </a:rPr>
              <a:t>Business suite</a:t>
            </a:r>
          </a:p>
        </p:txBody>
      </p:sp>
      <p:sp>
        <p:nvSpPr>
          <p:cNvPr id="10" name="TextBox 9"/>
          <p:cNvSpPr txBox="1"/>
          <p:nvPr/>
        </p:nvSpPr>
        <p:spPr>
          <a:xfrm>
            <a:off x="473139" y="1111231"/>
            <a:ext cx="1455674" cy="907941"/>
          </a:xfrm>
          <a:prstGeom prst="rect">
            <a:avLst/>
          </a:prstGeom>
          <a:noFill/>
        </p:spPr>
        <p:txBody>
          <a:bodyPr wrap="square" rtlCol="0">
            <a:spAutoFit/>
          </a:bodyPr>
          <a:lstStyle/>
          <a:p>
            <a:r>
              <a:rPr lang="en-US" sz="2000" dirty="0">
                <a:latin typeface="+mn-lt"/>
              </a:rPr>
              <a:t>1998</a:t>
            </a:r>
            <a:br>
              <a:rPr lang="en-US" sz="1100" dirty="0">
                <a:latin typeface="+mn-lt"/>
              </a:rPr>
            </a:br>
            <a:r>
              <a:rPr lang="en-US" sz="1100" dirty="0">
                <a:latin typeface="+mn-lt"/>
              </a:rPr>
              <a:t>Founded by </a:t>
            </a:r>
          </a:p>
          <a:p>
            <a:r>
              <a:rPr lang="en-US" sz="1100" dirty="0">
                <a:latin typeface="+mn-lt"/>
              </a:rPr>
              <a:t>Larry Ellison and Evan Goldberg</a:t>
            </a:r>
          </a:p>
        </p:txBody>
      </p:sp>
      <p:sp>
        <p:nvSpPr>
          <p:cNvPr id="11" name="Rectangle 10"/>
          <p:cNvSpPr/>
          <p:nvPr/>
        </p:nvSpPr>
        <p:spPr>
          <a:xfrm>
            <a:off x="524166" y="2535696"/>
            <a:ext cx="1061840" cy="794929"/>
          </a:xfrm>
          <a:prstGeom prst="rect">
            <a:avLst/>
          </a:prstGeom>
          <a:blipFill>
            <a:blip r:embed="rId2" cstate="print"/>
            <a:stretch>
              <a:fillRect/>
            </a:stretch>
          </a:blipFill>
          <a:ln w="9525">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678185" y="2535696"/>
            <a:ext cx="1061840" cy="794929"/>
          </a:xfrm>
          <a:prstGeom prst="rect">
            <a:avLst/>
          </a:prstGeom>
          <a:blipFill dpi="0" rotWithShape="1">
            <a:blip r:embed="rId3" cstate="print"/>
            <a:srcRect/>
            <a:stretch>
              <a:fillRect/>
            </a:stretch>
          </a:blipFill>
          <a:ln w="9525">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248316" y="2535694"/>
            <a:ext cx="1166214" cy="794929"/>
          </a:xfrm>
          <a:prstGeom prst="rect">
            <a:avLst/>
          </a:prstGeom>
          <a:gradFill>
            <a:gsLst>
              <a:gs pos="0">
                <a:schemeClr val="accent1">
                  <a:tint val="66000"/>
                  <a:satMod val="160000"/>
                </a:schemeClr>
              </a:gs>
              <a:gs pos="77000">
                <a:schemeClr val="bg1"/>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flipV="1">
            <a:off x="1841349" y="1174045"/>
            <a:ext cx="0" cy="2697868"/>
          </a:xfrm>
          <a:prstGeom prst="line">
            <a:avLst/>
          </a:prstGeom>
          <a:ln w="9525">
            <a:solidFill>
              <a:srgbClr val="878787"/>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964812" y="2535697"/>
            <a:ext cx="1552017" cy="794926"/>
          </a:xfrm>
          <a:prstGeom prst="rect">
            <a:avLst/>
          </a:prstGeom>
          <a:noFill/>
          <a:ln w="9525">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p:nvPr/>
        </p:nvGrpSpPr>
        <p:grpSpPr>
          <a:xfrm>
            <a:off x="2106476" y="2535695"/>
            <a:ext cx="1061840" cy="794929"/>
            <a:chOff x="2106476" y="3139087"/>
            <a:chExt cx="1061840" cy="794929"/>
          </a:xfrm>
        </p:grpSpPr>
        <p:sp>
          <p:nvSpPr>
            <p:cNvPr id="12" name="Rectangle 11"/>
            <p:cNvSpPr/>
            <p:nvPr/>
          </p:nvSpPr>
          <p:spPr>
            <a:xfrm>
              <a:off x="2106476" y="3139087"/>
              <a:ext cx="1061840" cy="794929"/>
            </a:xfrm>
            <a:prstGeom prst="rect">
              <a:avLst/>
            </a:prstGeom>
            <a:gradFill>
              <a:gsLst>
                <a:gs pos="0">
                  <a:schemeClr val="accent1">
                    <a:tint val="66000"/>
                    <a:satMod val="160000"/>
                  </a:schemeClr>
                </a:gs>
                <a:gs pos="77000">
                  <a:schemeClr val="bg1"/>
                </a:gs>
              </a:gsLst>
              <a:lin ang="5400000" scaled="0"/>
            </a:gradFill>
            <a:ln w="9525">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 descr="C:\Users\pturner\Documents\NetSuiteWork\logos\netsuite_3c.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5224" y="3451508"/>
              <a:ext cx="872919" cy="211491"/>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3254" y="2844057"/>
            <a:ext cx="1000863" cy="217745"/>
          </a:xfrm>
          <a:prstGeom prst="rect">
            <a:avLst/>
          </a:prstGeom>
          <a:ln>
            <a:noFill/>
          </a:ln>
        </p:spPr>
      </p:pic>
      <p:sp>
        <p:nvSpPr>
          <p:cNvPr id="27" name="Rectangle 26"/>
          <p:cNvSpPr/>
          <p:nvPr/>
        </p:nvSpPr>
        <p:spPr>
          <a:xfrm>
            <a:off x="7068714" y="2579214"/>
            <a:ext cx="759421" cy="707886"/>
          </a:xfrm>
          <a:prstGeom prst="rect">
            <a:avLst/>
          </a:prstGeom>
        </p:spPr>
        <p:txBody>
          <a:bodyPr wrap="square">
            <a:spAutoFit/>
          </a:bodyPr>
          <a:lstStyle/>
          <a:p>
            <a:r>
              <a:rPr lang="en-US" sz="4000" dirty="0">
                <a:solidFill>
                  <a:srgbClr val="F15D22"/>
                </a:solidFill>
              </a:rPr>
              <a:t>#1</a:t>
            </a:r>
          </a:p>
        </p:txBody>
      </p:sp>
      <p:sp>
        <p:nvSpPr>
          <p:cNvPr id="28" name="Rectangle 27"/>
          <p:cNvSpPr/>
          <p:nvPr/>
        </p:nvSpPr>
        <p:spPr>
          <a:xfrm>
            <a:off x="7740820" y="2671547"/>
            <a:ext cx="977327" cy="523220"/>
          </a:xfrm>
          <a:prstGeom prst="rect">
            <a:avLst/>
          </a:prstGeom>
        </p:spPr>
        <p:txBody>
          <a:bodyPr wrap="square">
            <a:spAutoFit/>
          </a:bodyPr>
          <a:lstStyle/>
          <a:p>
            <a:r>
              <a:rPr lang="en-US" sz="1400" b="1" dirty="0">
                <a:solidFill>
                  <a:srgbClr val="F15D22"/>
                </a:solidFill>
              </a:rPr>
              <a:t>Cloud</a:t>
            </a:r>
            <a:br>
              <a:rPr lang="en-US" sz="1400" b="1" dirty="0">
                <a:solidFill>
                  <a:srgbClr val="F15D22"/>
                </a:solidFill>
              </a:rPr>
            </a:br>
            <a:r>
              <a:rPr lang="en-US" sz="1400" b="1" dirty="0">
                <a:solidFill>
                  <a:srgbClr val="F15D22"/>
                </a:solidFill>
              </a:rPr>
              <a:t>ERP</a:t>
            </a:r>
          </a:p>
        </p:txBody>
      </p:sp>
      <p:sp>
        <p:nvSpPr>
          <p:cNvPr id="29" name="Rectangle 28"/>
          <p:cNvSpPr/>
          <p:nvPr/>
        </p:nvSpPr>
        <p:spPr>
          <a:xfrm>
            <a:off x="7578760" y="3330625"/>
            <a:ext cx="977327" cy="215444"/>
          </a:xfrm>
          <a:prstGeom prst="rect">
            <a:avLst/>
          </a:prstGeom>
        </p:spPr>
        <p:txBody>
          <a:bodyPr wrap="square">
            <a:spAutoFit/>
          </a:bodyPr>
          <a:lstStyle/>
          <a:p>
            <a:r>
              <a:rPr lang="en-US" sz="800" dirty="0">
                <a:solidFill>
                  <a:schemeClr val="tx2"/>
                </a:solidFill>
              </a:rPr>
              <a:t>Source: Gartner</a:t>
            </a:r>
          </a:p>
        </p:txBody>
      </p:sp>
      <p:cxnSp>
        <p:nvCxnSpPr>
          <p:cNvPr id="39" name="Straight Connector 38"/>
          <p:cNvCxnSpPr/>
          <p:nvPr/>
        </p:nvCxnSpPr>
        <p:spPr>
          <a:xfrm flipV="1">
            <a:off x="3408212" y="1236148"/>
            <a:ext cx="0" cy="2697868"/>
          </a:xfrm>
          <a:prstGeom prst="line">
            <a:avLst/>
          </a:prstGeom>
          <a:ln w="9525">
            <a:solidFill>
              <a:srgbClr val="87878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994124" y="1233954"/>
            <a:ext cx="0" cy="2697868"/>
          </a:xfrm>
          <a:prstGeom prst="line">
            <a:avLst/>
          </a:prstGeom>
          <a:ln w="9525">
            <a:solidFill>
              <a:srgbClr val="87878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560987" y="1296057"/>
            <a:ext cx="0" cy="2697868"/>
          </a:xfrm>
          <a:prstGeom prst="line">
            <a:avLst/>
          </a:prstGeom>
          <a:ln w="9525">
            <a:solidFill>
              <a:srgbClr val="878787"/>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125696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237728"/>
            <a:ext cx="3120708" cy="3192581"/>
          </a:xfrm>
        </p:spPr>
        <p:txBody>
          <a:bodyPr>
            <a:normAutofit/>
          </a:bodyPr>
          <a:lstStyle/>
          <a:p>
            <a:pPr lvl="1">
              <a:lnSpc>
                <a:spcPct val="150000"/>
              </a:lnSpc>
            </a:pPr>
            <a:r>
              <a:rPr lang="en-US" dirty="0"/>
              <a:t>First Cloud ERP - founded in 1998</a:t>
            </a:r>
          </a:p>
          <a:p>
            <a:pPr lvl="1">
              <a:lnSpc>
                <a:spcPct val="150000"/>
              </a:lnSpc>
            </a:pPr>
            <a:r>
              <a:rPr lang="en-US" dirty="0"/>
              <a:t>NetSuite Inc. (N) - NYSE</a:t>
            </a:r>
          </a:p>
          <a:p>
            <a:pPr lvl="1">
              <a:lnSpc>
                <a:spcPct val="150000"/>
              </a:lnSpc>
            </a:pPr>
            <a:r>
              <a:rPr lang="en-US" dirty="0"/>
              <a:t>More than 4,700+ employees</a:t>
            </a:r>
          </a:p>
          <a:p>
            <a:pPr lvl="1">
              <a:lnSpc>
                <a:spcPct val="150000"/>
              </a:lnSpc>
            </a:pPr>
            <a:r>
              <a:rPr lang="en-US" dirty="0"/>
              <a:t>Used by 24,000+ organizations</a:t>
            </a:r>
          </a:p>
          <a:p>
            <a:pPr lvl="1">
              <a:lnSpc>
                <a:spcPct val="150000"/>
              </a:lnSpc>
            </a:pPr>
            <a:r>
              <a:rPr lang="en-US" dirty="0"/>
              <a:t>Used across 160+ countries</a:t>
            </a:r>
          </a:p>
          <a:p>
            <a:pPr lvl="1">
              <a:lnSpc>
                <a:spcPct val="150000"/>
              </a:lnSpc>
            </a:pPr>
            <a:r>
              <a:rPr lang="en-US" dirty="0"/>
              <a:t>400+ new clients in the last quarter</a:t>
            </a:r>
          </a:p>
          <a:p>
            <a:pPr lvl="1">
              <a:lnSpc>
                <a:spcPct val="150000"/>
              </a:lnSpc>
            </a:pPr>
            <a:r>
              <a:rPr lang="en-US" dirty="0"/>
              <a:t>Fastest growing top 10 FMS WW</a:t>
            </a:r>
          </a:p>
        </p:txBody>
      </p:sp>
      <p:pic>
        <p:nvPicPr>
          <p:cNvPr id="7" name="Content Placeholder 6"/>
          <p:cNvPicPr>
            <a:picLocks noGrp="1" noChangeAspect="1"/>
          </p:cNvPicPr>
          <p:nvPr>
            <p:ph idx="13"/>
          </p:nvPr>
        </p:nvPicPr>
        <p:blipFill rotWithShape="1">
          <a:blip r:embed="rId2" cstate="print">
            <a:extLst>
              <a:ext uri="{28A0092B-C50C-407E-A947-70E740481C1C}">
                <a14:useLocalDpi xmlns:a14="http://schemas.microsoft.com/office/drawing/2010/main" val="0"/>
              </a:ext>
            </a:extLst>
          </a:blip>
          <a:srcRect l="2577" t="20439" r="42989" b="19158"/>
          <a:stretch/>
        </p:blipFill>
        <p:spPr>
          <a:xfrm>
            <a:off x="3623628" y="1173528"/>
            <a:ext cx="5346750" cy="3352173"/>
          </a:xfrm>
        </p:spPr>
      </p:pic>
      <p:sp>
        <p:nvSpPr>
          <p:cNvPr id="10" name="Title 8"/>
          <p:cNvSpPr>
            <a:spLocks noGrp="1"/>
          </p:cNvSpPr>
          <p:nvPr>
            <p:ph type="title"/>
          </p:nvPr>
        </p:nvSpPr>
        <p:spPr>
          <a:xfrm>
            <a:off x="502920" y="285750"/>
            <a:ext cx="8183880" cy="633222"/>
          </a:xfrm>
        </p:spPr>
        <p:txBody>
          <a:bodyPr/>
          <a:lstStyle/>
          <a:p>
            <a:r>
              <a:rPr lang="en-US" dirty="0"/>
              <a:t>The Undisputed Cloud ERP Leader</a:t>
            </a:r>
          </a:p>
        </p:txBody>
      </p:sp>
      <p:sp>
        <p:nvSpPr>
          <p:cNvPr id="4" name="Slide Number Placeholder 3"/>
          <p:cNvSpPr>
            <a:spLocks noGrp="1"/>
          </p:cNvSpPr>
          <p:nvPr>
            <p:ph type="sldNum" sz="quarter" idx="4"/>
          </p:nvPr>
        </p:nvSpPr>
        <p:spPr/>
        <p:txBody>
          <a:bodyPr/>
          <a:lstStyle/>
          <a:p>
            <a:fld id="{ACFA1838-D446-4BAD-9C64-5AE915A130CE}" type="slidenum">
              <a:rPr lang="en-US" smtClean="0"/>
              <a:pPr/>
              <a:t>5</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10702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524000"/>
            <a:ext cx="8183880" cy="2906309"/>
          </a:xfrm>
        </p:spPr>
        <p:txBody>
          <a:bodyPr>
            <a:normAutofit/>
          </a:bodyPr>
          <a:lstStyle/>
          <a:p>
            <a:pPr lvl="1">
              <a:lnSpc>
                <a:spcPct val="150000"/>
              </a:lnSpc>
            </a:pPr>
            <a:r>
              <a:rPr lang="en-US" dirty="0"/>
              <a:t>31% Year-over-Year Increase in Q4 Revenue of $206.2 Million</a:t>
            </a:r>
          </a:p>
          <a:p>
            <a:pPr lvl="1">
              <a:lnSpc>
                <a:spcPct val="150000"/>
              </a:lnSpc>
            </a:pPr>
            <a:endParaRPr lang="en-US" dirty="0"/>
          </a:p>
          <a:p>
            <a:pPr lvl="1">
              <a:lnSpc>
                <a:spcPct val="150000"/>
              </a:lnSpc>
            </a:pPr>
            <a:r>
              <a:rPr lang="en-US" dirty="0"/>
              <a:t>33% Growth over Prior Year in 2015 Revenue of $741.1 Million</a:t>
            </a:r>
          </a:p>
          <a:p>
            <a:pPr lvl="1">
              <a:lnSpc>
                <a:spcPct val="150000"/>
              </a:lnSpc>
            </a:pPr>
            <a:endParaRPr lang="en-US" dirty="0"/>
          </a:p>
          <a:p>
            <a:pPr lvl="1">
              <a:lnSpc>
                <a:spcPct val="150000"/>
              </a:lnSpc>
            </a:pPr>
            <a:r>
              <a:rPr lang="en-US" dirty="0"/>
              <a:t>34% Growth over Prior Year in 2015 Operating Cash Flow of $100.4 Million</a:t>
            </a:r>
          </a:p>
        </p:txBody>
      </p:sp>
      <p:sp>
        <p:nvSpPr>
          <p:cNvPr id="10" name="Title 8"/>
          <p:cNvSpPr>
            <a:spLocks noGrp="1"/>
          </p:cNvSpPr>
          <p:nvPr>
            <p:ph type="title"/>
          </p:nvPr>
        </p:nvSpPr>
        <p:spPr>
          <a:xfrm>
            <a:off x="502920" y="285750"/>
            <a:ext cx="8183880" cy="633222"/>
          </a:xfrm>
        </p:spPr>
        <p:txBody>
          <a:bodyPr/>
          <a:lstStyle/>
          <a:p>
            <a:r>
              <a:rPr lang="en-US" dirty="0"/>
              <a:t>NetSuite fourth quarter and fiscal 2015 financial results</a:t>
            </a:r>
          </a:p>
        </p:txBody>
      </p:sp>
      <p:sp>
        <p:nvSpPr>
          <p:cNvPr id="4" name="Slide Number Placeholder 3"/>
          <p:cNvSpPr>
            <a:spLocks noGrp="1"/>
          </p:cNvSpPr>
          <p:nvPr>
            <p:ph type="sldNum" sz="quarter" idx="4"/>
          </p:nvPr>
        </p:nvSpPr>
        <p:spPr/>
        <p:txBody>
          <a:bodyPr/>
          <a:lstStyle/>
          <a:p>
            <a:fld id="{ACFA1838-D446-4BAD-9C64-5AE915A130CE}" type="slidenum">
              <a:rPr lang="en-US" smtClean="0"/>
              <a:pPr/>
              <a:t>6</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555292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NetSuite Continues As Fastest Growing FMS </a:t>
            </a:r>
          </a:p>
        </p:txBody>
      </p:sp>
      <p:sp>
        <p:nvSpPr>
          <p:cNvPr id="7" name="Slide Number Placeholder 6"/>
          <p:cNvSpPr>
            <a:spLocks noGrp="1"/>
          </p:cNvSpPr>
          <p:nvPr>
            <p:ph type="sldNum" sz="quarter" idx="4"/>
          </p:nvPr>
        </p:nvSpPr>
        <p:spPr/>
        <p:txBody>
          <a:bodyPr/>
          <a:lstStyle/>
          <a:p>
            <a:fld id="{ACFA1838-D446-4BAD-9C64-5AE915A130CE}" type="slidenum">
              <a:rPr lang="en-US" smtClean="0"/>
              <a:pPr/>
              <a:t>7</a:t>
            </a:fld>
            <a:endParaRPr lang="en-US" dirty="0"/>
          </a:p>
        </p:txBody>
      </p:sp>
      <p:graphicFrame>
        <p:nvGraphicFramePr>
          <p:cNvPr id="11" name="Chart Placeholder 11"/>
          <p:cNvGraphicFramePr>
            <a:graphicFrameLocks/>
          </p:cNvGraphicFramePr>
          <p:nvPr>
            <p:extLst>
              <p:ext uri="{D42A27DB-BD31-4B8C-83A1-F6EECF244321}">
                <p14:modId xmlns:p14="http://schemas.microsoft.com/office/powerpoint/2010/main" val="1742069750"/>
              </p:ext>
            </p:extLst>
          </p:nvPr>
        </p:nvGraphicFramePr>
        <p:xfrm>
          <a:off x="3048000" y="1325880"/>
          <a:ext cx="5638800" cy="264261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364992" y="3284613"/>
            <a:ext cx="4977645" cy="223138"/>
          </a:xfrm>
          <a:prstGeom prst="rect">
            <a:avLst/>
          </a:prstGeom>
          <a:solidFill>
            <a:schemeClr val="bg1">
              <a:lumMod val="95000"/>
            </a:schemeClr>
          </a:solidFill>
        </p:spPr>
        <p:txBody>
          <a:bodyPr wrap="none" rtlCol="0">
            <a:spAutoFit/>
          </a:bodyPr>
          <a:lstStyle/>
          <a:p>
            <a:r>
              <a:rPr lang="en-PH" sz="850" dirty="0"/>
              <a:t>  NetSuite                      Microsoft                        Sage                            SAP                           Oracle</a:t>
            </a:r>
          </a:p>
        </p:txBody>
      </p:sp>
      <p:sp>
        <p:nvSpPr>
          <p:cNvPr id="12" name="Content Placeholder 12"/>
          <p:cNvSpPr txBox="1">
            <a:spLocks/>
          </p:cNvSpPr>
          <p:nvPr/>
        </p:nvSpPr>
        <p:spPr>
          <a:xfrm>
            <a:off x="502920" y="1499616"/>
            <a:ext cx="2468880" cy="2111502"/>
          </a:xfrm>
          <a:prstGeom prst="rect">
            <a:avLst/>
          </a:prstGeom>
        </p:spPr>
        <p:txBody>
          <a:bodyPr lIns="0" tIns="0" rIns="0" bIns="0"/>
          <a:lstStyle>
            <a:lvl1pPr marL="0" indent="0" algn="l" defTabSz="914400" rtl="0" eaLnBrk="1" latinLnBrk="0" hangingPunct="1">
              <a:lnSpc>
                <a:spcPct val="90000"/>
              </a:lnSpc>
              <a:spcBef>
                <a:spcPts val="2300"/>
              </a:spcBef>
              <a:buFont typeface="Arial" pitchFamily="34" charset="0"/>
              <a:buNone/>
              <a:defRPr sz="1600" b="1" kern="1200">
                <a:solidFill>
                  <a:schemeClr val="tx2"/>
                </a:solidFill>
                <a:latin typeface="Arial" pitchFamily="34" charset="0"/>
                <a:ea typeface="+mn-ea"/>
                <a:cs typeface="Arial" pitchFamily="34" charset="0"/>
              </a:defRPr>
            </a:lvl1pPr>
            <a:lvl2pPr marL="0" indent="0" algn="l" defTabSz="914400" rtl="0" eaLnBrk="1" latinLnBrk="0" hangingPunct="1">
              <a:lnSpc>
                <a:spcPct val="90000"/>
              </a:lnSpc>
              <a:spcBef>
                <a:spcPct val="20000"/>
              </a:spcBef>
              <a:buFont typeface="Arial" pitchFamily="34" charset="0"/>
              <a:buNone/>
              <a:defRPr sz="1500" kern="1200">
                <a:solidFill>
                  <a:schemeClr val="tx1"/>
                </a:solidFill>
                <a:latin typeface="Arial" pitchFamily="34" charset="0"/>
                <a:ea typeface="+mn-ea"/>
                <a:cs typeface="Arial" pitchFamily="34" charset="0"/>
              </a:defRPr>
            </a:lvl2pPr>
            <a:lvl3pPr marL="137160" indent="-137160" algn="l" defTabSz="914400" rtl="0" eaLnBrk="1" latinLnBrk="0" hangingPunct="1">
              <a:lnSpc>
                <a:spcPct val="90000"/>
              </a:lnSpc>
              <a:spcBef>
                <a:spcPts val="400"/>
              </a:spcBef>
              <a:buClr>
                <a:schemeClr val="bg1"/>
              </a:buClr>
              <a:buFont typeface="Arial" pitchFamily="34" charset="0"/>
              <a:buChar char="•"/>
              <a:defRPr sz="1500" kern="1200">
                <a:solidFill>
                  <a:schemeClr val="tx1"/>
                </a:solidFill>
                <a:latin typeface="Arial" pitchFamily="34" charset="0"/>
                <a:ea typeface="+mn-ea"/>
                <a:cs typeface="Arial" pitchFamily="34" charset="0"/>
              </a:defRPr>
            </a:lvl3pPr>
            <a:lvl4pPr marL="398463" indent="-115888" algn="l" defTabSz="914400" rtl="0" eaLnBrk="1" latinLnBrk="0" hangingPunct="1">
              <a:lnSpc>
                <a:spcPct val="90000"/>
              </a:lnSpc>
              <a:spcBef>
                <a:spcPts val="500"/>
              </a:spcBef>
              <a:buClr>
                <a:schemeClr val="bg1"/>
              </a:buClr>
              <a:buFont typeface="Arial" pitchFamily="34" charset="0"/>
              <a:buChar char="–"/>
              <a:defRPr sz="1300" kern="1200">
                <a:solidFill>
                  <a:schemeClr val="tx1"/>
                </a:solidFill>
                <a:latin typeface="Arial" pitchFamily="34" charset="0"/>
                <a:ea typeface="+mn-ea"/>
                <a:cs typeface="Arial" pitchFamily="34" charset="0"/>
              </a:defRPr>
            </a:lvl4pPr>
            <a:lvl5pPr marL="631825" indent="-174625" algn="l" defTabSz="914400" rtl="0" eaLnBrk="1" latinLnBrk="0" hangingPunct="1">
              <a:lnSpc>
                <a:spcPct val="90000"/>
              </a:lnSpc>
              <a:spcBef>
                <a:spcPts val="500"/>
              </a:spcBef>
              <a:buClr>
                <a:schemeClr val="bg1"/>
              </a:buClr>
              <a:buFont typeface="Arial" pitchFamily="34" charset="0"/>
              <a:buChar char="»"/>
              <a:tabLst/>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PH" dirty="0">
                <a:solidFill>
                  <a:schemeClr val="accent4"/>
                </a:solidFill>
              </a:rPr>
              <a:t>Research calculations show NetSuite is once again the fastest</a:t>
            </a:r>
            <a:br>
              <a:rPr lang="en-PH" dirty="0">
                <a:solidFill>
                  <a:schemeClr val="accent4"/>
                </a:solidFill>
              </a:rPr>
            </a:br>
            <a:r>
              <a:rPr lang="en-PH" dirty="0">
                <a:solidFill>
                  <a:schemeClr val="accent4"/>
                </a:solidFill>
              </a:rPr>
              <a:t>growing top 10</a:t>
            </a:r>
            <a:br>
              <a:rPr lang="en-PH" dirty="0">
                <a:solidFill>
                  <a:schemeClr val="accent4"/>
                </a:solidFill>
              </a:rPr>
            </a:br>
            <a:r>
              <a:rPr lang="en-PH" dirty="0">
                <a:solidFill>
                  <a:schemeClr val="accent4"/>
                </a:solidFill>
              </a:rPr>
              <a:t>financial management system globally.</a:t>
            </a:r>
            <a:endParaRPr lang="en-US" dirty="0">
              <a:solidFill>
                <a:schemeClr val="accent4"/>
              </a:solidFill>
            </a:endParaRPr>
          </a:p>
        </p:txBody>
      </p:sp>
      <p:sp>
        <p:nvSpPr>
          <p:cNvPr id="3" name="Rectangle 2"/>
          <p:cNvSpPr/>
          <p:nvPr/>
        </p:nvSpPr>
        <p:spPr>
          <a:xfrm>
            <a:off x="3511296" y="3621024"/>
            <a:ext cx="4834435" cy="411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Text Placeholder 13"/>
          <p:cNvSpPr txBox="1">
            <a:spLocks/>
          </p:cNvSpPr>
          <p:nvPr/>
        </p:nvSpPr>
        <p:spPr>
          <a:xfrm>
            <a:off x="3168396" y="1186209"/>
            <a:ext cx="5012267" cy="228600"/>
          </a:xfrm>
          <a:prstGeom prst="rect">
            <a:avLst/>
          </a:prstGeom>
        </p:spPr>
        <p:txBody>
          <a:bodyPr lIns="0" tIns="0" rIns="0" bIns="0">
            <a:normAutofit/>
          </a:bodyPr>
          <a:lstStyle>
            <a:lvl1pPr marL="0" indent="0" algn="l" defTabSz="914400" rtl="0" eaLnBrk="1" latinLnBrk="0" hangingPunct="1">
              <a:lnSpc>
                <a:spcPct val="90000"/>
              </a:lnSpc>
              <a:spcBef>
                <a:spcPts val="2300"/>
              </a:spcBef>
              <a:buFont typeface="Arial" pitchFamily="34" charset="0"/>
              <a:buNone/>
              <a:defRPr sz="1600" b="1" kern="1200">
                <a:solidFill>
                  <a:schemeClr val="tx2"/>
                </a:solidFill>
                <a:latin typeface="Arial" pitchFamily="34" charset="0"/>
                <a:ea typeface="+mn-ea"/>
                <a:cs typeface="Arial" pitchFamily="34" charset="0"/>
              </a:defRPr>
            </a:lvl1pPr>
            <a:lvl2pPr marL="0" indent="0" algn="l" defTabSz="914400" rtl="0" eaLnBrk="1" latinLnBrk="0" hangingPunct="1">
              <a:lnSpc>
                <a:spcPct val="90000"/>
              </a:lnSpc>
              <a:spcBef>
                <a:spcPct val="20000"/>
              </a:spcBef>
              <a:buFont typeface="Arial" pitchFamily="34" charset="0"/>
              <a:buNone/>
              <a:defRPr sz="1500" kern="1200">
                <a:solidFill>
                  <a:schemeClr val="tx1"/>
                </a:solidFill>
                <a:latin typeface="Arial" pitchFamily="34" charset="0"/>
                <a:ea typeface="+mn-ea"/>
                <a:cs typeface="Arial" pitchFamily="34" charset="0"/>
              </a:defRPr>
            </a:lvl2pPr>
            <a:lvl3pPr marL="137160" indent="-137160" algn="l" defTabSz="914400" rtl="0" eaLnBrk="1" latinLnBrk="0" hangingPunct="1">
              <a:lnSpc>
                <a:spcPct val="90000"/>
              </a:lnSpc>
              <a:spcBef>
                <a:spcPts val="400"/>
              </a:spcBef>
              <a:buClr>
                <a:schemeClr val="bg1"/>
              </a:buClr>
              <a:buFont typeface="Arial" pitchFamily="34" charset="0"/>
              <a:buChar char="•"/>
              <a:defRPr sz="1500" kern="1200">
                <a:solidFill>
                  <a:schemeClr val="tx1"/>
                </a:solidFill>
                <a:latin typeface="Arial" pitchFamily="34" charset="0"/>
                <a:ea typeface="+mn-ea"/>
                <a:cs typeface="Arial" pitchFamily="34" charset="0"/>
              </a:defRPr>
            </a:lvl3pPr>
            <a:lvl4pPr marL="398463" indent="-115888" algn="l" defTabSz="914400" rtl="0" eaLnBrk="1" latinLnBrk="0" hangingPunct="1">
              <a:lnSpc>
                <a:spcPct val="90000"/>
              </a:lnSpc>
              <a:spcBef>
                <a:spcPts val="500"/>
              </a:spcBef>
              <a:buClr>
                <a:schemeClr val="bg1"/>
              </a:buClr>
              <a:buFont typeface="Arial" pitchFamily="34" charset="0"/>
              <a:buChar char="–"/>
              <a:defRPr sz="1300" kern="1200">
                <a:solidFill>
                  <a:schemeClr val="tx1"/>
                </a:solidFill>
                <a:latin typeface="Arial" pitchFamily="34" charset="0"/>
                <a:ea typeface="+mn-ea"/>
                <a:cs typeface="Arial" pitchFamily="34" charset="0"/>
              </a:defRPr>
            </a:lvl4pPr>
            <a:lvl5pPr marL="631825" indent="-174625" algn="l" defTabSz="914400" rtl="0" eaLnBrk="1" latinLnBrk="0" hangingPunct="1">
              <a:lnSpc>
                <a:spcPct val="90000"/>
              </a:lnSpc>
              <a:spcBef>
                <a:spcPts val="500"/>
              </a:spcBef>
              <a:buClr>
                <a:schemeClr val="bg1"/>
              </a:buClr>
              <a:buFont typeface="Arial" pitchFamily="34" charset="0"/>
              <a:buChar char="»"/>
              <a:tabLst/>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b="0" dirty="0">
                <a:solidFill>
                  <a:schemeClr val="tx1"/>
                </a:solidFill>
              </a:rPr>
              <a:t>Revenue Growth for FMS 2013 - 2014</a:t>
            </a:r>
          </a:p>
        </p:txBody>
      </p:sp>
      <p:sp>
        <p:nvSpPr>
          <p:cNvPr id="13" name="Text Placeholder 13"/>
          <p:cNvSpPr txBox="1">
            <a:spLocks/>
          </p:cNvSpPr>
          <p:nvPr/>
        </p:nvSpPr>
        <p:spPr>
          <a:xfrm>
            <a:off x="3226161" y="3922776"/>
            <a:ext cx="4896736" cy="478635"/>
          </a:xfrm>
          <a:prstGeom prst="rect">
            <a:avLst/>
          </a:prstGeom>
        </p:spPr>
        <p:txBody>
          <a:bodyPr lIns="0" tIns="0" rIns="0" bIns="0">
            <a:normAutofit/>
          </a:bodyPr>
          <a:lstStyle>
            <a:lvl1pPr marL="0" indent="0" algn="l" defTabSz="914400" rtl="0" eaLnBrk="1" latinLnBrk="0" hangingPunct="1">
              <a:lnSpc>
                <a:spcPct val="90000"/>
              </a:lnSpc>
              <a:spcBef>
                <a:spcPts val="2300"/>
              </a:spcBef>
              <a:buFont typeface="Arial" pitchFamily="34" charset="0"/>
              <a:buNone/>
              <a:defRPr sz="1600" b="1" kern="1200">
                <a:solidFill>
                  <a:schemeClr val="tx2"/>
                </a:solidFill>
                <a:latin typeface="Arial" pitchFamily="34" charset="0"/>
                <a:ea typeface="+mn-ea"/>
                <a:cs typeface="Arial" pitchFamily="34" charset="0"/>
              </a:defRPr>
            </a:lvl1pPr>
            <a:lvl2pPr marL="0" indent="0" algn="l" defTabSz="914400" rtl="0" eaLnBrk="1" latinLnBrk="0" hangingPunct="1">
              <a:lnSpc>
                <a:spcPct val="90000"/>
              </a:lnSpc>
              <a:spcBef>
                <a:spcPct val="20000"/>
              </a:spcBef>
              <a:buFont typeface="Arial" pitchFamily="34" charset="0"/>
              <a:buNone/>
              <a:defRPr sz="1500" kern="1200">
                <a:solidFill>
                  <a:schemeClr val="tx1"/>
                </a:solidFill>
                <a:latin typeface="Arial" pitchFamily="34" charset="0"/>
                <a:ea typeface="+mn-ea"/>
                <a:cs typeface="Arial" pitchFamily="34" charset="0"/>
              </a:defRPr>
            </a:lvl2pPr>
            <a:lvl3pPr marL="137160" indent="-137160" algn="l" defTabSz="914400" rtl="0" eaLnBrk="1" latinLnBrk="0" hangingPunct="1">
              <a:lnSpc>
                <a:spcPct val="90000"/>
              </a:lnSpc>
              <a:spcBef>
                <a:spcPts val="400"/>
              </a:spcBef>
              <a:buClr>
                <a:schemeClr val="bg1"/>
              </a:buClr>
              <a:buFont typeface="Arial" pitchFamily="34" charset="0"/>
              <a:buChar char="•"/>
              <a:defRPr sz="1500" kern="1200">
                <a:solidFill>
                  <a:schemeClr val="tx1"/>
                </a:solidFill>
                <a:latin typeface="Arial" pitchFamily="34" charset="0"/>
                <a:ea typeface="+mn-ea"/>
                <a:cs typeface="Arial" pitchFamily="34" charset="0"/>
              </a:defRPr>
            </a:lvl3pPr>
            <a:lvl4pPr marL="398463" indent="-115888" algn="l" defTabSz="914400" rtl="0" eaLnBrk="1" latinLnBrk="0" hangingPunct="1">
              <a:lnSpc>
                <a:spcPct val="90000"/>
              </a:lnSpc>
              <a:spcBef>
                <a:spcPts val="500"/>
              </a:spcBef>
              <a:buClr>
                <a:schemeClr val="bg1"/>
              </a:buClr>
              <a:buFont typeface="Arial" pitchFamily="34" charset="0"/>
              <a:buChar char="–"/>
              <a:defRPr sz="1300" kern="1200">
                <a:solidFill>
                  <a:schemeClr val="tx1"/>
                </a:solidFill>
                <a:latin typeface="Arial" pitchFamily="34" charset="0"/>
                <a:ea typeface="+mn-ea"/>
                <a:cs typeface="Arial" pitchFamily="34" charset="0"/>
              </a:defRPr>
            </a:lvl4pPr>
            <a:lvl5pPr marL="631825" indent="-174625" algn="l" defTabSz="914400" rtl="0" eaLnBrk="1" latinLnBrk="0" hangingPunct="1">
              <a:lnSpc>
                <a:spcPct val="90000"/>
              </a:lnSpc>
              <a:spcBef>
                <a:spcPts val="500"/>
              </a:spcBef>
              <a:buClr>
                <a:schemeClr val="bg1"/>
              </a:buClr>
              <a:buFont typeface="Arial" pitchFamily="34" charset="0"/>
              <a:buChar char="»"/>
              <a:tabLst/>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050" b="0" dirty="0">
                <a:solidFill>
                  <a:schemeClr val="tx1"/>
                </a:solidFill>
              </a:rPr>
              <a:t>Source:  Gartner, “Market Share: All Software Markets, Worldwide, 2014” Published March 31, 2015. Chart created by NetSuite based on Gartner market share data.</a:t>
            </a:r>
          </a:p>
          <a:p>
            <a:endParaRPr lang="en-US" sz="1100" b="0" dirty="0">
              <a:solidFill>
                <a:schemeClr val="tx1"/>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2302429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920" y="1225296"/>
            <a:ext cx="5522323" cy="3251454"/>
          </a:xfrm>
        </p:spPr>
        <p:txBody>
          <a:bodyPr>
            <a:normAutofit fontScale="77500" lnSpcReduction="20000"/>
          </a:bodyPr>
          <a:lstStyle/>
          <a:p>
            <a:r>
              <a:rPr lang="en-US" dirty="0"/>
              <a:t>Global Offices</a:t>
            </a:r>
          </a:p>
          <a:p>
            <a:pPr lvl="1">
              <a:lnSpc>
                <a:spcPct val="120000"/>
              </a:lnSpc>
            </a:pPr>
            <a:r>
              <a:rPr lang="en-US" dirty="0"/>
              <a:t>United States, Australia, Canada, Czech Republic, Hong Kong, Japan, UK, Philippines, Singapore, Spain, Uruguay </a:t>
            </a:r>
          </a:p>
          <a:p>
            <a:pPr>
              <a:lnSpc>
                <a:spcPct val="120000"/>
              </a:lnSpc>
            </a:pPr>
            <a:r>
              <a:rPr lang="en-US" dirty="0"/>
              <a:t>Global Development Organization</a:t>
            </a:r>
          </a:p>
          <a:p>
            <a:pPr lvl="1"/>
            <a:r>
              <a:rPr lang="en-US" dirty="0"/>
              <a:t>United States, Czech Republic, Philippines, Spain, Uruguay </a:t>
            </a:r>
          </a:p>
          <a:p>
            <a:r>
              <a:rPr lang="en-US" dirty="0"/>
              <a:t>Global Professional Services</a:t>
            </a:r>
          </a:p>
          <a:p>
            <a:r>
              <a:rPr lang="en-US" dirty="0"/>
              <a:t>Global Support</a:t>
            </a:r>
          </a:p>
          <a:p>
            <a:pPr lvl="1"/>
            <a:r>
              <a:rPr lang="en-US" dirty="0"/>
              <a:t>24x7, Follow-the-Sun, Multi-Lingual, CPA Qualified </a:t>
            </a:r>
          </a:p>
          <a:p>
            <a:r>
              <a:rPr lang="en-US" dirty="0"/>
              <a:t>Global and Regional Account Management</a:t>
            </a:r>
          </a:p>
          <a:p>
            <a:r>
              <a:rPr lang="en-US" dirty="0"/>
              <a:t>Global and Regional Product Management</a:t>
            </a:r>
          </a:p>
          <a:p>
            <a:pPr lvl="1"/>
            <a:r>
              <a:rPr lang="en-US" dirty="0"/>
              <a:t>Native Language, Cultural and Statutory Requirements Awareness</a:t>
            </a:r>
          </a:p>
          <a:p>
            <a:r>
              <a:rPr lang="en-US" dirty="0"/>
              <a:t>Global Partner Network</a:t>
            </a:r>
          </a:p>
        </p:txBody>
      </p:sp>
      <p:sp>
        <p:nvSpPr>
          <p:cNvPr id="3" name="Title 2"/>
          <p:cNvSpPr>
            <a:spLocks noGrp="1"/>
          </p:cNvSpPr>
          <p:nvPr>
            <p:ph type="title"/>
          </p:nvPr>
        </p:nvSpPr>
        <p:spPr/>
        <p:txBody>
          <a:bodyPr/>
          <a:lstStyle/>
          <a:p>
            <a:r>
              <a:rPr lang="en-US" dirty="0"/>
              <a:t>NetSuite – Your Global Business Partner</a:t>
            </a:r>
          </a:p>
        </p:txBody>
      </p:sp>
      <p:sp>
        <p:nvSpPr>
          <p:cNvPr id="5" name="Slide Number Placeholder 4"/>
          <p:cNvSpPr>
            <a:spLocks noGrp="1"/>
          </p:cNvSpPr>
          <p:nvPr>
            <p:ph type="sldNum" sz="quarter" idx="4"/>
          </p:nvPr>
        </p:nvSpPr>
        <p:spPr/>
        <p:txBody>
          <a:bodyPr/>
          <a:lstStyle/>
          <a:p>
            <a:fld id="{ACFA1838-D446-4BAD-9C64-5AE915A130CE}" type="slidenum">
              <a:rPr lang="en-US" smtClean="0"/>
              <a:pPr/>
              <a:t>8</a:t>
            </a:fld>
            <a:endParaRPr lang="en-US" dirty="0"/>
          </a:p>
        </p:txBody>
      </p:sp>
      <p:pic>
        <p:nvPicPr>
          <p:cNvPr id="6" name="Picture 5" descr="C:\Users\jlibunao\Documents\archive\wheel\global-business-partner\global-business-part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6240" y="1225295"/>
            <a:ext cx="3326117" cy="33261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2068363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The Undisputed Cloud ERP Leader</a:t>
            </a:r>
          </a:p>
        </p:txBody>
      </p:sp>
      <p:sp>
        <p:nvSpPr>
          <p:cNvPr id="7" name="Slide Number Placeholder 6"/>
          <p:cNvSpPr>
            <a:spLocks noGrp="1"/>
          </p:cNvSpPr>
          <p:nvPr>
            <p:ph type="sldNum" sz="quarter" idx="4"/>
          </p:nvPr>
        </p:nvSpPr>
        <p:spPr/>
        <p:txBody>
          <a:bodyPr/>
          <a:lstStyle/>
          <a:p>
            <a:fld id="{ACFA1838-D446-4BAD-9C64-5AE915A130CE}" type="slidenum">
              <a:rPr lang="en-US" smtClean="0"/>
              <a:pPr/>
              <a:t>9</a:t>
            </a:fld>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75162" t="66523" r="5508" b="22294"/>
          <a:stretch/>
        </p:blipFill>
        <p:spPr>
          <a:xfrm>
            <a:off x="7010400" y="3562350"/>
            <a:ext cx="1759975" cy="575187"/>
          </a:xfrm>
          <a:prstGeom prst="rect">
            <a:avLst/>
          </a:prstGeom>
        </p:spPr>
      </p:pic>
      <p:sp>
        <p:nvSpPr>
          <p:cNvPr id="10" name="Content Placeholder 7"/>
          <p:cNvSpPr txBox="1">
            <a:spLocks/>
          </p:cNvSpPr>
          <p:nvPr/>
        </p:nvSpPr>
        <p:spPr>
          <a:xfrm>
            <a:off x="990597" y="1232070"/>
            <a:ext cx="6468536" cy="2805349"/>
          </a:xfrm>
          <a:prstGeom prst="rect">
            <a:avLst/>
          </a:prstGeom>
        </p:spPr>
        <p:txBody>
          <a:bodyPr/>
          <a:lstStyle>
            <a:lvl1pPr marL="0" indent="0" algn="l" defTabSz="914400" rtl="0" eaLnBrk="1" latinLnBrk="0" hangingPunct="1">
              <a:lnSpc>
                <a:spcPct val="90000"/>
              </a:lnSpc>
              <a:spcBef>
                <a:spcPts val="2300"/>
              </a:spcBef>
              <a:buFont typeface="Arial" pitchFamily="34" charset="0"/>
              <a:buNone/>
              <a:defRPr sz="1600" b="1" kern="1200">
                <a:solidFill>
                  <a:schemeClr val="tx2"/>
                </a:solidFill>
                <a:latin typeface="Arial" pitchFamily="34" charset="0"/>
                <a:ea typeface="+mn-ea"/>
                <a:cs typeface="Arial" pitchFamily="34" charset="0"/>
              </a:defRPr>
            </a:lvl1pPr>
            <a:lvl2pPr marL="0" indent="0" algn="l" defTabSz="914400" rtl="0" eaLnBrk="1" latinLnBrk="0" hangingPunct="1">
              <a:lnSpc>
                <a:spcPct val="90000"/>
              </a:lnSpc>
              <a:spcBef>
                <a:spcPct val="20000"/>
              </a:spcBef>
              <a:buFont typeface="Arial" pitchFamily="34" charset="0"/>
              <a:buNone/>
              <a:defRPr sz="1500" kern="1200">
                <a:solidFill>
                  <a:schemeClr val="tx1"/>
                </a:solidFill>
                <a:latin typeface="Arial" pitchFamily="34" charset="0"/>
                <a:ea typeface="+mn-ea"/>
                <a:cs typeface="Arial" pitchFamily="34" charset="0"/>
              </a:defRPr>
            </a:lvl2pPr>
            <a:lvl3pPr marL="137160" indent="-137160" algn="l" defTabSz="914400" rtl="0" eaLnBrk="1" latinLnBrk="0" hangingPunct="1">
              <a:lnSpc>
                <a:spcPct val="90000"/>
              </a:lnSpc>
              <a:spcBef>
                <a:spcPts val="400"/>
              </a:spcBef>
              <a:buClr>
                <a:schemeClr val="bg1"/>
              </a:buClr>
              <a:buFont typeface="Arial" pitchFamily="34" charset="0"/>
              <a:buChar char="•"/>
              <a:defRPr sz="1500" kern="1200">
                <a:solidFill>
                  <a:schemeClr val="tx1"/>
                </a:solidFill>
                <a:latin typeface="Arial" pitchFamily="34" charset="0"/>
                <a:ea typeface="+mn-ea"/>
                <a:cs typeface="Arial" pitchFamily="34" charset="0"/>
              </a:defRPr>
            </a:lvl3pPr>
            <a:lvl4pPr marL="398463" indent="-115888" algn="l" defTabSz="914400" rtl="0" eaLnBrk="1" latinLnBrk="0" hangingPunct="1">
              <a:lnSpc>
                <a:spcPct val="90000"/>
              </a:lnSpc>
              <a:spcBef>
                <a:spcPts val="500"/>
              </a:spcBef>
              <a:buClr>
                <a:schemeClr val="bg1"/>
              </a:buClr>
              <a:buFont typeface="Arial" pitchFamily="34" charset="0"/>
              <a:buChar char="–"/>
              <a:defRPr sz="1300" kern="1200">
                <a:solidFill>
                  <a:schemeClr val="tx1"/>
                </a:solidFill>
                <a:latin typeface="Arial" pitchFamily="34" charset="0"/>
                <a:ea typeface="+mn-ea"/>
                <a:cs typeface="Arial" pitchFamily="34" charset="0"/>
              </a:defRPr>
            </a:lvl4pPr>
            <a:lvl5pPr marL="631825" indent="-174625" algn="l" defTabSz="914400" rtl="0" eaLnBrk="1" latinLnBrk="0" hangingPunct="1">
              <a:lnSpc>
                <a:spcPct val="90000"/>
              </a:lnSpc>
              <a:spcBef>
                <a:spcPts val="500"/>
              </a:spcBef>
              <a:buClr>
                <a:schemeClr val="bg1"/>
              </a:buClr>
              <a:buFont typeface="Arial" pitchFamily="34" charset="0"/>
              <a:buChar char="»"/>
              <a:tabLst/>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b="0" dirty="0">
                <a:solidFill>
                  <a:schemeClr val="tx1"/>
                </a:solidFill>
              </a:rPr>
              <a:t>NetSuite is the most successful ERP suite </a:t>
            </a:r>
            <a:r>
              <a:rPr lang="en-US" sz="2600" b="0" dirty="0" err="1">
                <a:solidFill>
                  <a:schemeClr val="tx1"/>
                </a:solidFill>
              </a:rPr>
              <a:t>SaaS</a:t>
            </a:r>
            <a:r>
              <a:rPr lang="en-US" sz="2600" b="0" dirty="0">
                <a:solidFill>
                  <a:schemeClr val="tx1"/>
                </a:solidFill>
              </a:rPr>
              <a:t> provider operating in terms of active customers, international presence and functionality offered across the product.</a:t>
            </a:r>
          </a:p>
        </p:txBody>
      </p:sp>
      <p:sp>
        <p:nvSpPr>
          <p:cNvPr id="11" name="Text Placeholder 9"/>
          <p:cNvSpPr txBox="1">
            <a:spLocks/>
          </p:cNvSpPr>
          <p:nvPr/>
        </p:nvSpPr>
        <p:spPr>
          <a:xfrm>
            <a:off x="4555067" y="4197096"/>
            <a:ext cx="4191000" cy="432054"/>
          </a:xfrm>
          <a:prstGeom prst="rect">
            <a:avLst/>
          </a:prstGeom>
        </p:spPr>
        <p:txBody>
          <a:bodyPr/>
          <a:lstStyle>
            <a:lvl1pPr marL="0" indent="0" algn="l" defTabSz="914400" rtl="0" eaLnBrk="1" latinLnBrk="0" hangingPunct="1">
              <a:lnSpc>
                <a:spcPct val="90000"/>
              </a:lnSpc>
              <a:spcBef>
                <a:spcPts val="2300"/>
              </a:spcBef>
              <a:buFont typeface="Arial" pitchFamily="34" charset="0"/>
              <a:buNone/>
              <a:defRPr sz="1600" b="1" kern="1200">
                <a:solidFill>
                  <a:schemeClr val="tx2"/>
                </a:solidFill>
                <a:latin typeface="Arial" pitchFamily="34" charset="0"/>
                <a:ea typeface="+mn-ea"/>
                <a:cs typeface="Arial" pitchFamily="34" charset="0"/>
              </a:defRPr>
            </a:lvl1pPr>
            <a:lvl2pPr marL="0" indent="0" algn="l" defTabSz="914400" rtl="0" eaLnBrk="1" latinLnBrk="0" hangingPunct="1">
              <a:lnSpc>
                <a:spcPct val="90000"/>
              </a:lnSpc>
              <a:spcBef>
                <a:spcPct val="20000"/>
              </a:spcBef>
              <a:buFont typeface="Arial" pitchFamily="34" charset="0"/>
              <a:buNone/>
              <a:defRPr sz="1500" kern="1200">
                <a:solidFill>
                  <a:schemeClr val="tx1"/>
                </a:solidFill>
                <a:latin typeface="Arial" pitchFamily="34" charset="0"/>
                <a:ea typeface="+mn-ea"/>
                <a:cs typeface="Arial" pitchFamily="34" charset="0"/>
              </a:defRPr>
            </a:lvl2pPr>
            <a:lvl3pPr marL="137160" indent="-137160" algn="l" defTabSz="914400" rtl="0" eaLnBrk="1" latinLnBrk="0" hangingPunct="1">
              <a:lnSpc>
                <a:spcPct val="90000"/>
              </a:lnSpc>
              <a:spcBef>
                <a:spcPts val="400"/>
              </a:spcBef>
              <a:buClr>
                <a:schemeClr val="bg1"/>
              </a:buClr>
              <a:buFont typeface="Arial" pitchFamily="34" charset="0"/>
              <a:buChar char="•"/>
              <a:defRPr sz="1500" kern="1200">
                <a:solidFill>
                  <a:schemeClr val="tx1"/>
                </a:solidFill>
                <a:latin typeface="Arial" pitchFamily="34" charset="0"/>
                <a:ea typeface="+mn-ea"/>
                <a:cs typeface="Arial" pitchFamily="34" charset="0"/>
              </a:defRPr>
            </a:lvl3pPr>
            <a:lvl4pPr marL="398463" indent="-115888" algn="l" defTabSz="914400" rtl="0" eaLnBrk="1" latinLnBrk="0" hangingPunct="1">
              <a:lnSpc>
                <a:spcPct val="90000"/>
              </a:lnSpc>
              <a:spcBef>
                <a:spcPts val="500"/>
              </a:spcBef>
              <a:buClr>
                <a:schemeClr val="bg1"/>
              </a:buClr>
              <a:buFont typeface="Arial" pitchFamily="34" charset="0"/>
              <a:buChar char="–"/>
              <a:defRPr sz="1300" kern="1200">
                <a:solidFill>
                  <a:schemeClr val="tx1"/>
                </a:solidFill>
                <a:latin typeface="Arial" pitchFamily="34" charset="0"/>
                <a:ea typeface="+mn-ea"/>
                <a:cs typeface="Arial" pitchFamily="34" charset="0"/>
              </a:defRPr>
            </a:lvl4pPr>
            <a:lvl5pPr marL="631825" indent="-174625" algn="l" defTabSz="914400" rtl="0" eaLnBrk="1" latinLnBrk="0" hangingPunct="1">
              <a:lnSpc>
                <a:spcPct val="90000"/>
              </a:lnSpc>
              <a:spcBef>
                <a:spcPts val="500"/>
              </a:spcBef>
              <a:buClr>
                <a:schemeClr val="bg1"/>
              </a:buClr>
              <a:buFont typeface="Arial" pitchFamily="34" charset="0"/>
              <a:buChar char="»"/>
              <a:tabLst/>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800" b="0" dirty="0">
                <a:solidFill>
                  <a:schemeClr val="tx1"/>
                </a:solidFill>
              </a:rPr>
              <a:t>Event Note: Observations and Analysis From NetSuite's Global Customer Conference</a:t>
            </a:r>
            <a:br>
              <a:rPr lang="en-US" sz="800" b="0" dirty="0">
                <a:solidFill>
                  <a:schemeClr val="tx1"/>
                </a:solidFill>
              </a:rPr>
            </a:br>
            <a:r>
              <a:rPr lang="en-US" sz="800" b="0" dirty="0">
                <a:solidFill>
                  <a:schemeClr val="tx1"/>
                </a:solidFill>
              </a:rPr>
              <a:t>Analyst(s): Chris Pang, Robert P. Anderson, Christian </a:t>
            </a:r>
            <a:r>
              <a:rPr lang="en-US" sz="800" b="0" dirty="0" err="1">
                <a:solidFill>
                  <a:schemeClr val="tx1"/>
                </a:solidFill>
              </a:rPr>
              <a:t>Hestermann</a:t>
            </a:r>
            <a:r>
              <a:rPr lang="en-US" sz="800" b="0" dirty="0">
                <a:solidFill>
                  <a:schemeClr val="tx1"/>
                </a:solidFill>
              </a:rPr>
              <a:t>, June 2011</a:t>
            </a:r>
          </a:p>
        </p:txBody>
      </p:sp>
      <p:sp>
        <p:nvSpPr>
          <p:cNvPr id="12" name="Freeform 5"/>
          <p:cNvSpPr>
            <a:spLocks noEditPoints="1"/>
          </p:cNvSpPr>
          <p:nvPr/>
        </p:nvSpPr>
        <p:spPr bwMode="auto">
          <a:xfrm>
            <a:off x="532342" y="1147764"/>
            <a:ext cx="496661" cy="416983"/>
          </a:xfrm>
          <a:custGeom>
            <a:avLst/>
            <a:gdLst>
              <a:gd name="T0" fmla="*/ 142 w 314"/>
              <a:gd name="T1" fmla="*/ 192 h 263"/>
              <a:gd name="T2" fmla="*/ 122 w 314"/>
              <a:gd name="T3" fmla="*/ 243 h 263"/>
              <a:gd name="T4" fmla="*/ 73 w 314"/>
              <a:gd name="T5" fmla="*/ 263 h 263"/>
              <a:gd name="T6" fmla="*/ 0 w 314"/>
              <a:gd name="T7" fmla="*/ 173 h 263"/>
              <a:gd name="T8" fmla="*/ 93 w 314"/>
              <a:gd name="T9" fmla="*/ 0 h 263"/>
              <a:gd name="T10" fmla="*/ 112 w 314"/>
              <a:gd name="T11" fmla="*/ 20 h 263"/>
              <a:gd name="T12" fmla="*/ 40 w 314"/>
              <a:gd name="T13" fmla="*/ 129 h 263"/>
              <a:gd name="T14" fmla="*/ 46 w 314"/>
              <a:gd name="T15" fmla="*/ 137 h 263"/>
              <a:gd name="T16" fmla="*/ 52 w 314"/>
              <a:gd name="T17" fmla="*/ 136 h 263"/>
              <a:gd name="T18" fmla="*/ 82 w 314"/>
              <a:gd name="T19" fmla="*/ 127 h 263"/>
              <a:gd name="T20" fmla="*/ 124 w 314"/>
              <a:gd name="T21" fmla="*/ 146 h 263"/>
              <a:gd name="T22" fmla="*/ 142 w 314"/>
              <a:gd name="T23" fmla="*/ 192 h 263"/>
              <a:gd name="T24" fmla="*/ 314 w 314"/>
              <a:gd name="T25" fmla="*/ 192 h 263"/>
              <a:gd name="T26" fmla="*/ 295 w 314"/>
              <a:gd name="T27" fmla="*/ 243 h 263"/>
              <a:gd name="T28" fmla="*/ 246 w 314"/>
              <a:gd name="T29" fmla="*/ 263 h 263"/>
              <a:gd name="T30" fmla="*/ 172 w 314"/>
              <a:gd name="T31" fmla="*/ 173 h 263"/>
              <a:gd name="T32" fmla="*/ 266 w 314"/>
              <a:gd name="T33" fmla="*/ 0 h 263"/>
              <a:gd name="T34" fmla="*/ 284 w 314"/>
              <a:gd name="T35" fmla="*/ 20 h 263"/>
              <a:gd name="T36" fmla="*/ 213 w 314"/>
              <a:gd name="T37" fmla="*/ 129 h 263"/>
              <a:gd name="T38" fmla="*/ 218 w 314"/>
              <a:gd name="T39" fmla="*/ 137 h 263"/>
              <a:gd name="T40" fmla="*/ 233 w 314"/>
              <a:gd name="T41" fmla="*/ 132 h 263"/>
              <a:gd name="T42" fmla="*/ 254 w 314"/>
              <a:gd name="T43" fmla="*/ 127 h 263"/>
              <a:gd name="T44" fmla="*/ 297 w 314"/>
              <a:gd name="T45" fmla="*/ 146 h 263"/>
              <a:gd name="T46" fmla="*/ 314 w 314"/>
              <a:gd name="T47" fmla="*/ 19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4" h="263">
                <a:moveTo>
                  <a:pt x="142" y="192"/>
                </a:moveTo>
                <a:cubicBezTo>
                  <a:pt x="142" y="212"/>
                  <a:pt x="135" y="229"/>
                  <a:pt x="122" y="243"/>
                </a:cubicBezTo>
                <a:cubicBezTo>
                  <a:pt x="110" y="256"/>
                  <a:pt x="93" y="263"/>
                  <a:pt x="73" y="263"/>
                </a:cubicBezTo>
                <a:cubicBezTo>
                  <a:pt x="24" y="263"/>
                  <a:pt x="0" y="233"/>
                  <a:pt x="0" y="173"/>
                </a:cubicBezTo>
                <a:cubicBezTo>
                  <a:pt x="0" y="108"/>
                  <a:pt x="31" y="50"/>
                  <a:pt x="93" y="0"/>
                </a:cubicBezTo>
                <a:cubicBezTo>
                  <a:pt x="112" y="20"/>
                  <a:pt x="112" y="20"/>
                  <a:pt x="112" y="20"/>
                </a:cubicBezTo>
                <a:cubicBezTo>
                  <a:pt x="64" y="62"/>
                  <a:pt x="40" y="98"/>
                  <a:pt x="40" y="129"/>
                </a:cubicBezTo>
                <a:cubicBezTo>
                  <a:pt x="40" y="134"/>
                  <a:pt x="42" y="137"/>
                  <a:pt x="46" y="137"/>
                </a:cubicBezTo>
                <a:cubicBezTo>
                  <a:pt x="47" y="137"/>
                  <a:pt x="49" y="136"/>
                  <a:pt x="52" y="136"/>
                </a:cubicBezTo>
                <a:cubicBezTo>
                  <a:pt x="63" y="130"/>
                  <a:pt x="73" y="127"/>
                  <a:pt x="82" y="127"/>
                </a:cubicBezTo>
                <a:cubicBezTo>
                  <a:pt x="99" y="127"/>
                  <a:pt x="113" y="134"/>
                  <a:pt x="124" y="146"/>
                </a:cubicBezTo>
                <a:cubicBezTo>
                  <a:pt x="136" y="158"/>
                  <a:pt x="142" y="174"/>
                  <a:pt x="142" y="192"/>
                </a:cubicBezTo>
                <a:close/>
                <a:moveTo>
                  <a:pt x="314" y="192"/>
                </a:moveTo>
                <a:cubicBezTo>
                  <a:pt x="314" y="212"/>
                  <a:pt x="308" y="229"/>
                  <a:pt x="295" y="243"/>
                </a:cubicBezTo>
                <a:cubicBezTo>
                  <a:pt x="282" y="256"/>
                  <a:pt x="266" y="263"/>
                  <a:pt x="246" y="263"/>
                </a:cubicBezTo>
                <a:cubicBezTo>
                  <a:pt x="196" y="263"/>
                  <a:pt x="172" y="233"/>
                  <a:pt x="172" y="173"/>
                </a:cubicBezTo>
                <a:cubicBezTo>
                  <a:pt x="172" y="109"/>
                  <a:pt x="203" y="51"/>
                  <a:pt x="266" y="0"/>
                </a:cubicBezTo>
                <a:cubicBezTo>
                  <a:pt x="284" y="20"/>
                  <a:pt x="284" y="20"/>
                  <a:pt x="284" y="20"/>
                </a:cubicBezTo>
                <a:cubicBezTo>
                  <a:pt x="237" y="61"/>
                  <a:pt x="213" y="97"/>
                  <a:pt x="213" y="129"/>
                </a:cubicBezTo>
                <a:cubicBezTo>
                  <a:pt x="213" y="134"/>
                  <a:pt x="215" y="137"/>
                  <a:pt x="218" y="137"/>
                </a:cubicBezTo>
                <a:cubicBezTo>
                  <a:pt x="221" y="137"/>
                  <a:pt x="226" y="135"/>
                  <a:pt x="233" y="132"/>
                </a:cubicBezTo>
                <a:cubicBezTo>
                  <a:pt x="240" y="129"/>
                  <a:pt x="247" y="127"/>
                  <a:pt x="254" y="127"/>
                </a:cubicBezTo>
                <a:cubicBezTo>
                  <a:pt x="272" y="127"/>
                  <a:pt x="286" y="134"/>
                  <a:pt x="297" y="146"/>
                </a:cubicBezTo>
                <a:cubicBezTo>
                  <a:pt x="309" y="158"/>
                  <a:pt x="314" y="174"/>
                  <a:pt x="314" y="192"/>
                </a:cubicBezTo>
                <a:close/>
              </a:path>
            </a:pathLst>
          </a:custGeom>
          <a:solidFill>
            <a:srgbClr val="B9C7D4"/>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noEditPoints="1"/>
          </p:cNvSpPr>
          <p:nvPr/>
        </p:nvSpPr>
        <p:spPr bwMode="auto">
          <a:xfrm>
            <a:off x="6852070" y="2429934"/>
            <a:ext cx="497326" cy="416983"/>
          </a:xfrm>
          <a:custGeom>
            <a:avLst/>
            <a:gdLst>
              <a:gd name="T0" fmla="*/ 141 w 314"/>
              <a:gd name="T1" fmla="*/ 90 h 263"/>
              <a:gd name="T2" fmla="*/ 48 w 314"/>
              <a:gd name="T3" fmla="*/ 263 h 263"/>
              <a:gd name="T4" fmla="*/ 30 w 314"/>
              <a:gd name="T5" fmla="*/ 242 h 263"/>
              <a:gd name="T6" fmla="*/ 101 w 314"/>
              <a:gd name="T7" fmla="*/ 133 h 263"/>
              <a:gd name="T8" fmla="*/ 95 w 314"/>
              <a:gd name="T9" fmla="*/ 124 h 263"/>
              <a:gd name="T10" fmla="*/ 90 w 314"/>
              <a:gd name="T11" fmla="*/ 127 h 263"/>
              <a:gd name="T12" fmla="*/ 60 w 314"/>
              <a:gd name="T13" fmla="*/ 135 h 263"/>
              <a:gd name="T14" fmla="*/ 17 w 314"/>
              <a:gd name="T15" fmla="*/ 116 h 263"/>
              <a:gd name="T16" fmla="*/ 0 w 314"/>
              <a:gd name="T17" fmla="*/ 71 h 263"/>
              <a:gd name="T18" fmla="*/ 19 w 314"/>
              <a:gd name="T19" fmla="*/ 20 h 263"/>
              <a:gd name="T20" fmla="*/ 68 w 314"/>
              <a:gd name="T21" fmla="*/ 0 h 263"/>
              <a:gd name="T22" fmla="*/ 141 w 314"/>
              <a:gd name="T23" fmla="*/ 90 h 263"/>
              <a:gd name="T24" fmla="*/ 314 w 314"/>
              <a:gd name="T25" fmla="*/ 90 h 263"/>
              <a:gd name="T26" fmla="*/ 220 w 314"/>
              <a:gd name="T27" fmla="*/ 263 h 263"/>
              <a:gd name="T28" fmla="*/ 202 w 314"/>
              <a:gd name="T29" fmla="*/ 242 h 263"/>
              <a:gd name="T30" fmla="*/ 273 w 314"/>
              <a:gd name="T31" fmla="*/ 133 h 263"/>
              <a:gd name="T32" fmla="*/ 267 w 314"/>
              <a:gd name="T33" fmla="*/ 124 h 263"/>
              <a:gd name="T34" fmla="*/ 262 w 314"/>
              <a:gd name="T35" fmla="*/ 127 h 263"/>
              <a:gd name="T36" fmla="*/ 232 w 314"/>
              <a:gd name="T37" fmla="*/ 135 h 263"/>
              <a:gd name="T38" fmla="*/ 189 w 314"/>
              <a:gd name="T39" fmla="*/ 116 h 263"/>
              <a:gd name="T40" fmla="*/ 172 w 314"/>
              <a:gd name="T41" fmla="*/ 71 h 263"/>
              <a:gd name="T42" fmla="*/ 191 w 314"/>
              <a:gd name="T43" fmla="*/ 20 h 263"/>
              <a:gd name="T44" fmla="*/ 240 w 314"/>
              <a:gd name="T45" fmla="*/ 0 h 263"/>
              <a:gd name="T46" fmla="*/ 314 w 314"/>
              <a:gd name="T47" fmla="*/ 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4" h="263">
                <a:moveTo>
                  <a:pt x="141" y="90"/>
                </a:moveTo>
                <a:cubicBezTo>
                  <a:pt x="141" y="154"/>
                  <a:pt x="110" y="211"/>
                  <a:pt x="48" y="263"/>
                </a:cubicBezTo>
                <a:cubicBezTo>
                  <a:pt x="30" y="242"/>
                  <a:pt x="30" y="242"/>
                  <a:pt x="30" y="242"/>
                </a:cubicBezTo>
                <a:cubicBezTo>
                  <a:pt x="77" y="200"/>
                  <a:pt x="101" y="164"/>
                  <a:pt x="101" y="133"/>
                </a:cubicBezTo>
                <a:cubicBezTo>
                  <a:pt x="101" y="127"/>
                  <a:pt x="99" y="124"/>
                  <a:pt x="95" y="124"/>
                </a:cubicBezTo>
                <a:cubicBezTo>
                  <a:pt x="94" y="124"/>
                  <a:pt x="92" y="125"/>
                  <a:pt x="90" y="127"/>
                </a:cubicBezTo>
                <a:cubicBezTo>
                  <a:pt x="77" y="132"/>
                  <a:pt x="67" y="135"/>
                  <a:pt x="60" y="135"/>
                </a:cubicBezTo>
                <a:cubicBezTo>
                  <a:pt x="43" y="135"/>
                  <a:pt x="28" y="128"/>
                  <a:pt x="17" y="116"/>
                </a:cubicBezTo>
                <a:cubicBezTo>
                  <a:pt x="6" y="104"/>
                  <a:pt x="0" y="89"/>
                  <a:pt x="0" y="71"/>
                </a:cubicBezTo>
                <a:cubicBezTo>
                  <a:pt x="0" y="50"/>
                  <a:pt x="6" y="33"/>
                  <a:pt x="19" y="20"/>
                </a:cubicBezTo>
                <a:cubicBezTo>
                  <a:pt x="32" y="7"/>
                  <a:pt x="48" y="0"/>
                  <a:pt x="68" y="0"/>
                </a:cubicBezTo>
                <a:cubicBezTo>
                  <a:pt x="117" y="0"/>
                  <a:pt x="141" y="30"/>
                  <a:pt x="141" y="90"/>
                </a:cubicBezTo>
                <a:close/>
                <a:moveTo>
                  <a:pt x="314" y="90"/>
                </a:moveTo>
                <a:cubicBezTo>
                  <a:pt x="314" y="153"/>
                  <a:pt x="283" y="211"/>
                  <a:pt x="220" y="263"/>
                </a:cubicBezTo>
                <a:cubicBezTo>
                  <a:pt x="202" y="242"/>
                  <a:pt x="202" y="242"/>
                  <a:pt x="202" y="242"/>
                </a:cubicBezTo>
                <a:cubicBezTo>
                  <a:pt x="249" y="201"/>
                  <a:pt x="273" y="164"/>
                  <a:pt x="273" y="133"/>
                </a:cubicBezTo>
                <a:cubicBezTo>
                  <a:pt x="273" y="127"/>
                  <a:pt x="271" y="124"/>
                  <a:pt x="267" y="124"/>
                </a:cubicBezTo>
                <a:cubicBezTo>
                  <a:pt x="266" y="124"/>
                  <a:pt x="264" y="125"/>
                  <a:pt x="262" y="127"/>
                </a:cubicBezTo>
                <a:cubicBezTo>
                  <a:pt x="251" y="132"/>
                  <a:pt x="241" y="135"/>
                  <a:pt x="232" y="135"/>
                </a:cubicBezTo>
                <a:cubicBezTo>
                  <a:pt x="214" y="135"/>
                  <a:pt x="200" y="128"/>
                  <a:pt x="189" y="116"/>
                </a:cubicBezTo>
                <a:cubicBezTo>
                  <a:pt x="177" y="104"/>
                  <a:pt x="172" y="89"/>
                  <a:pt x="172" y="71"/>
                </a:cubicBezTo>
                <a:cubicBezTo>
                  <a:pt x="172" y="50"/>
                  <a:pt x="178" y="33"/>
                  <a:pt x="191" y="20"/>
                </a:cubicBezTo>
                <a:cubicBezTo>
                  <a:pt x="203" y="7"/>
                  <a:pt x="220" y="0"/>
                  <a:pt x="240" y="0"/>
                </a:cubicBezTo>
                <a:cubicBezTo>
                  <a:pt x="289" y="0"/>
                  <a:pt x="314" y="30"/>
                  <a:pt x="314" y="90"/>
                </a:cubicBezTo>
                <a:close/>
              </a:path>
            </a:pathLst>
          </a:custGeom>
          <a:solidFill>
            <a:srgbClr val="B9C7D4"/>
          </a:solidFill>
          <a:ln>
            <a:noFill/>
          </a:ln>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 y="4764238"/>
            <a:ext cx="1205752" cy="172359"/>
          </a:xfrm>
          <a:prstGeom prst="rect">
            <a:avLst/>
          </a:prstGeom>
        </p:spPr>
      </p:pic>
    </p:spTree>
    <p:extLst>
      <p:ext uri="{BB962C8B-B14F-4D97-AF65-F5344CB8AC3E}">
        <p14:creationId xmlns:p14="http://schemas.microsoft.com/office/powerpoint/2010/main" val="615087457"/>
      </p:ext>
    </p:extLst>
  </p:cSld>
  <p:clrMapOvr>
    <a:masterClrMapping/>
  </p:clrMapOvr>
</p:sld>
</file>

<file path=ppt/theme/theme1.xml><?xml version="1.0" encoding="utf-8"?>
<a:theme xmlns:a="http://schemas.openxmlformats.org/drawingml/2006/main" name="NetSuite Master template 2014">
  <a:themeElements>
    <a:clrScheme name="NetSuite Palette">
      <a:dk1>
        <a:srgbClr val="000000"/>
      </a:dk1>
      <a:lt1>
        <a:srgbClr val="FFFFFF"/>
      </a:lt1>
      <a:dk2>
        <a:srgbClr val="F75D22"/>
      </a:dk2>
      <a:lt2>
        <a:srgbClr val="FFFFFF"/>
      </a:lt2>
      <a:accent1>
        <a:srgbClr val="5F6062"/>
      </a:accent1>
      <a:accent2>
        <a:srgbClr val="F68A33"/>
      </a:accent2>
      <a:accent3>
        <a:srgbClr val="FDB913"/>
      </a:accent3>
      <a:accent4>
        <a:srgbClr val="0069AA"/>
      </a:accent4>
      <a:accent5>
        <a:srgbClr val="009DDC"/>
      </a:accent5>
      <a:accent6>
        <a:srgbClr val="7AC143"/>
      </a:accent6>
      <a:hlink>
        <a:srgbClr val="F75D22"/>
      </a:hlink>
      <a:folHlink>
        <a:srgbClr val="F75D22"/>
      </a:folHlink>
    </a:clrScheme>
    <a:fontScheme name="NetSuit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32842</TotalTime>
  <Words>2458</Words>
  <Application>Microsoft Office PowerPoint</Application>
  <PresentationFormat>On-screen Show (16:9)</PresentationFormat>
  <Paragraphs>459</Paragraphs>
  <Slides>38</Slides>
  <Notes>32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ＭＳ Ｐゴシック</vt:lpstr>
      <vt:lpstr>Aral</vt:lpstr>
      <vt:lpstr>Arial</vt:lpstr>
      <vt:lpstr>Calibri</vt:lpstr>
      <vt:lpstr>Impact</vt:lpstr>
      <vt:lpstr>Verdana</vt:lpstr>
      <vt:lpstr>NetSuite Master template 2014</vt:lpstr>
      <vt:lpstr>Image</vt:lpstr>
      <vt:lpstr>NetSuite – най-бързо растящата облачна платформа за управление на бизнеса.</vt:lpstr>
      <vt:lpstr>Agenda</vt:lpstr>
      <vt:lpstr>NetSuite Inc.</vt:lpstr>
      <vt:lpstr>NetSuite History</vt:lpstr>
      <vt:lpstr>The Undisputed Cloud ERP Leader</vt:lpstr>
      <vt:lpstr>NetSuite fourth quarter and fiscal 2015 financial results</vt:lpstr>
      <vt:lpstr>NetSuite Continues As Fastest Growing FMS </vt:lpstr>
      <vt:lpstr>NetSuite – Your Global Business Partner</vt:lpstr>
      <vt:lpstr>The Undisputed Cloud ERP Leader</vt:lpstr>
      <vt:lpstr>Balkan Services and NetSuite</vt:lpstr>
      <vt:lpstr>NetSuite</vt:lpstr>
      <vt:lpstr>Cloud or On-premise?</vt:lpstr>
      <vt:lpstr>On-premise vs. Cloud</vt:lpstr>
      <vt:lpstr>How Fragmented Business Systems might look like today</vt:lpstr>
      <vt:lpstr>The global challenges are even greater </vt:lpstr>
      <vt:lpstr>The global challenges are even greater  </vt:lpstr>
      <vt:lpstr>The world’s greatest multi-company, multi-currency system</vt:lpstr>
      <vt:lpstr>“Upgrade” is another Implementation</vt:lpstr>
      <vt:lpstr>Cloud Variants</vt:lpstr>
      <vt:lpstr>Cloud Computing Differentiators</vt:lpstr>
      <vt:lpstr>PowerPoint Presentation</vt:lpstr>
      <vt:lpstr>5 Data Centers, 2 Regions</vt:lpstr>
      <vt:lpstr>On-Premise associated costs (selected items only) </vt:lpstr>
      <vt:lpstr>Tomorrow’s business</vt:lpstr>
      <vt:lpstr>Today’s Constant State of Change </vt:lpstr>
      <vt:lpstr>Collaboration and Analytics are Central to ERP</vt:lpstr>
      <vt:lpstr>Designed for the Way You Work Today</vt:lpstr>
      <vt:lpstr>Easy to Use</vt:lpstr>
      <vt:lpstr>Business Intelligence for All – Finance Role Example</vt:lpstr>
      <vt:lpstr>It Just Works</vt:lpstr>
      <vt:lpstr>It Just Works – Secure and Reliable</vt:lpstr>
      <vt:lpstr>In Last 12 Months, NetSuite Processed</vt:lpstr>
      <vt:lpstr>Largest Deployments</vt:lpstr>
      <vt:lpstr>Customer Success</vt:lpstr>
      <vt:lpstr>It Just Works – Proven NetSuite Benefits</vt:lpstr>
      <vt:lpstr>Demo</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nickel</dc:creator>
  <cp:lastModifiedBy>Vladislav Jivkov</cp:lastModifiedBy>
  <cp:revision>721</cp:revision>
  <dcterms:created xsi:type="dcterms:W3CDTF">2014-01-15T22:29:57Z</dcterms:created>
  <dcterms:modified xsi:type="dcterms:W3CDTF">2016-04-13T15:08:36Z</dcterms:modified>
</cp:coreProperties>
</file>