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sp>
        <p:nvSpPr>
          <p:cNvPr id="7" name="Shape 7"/>
          <p:cNvSpPr txBox="1"/>
          <p:nvPr/>
        </p:nvSpPr>
        <p:spPr>
          <a:xfrm>
            <a:off x="0" y="4573525"/>
            <a:ext cx="9144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i="1" lang="en">
                <a:solidFill>
                  <a:schemeClr val="dk2"/>
                </a:solidFill>
              </a:rPr>
              <a:t>14 Apr 2016</a:t>
            </a:r>
            <a:br>
              <a:rPr i="1" lang="en">
                <a:solidFill>
                  <a:schemeClr val="dk2"/>
                </a:solidFill>
              </a:rPr>
            </a:br>
            <a:r>
              <a:rPr i="1" lang="en">
                <a:solidFill>
                  <a:schemeClr val="dk2"/>
                </a:solidFill>
              </a:rPr>
              <a:t>#cloudb2bmedia </a:t>
            </a:r>
          </a:p>
        </p:txBody>
      </p:sp>
      <p:sp>
        <p:nvSpPr>
          <p:cNvPr id="8" name="Shape 8"/>
          <p:cNvSpPr txBox="1"/>
          <p:nvPr/>
        </p:nvSpPr>
        <p:spPr>
          <a:xfrm>
            <a:off x="0" y="4613425"/>
            <a:ext cx="2798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Why Amazon Web Services?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hyperlink" Target="https://twitter.com/bobbynaydenov" TargetMode="External"/><Relationship Id="rId5" Type="http://schemas.openxmlformats.org/officeDocument/2006/relationships/image" Target="../media/image03.png"/><Relationship Id="rId6" Type="http://schemas.openxmlformats.org/officeDocument/2006/relationships/hyperlink" Target="https://www.linkedin.com/in/bnaydenov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artner.com/doc/reprints?id=1-2G2O5FC&amp;ct=150519" TargetMode="External"/><Relationship Id="rId4" Type="http://schemas.openxmlformats.org/officeDocument/2006/relationships/hyperlink" Target="https://aws.amazon.com/compliance/resources/" TargetMode="External"/><Relationship Id="rId5" Type="http://schemas.openxmlformats.org/officeDocument/2006/relationships/hyperlink" Target="https://aws.amazon.com/whitepapers/" TargetMode="External"/><Relationship Id="rId6" Type="http://schemas.openxmlformats.org/officeDocument/2006/relationships/hyperlink" Target="https://aws.amazon.com/solutions/case-studi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08.png"/><Relationship Id="rId11" Type="http://schemas.openxmlformats.org/officeDocument/2006/relationships/hyperlink" Target="https://www.linkedin.com/in/bnaydenov" TargetMode="External"/><Relationship Id="rId10" Type="http://schemas.openxmlformats.org/officeDocument/2006/relationships/image" Target="../media/image03.png"/><Relationship Id="rId12" Type="http://schemas.openxmlformats.org/officeDocument/2006/relationships/image" Target="../media/image16.jpg"/><Relationship Id="rId9" Type="http://schemas.openxmlformats.org/officeDocument/2006/relationships/image" Target="../media/image02.png"/><Relationship Id="rId5" Type="http://schemas.openxmlformats.org/officeDocument/2006/relationships/image" Target="../media/image00.gif"/><Relationship Id="rId6" Type="http://schemas.openxmlformats.org/officeDocument/2006/relationships/image" Target="../media/image14.png"/><Relationship Id="rId7" Type="http://schemas.openxmlformats.org/officeDocument/2006/relationships/image" Target="../media/image01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hyperlink" Target="https://www.gartner.com/doc/reprints?id=1-2G2O5FC&amp;ct=15051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90933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chemeClr val="accent1"/>
                </a:solidFill>
              </a:rPr>
              <a:t>Why Amazon Web Services?</a:t>
            </a:r>
            <a:br>
              <a:rPr b="1" lang="en" sz="3600">
                <a:solidFill>
                  <a:schemeClr val="accent1"/>
                </a:solidFill>
              </a:rPr>
            </a:br>
            <a:br>
              <a:rPr lang="en" sz="3600">
                <a:solidFill>
                  <a:schemeClr val="dk1"/>
                </a:solidFill>
              </a:rPr>
            </a:br>
            <a:br>
              <a:rPr lang="en" sz="3600">
                <a:solidFill>
                  <a:schemeClr val="dk1"/>
                </a:solidFill>
              </a:rPr>
            </a:br>
            <a:r>
              <a:rPr b="1" i="1" lang="en" sz="2200">
                <a:solidFill>
                  <a:schemeClr val="accent1"/>
                </a:solidFill>
              </a:rPr>
              <a:t>Bogdan Naydenov</a:t>
            </a:r>
            <a:br>
              <a:rPr i="1" lang="en" sz="2200">
                <a:solidFill>
                  <a:schemeClr val="dk2"/>
                </a:solidFill>
              </a:rPr>
            </a:br>
            <a:r>
              <a:rPr i="1" lang="en" sz="1800">
                <a:solidFill>
                  <a:schemeClr val="accent1"/>
                </a:solidFill>
              </a:rPr>
              <a:t>Certified Amazon Solutions Architect</a:t>
            </a:r>
            <a:br>
              <a:rPr i="1" lang="en" sz="2200">
                <a:solidFill>
                  <a:schemeClr val="accent1"/>
                </a:solidFill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1800">
                <a:solidFill>
                  <a:schemeClr val="accent1"/>
                </a:solidFill>
              </a:rPr>
              <a:t>14 Apr 2016</a:t>
            </a:r>
            <a:br>
              <a:rPr b="1" i="1" lang="en" sz="1800">
                <a:solidFill>
                  <a:schemeClr val="accent1"/>
                </a:solidFill>
              </a:rPr>
            </a:br>
            <a:r>
              <a:rPr b="1" i="1" lang="en" sz="1800">
                <a:solidFill>
                  <a:schemeClr val="accent1"/>
                </a:solidFill>
              </a:rPr>
              <a:t>#cloudb2bmedia</a:t>
            </a:r>
            <a:r>
              <a:rPr b="1" i="1" lang="en" sz="1800">
                <a:solidFill>
                  <a:schemeClr val="dk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0" y="0"/>
            <a:ext cx="91440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more than 70 Services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6075" y="3739800"/>
            <a:ext cx="892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AWS has more than 70 services that range from compute, storage, networking, database, analytics, application services, deployment, management and mobile.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00" y="535400"/>
            <a:ext cx="4298623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0" y="205375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722 New Services and Features</a:t>
            </a:r>
            <a:b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</a:b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for last year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03825" y="3771925"/>
            <a:ext cx="7983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50">
                <a:solidFill>
                  <a:schemeClr val="dk1"/>
                </a:solidFill>
              </a:rPr>
              <a:t>40 percent: </a:t>
            </a:r>
            <a:r>
              <a:rPr lang="en" sz="1050">
                <a:solidFill>
                  <a:schemeClr val="dk1"/>
                </a:solidFill>
              </a:rPr>
              <a:t>The </a:t>
            </a:r>
            <a:r>
              <a:rPr lang="en" sz="1200">
                <a:solidFill>
                  <a:schemeClr val="dk1"/>
                </a:solidFill>
              </a:rPr>
              <a:t>increase</a:t>
            </a:r>
            <a:r>
              <a:rPr lang="en" sz="1050">
                <a:solidFill>
                  <a:schemeClr val="dk1"/>
                </a:solidFill>
              </a:rPr>
              <a:t> of new AWS services and features, YoY, comparing 2015 to 2014. Last year, AWS launched 722 new services and features.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925" y="1351700"/>
            <a:ext cx="5189623" cy="193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0" y="205375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- Aurora Fastest Growing Services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75225" y="3887375"/>
            <a:ext cx="84462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Amazon Aurora, a relational database engine, is the fastest growing service in AWS history.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86" y="1181312"/>
            <a:ext cx="7582676" cy="238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0" y="205375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Security and Compliance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949" y="721000"/>
            <a:ext cx="6083299" cy="387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0" y="1456675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3000">
                <a:solidFill>
                  <a:schemeClr val="accent1"/>
                </a:solidFill>
                <a:highlight>
                  <a:srgbClr val="FFFFFF"/>
                </a:highlight>
              </a:rPr>
              <a:t>Thank you</a:t>
            </a:r>
            <a:br>
              <a:rPr b="1" lang="en" sz="3000">
                <a:solidFill>
                  <a:schemeClr val="accent1"/>
                </a:solidFill>
                <a:highlight>
                  <a:srgbClr val="FFFFFF"/>
                </a:highlight>
              </a:rPr>
            </a:br>
            <a:r>
              <a:rPr b="1" lang="en" sz="3000">
                <a:solidFill>
                  <a:schemeClr val="accent1"/>
                </a:solidFill>
                <a:highlight>
                  <a:srgbClr val="FFFFFF"/>
                </a:highlight>
              </a:rPr>
              <a:t>Q &amp; A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3594425" y="3424975"/>
            <a:ext cx="2417225" cy="359887"/>
            <a:chOff x="6109025" y="4339375"/>
            <a:chExt cx="2417225" cy="359887"/>
          </a:xfrm>
        </p:grpSpPr>
        <p:pic>
          <p:nvPicPr>
            <p:cNvPr id="155" name="Shape 1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09025" y="4339375"/>
              <a:ext cx="308775" cy="30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 txBox="1"/>
            <p:nvPr/>
          </p:nvSpPr>
          <p:spPr>
            <a:xfrm>
              <a:off x="6420850" y="4440662"/>
              <a:ext cx="2105400" cy="2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accent5"/>
                  </a:solidFill>
                  <a:hlinkClick r:id="rId4"/>
                </a:rPr>
                <a:t>@BobbyNaydenov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2703300" y="3890228"/>
            <a:ext cx="4640925" cy="532383"/>
            <a:chOff x="3541500" y="4195028"/>
            <a:chExt cx="4640925" cy="532383"/>
          </a:xfrm>
        </p:grpSpPr>
        <p:pic>
          <p:nvPicPr>
            <p:cNvPr id="158" name="Shape 1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1500" y="4195028"/>
              <a:ext cx="1138998" cy="308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Shape 159"/>
            <p:cNvSpPr txBox="1"/>
            <p:nvPr/>
          </p:nvSpPr>
          <p:spPr>
            <a:xfrm>
              <a:off x="4618125" y="4276212"/>
              <a:ext cx="35643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accent5"/>
                  </a:solidFill>
                  <a:hlinkClick r:id="rId6"/>
                </a:rPr>
                <a:t>https://www.linkedin.com/in/bnaydenov</a:t>
              </a:r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3591937" y="2710400"/>
            <a:ext cx="226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You can contact me at: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0" y="168125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3000">
                <a:solidFill>
                  <a:schemeClr val="accent1"/>
                </a:solidFill>
                <a:highlight>
                  <a:srgbClr val="FFFFFF"/>
                </a:highlight>
              </a:rPr>
              <a:t>Useful resources: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6200" y="1041800"/>
            <a:ext cx="9067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Gartner report</a:t>
            </a:r>
            <a:br>
              <a:rPr lang="en"/>
            </a:br>
            <a:r>
              <a:rPr lang="en" u="sng">
                <a:solidFill>
                  <a:schemeClr val="accent5"/>
                </a:solidFill>
                <a:hlinkClick r:id="rId3"/>
              </a:rPr>
              <a:t>https://www.gartner.com/doc/reprints?id=1-2G2O5FC&amp;ct=150519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6200" y="1727825"/>
            <a:ext cx="9067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AWS Compliance Resources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https://aws.amazon.com/compliance/resources/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6200" y="2601825"/>
            <a:ext cx="9067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AWS Whitepapers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5"/>
              </a:rPr>
              <a:t>https://aws.amazon.com/whitepapers/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6200" y="3391925"/>
            <a:ext cx="9067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Case Studies &amp; Customer Success Stories, Powered by the AWS Cloud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https://aws.amazon.com/solutions/case-studies/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accent1"/>
                </a:solidFill>
              </a:rPr>
              <a:t>Who am I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Bogdan Naydenov</a:t>
            </a:r>
            <a:br>
              <a:rPr lang="en" sz="1800">
                <a:solidFill>
                  <a:srgbClr val="595959"/>
                </a:solidFill>
              </a:rPr>
            </a:br>
            <a:r>
              <a:rPr lang="en">
                <a:solidFill>
                  <a:srgbClr val="595959"/>
                </a:solidFill>
              </a:rPr>
              <a:t>Senior IT Enterprise Architect - Telerik Platform Services team at Progress Software</a:t>
            </a:r>
            <a:br>
              <a:rPr lang="en" sz="1800">
                <a:solidFill>
                  <a:srgbClr val="595959"/>
                </a:solidFill>
              </a:rPr>
            </a:br>
            <a:br>
              <a:rPr lang="en" sz="1800">
                <a:solidFill>
                  <a:srgbClr val="595959"/>
                </a:solidFill>
              </a:rPr>
            </a:br>
            <a:r>
              <a:rPr lang="en">
                <a:solidFill>
                  <a:schemeClr val="dk2"/>
                </a:solidFill>
              </a:rPr>
              <a:t>More than 18 years of IT experience with Windows/Linux system administration, infrastructure management, network &amp; database management and design. Implementing DevOps practises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</a:rPr>
              <a:t>                                                        </a:t>
            </a:r>
            <a:br>
              <a:rPr lang="en">
                <a:solidFill>
                  <a:srgbClr val="595959"/>
                </a:solidFill>
              </a:rPr>
            </a:br>
            <a:r>
              <a:rPr lang="en">
                <a:solidFill>
                  <a:srgbClr val="595959"/>
                </a:solidFill>
              </a:rPr>
              <a:t>                  MongoDB DBA                 </a:t>
            </a:r>
            <a:br>
              <a:rPr lang="en">
                <a:solidFill>
                  <a:srgbClr val="595959"/>
                </a:solidFill>
              </a:rPr>
            </a:br>
            <a:r>
              <a:rPr lang="en">
                <a:solidFill>
                  <a:srgbClr val="595959"/>
                </a:solidFill>
              </a:rPr>
              <a:t>                  MongoDB Developer</a:t>
            </a:r>
            <a:br>
              <a:rPr lang="en">
                <a:solidFill>
                  <a:srgbClr val="595959"/>
                </a:solidFill>
              </a:rPr>
            </a:br>
            <a:r>
              <a:rPr lang="en">
                <a:solidFill>
                  <a:srgbClr val="595959"/>
                </a:solidFill>
              </a:rPr>
              <a:t>                  MongoDB Advanced Deployment and Operations</a:t>
            </a:r>
            <a:br>
              <a:rPr lang="en">
                <a:solidFill>
                  <a:srgbClr val="595959"/>
                </a:solidFill>
              </a:rPr>
            </a:br>
            <a:r>
              <a:rPr lang="en">
                <a:solidFill>
                  <a:srgbClr val="595959"/>
                </a:solidFill>
              </a:rPr>
              <a:t>                 </a:t>
            </a:r>
            <a:br>
              <a:rPr lang="en">
                <a:solidFill>
                  <a:srgbClr val="595959"/>
                </a:solidFill>
              </a:rPr>
            </a:b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25" y="2914410"/>
            <a:ext cx="1269199" cy="5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575" y="2914410"/>
            <a:ext cx="1087027" cy="5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750" y="2916225"/>
            <a:ext cx="1087024" cy="5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6775" y="2849525"/>
            <a:ext cx="1139000" cy="6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0099" y="2877474"/>
            <a:ext cx="1087025" cy="61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1375" y="2857400"/>
            <a:ext cx="1139000" cy="59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824" y="3905275"/>
            <a:ext cx="552729" cy="647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Shape 68"/>
          <p:cNvGrpSpPr/>
          <p:nvPr/>
        </p:nvGrpSpPr>
        <p:grpSpPr>
          <a:xfrm>
            <a:off x="2905550" y="4839578"/>
            <a:ext cx="4640925" cy="532383"/>
            <a:chOff x="3541500" y="4195028"/>
            <a:chExt cx="4640925" cy="532383"/>
          </a:xfrm>
        </p:grpSpPr>
        <p:pic>
          <p:nvPicPr>
            <p:cNvPr id="69" name="Shape 6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41500" y="4195028"/>
              <a:ext cx="1138998" cy="308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70"/>
            <p:cNvSpPr txBox="1"/>
            <p:nvPr/>
          </p:nvSpPr>
          <p:spPr>
            <a:xfrm>
              <a:off x="4618125" y="4276212"/>
              <a:ext cx="35643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accent5"/>
                  </a:solidFill>
                  <a:hlinkClick r:id="rId11"/>
                </a:rPr>
                <a:t>https://www.linkedin.com/in/bnaydenov</a:t>
              </a:r>
            </a:p>
          </p:txBody>
        </p:sp>
      </p:grpSp>
      <p:pic>
        <p:nvPicPr>
          <p:cNvPr id="71" name="Shape 7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9524" y="88937"/>
            <a:ext cx="1437275" cy="14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solidFill>
                  <a:schemeClr val="accent1"/>
                </a:solidFill>
              </a:rPr>
              <a:t>Disclaimer: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60850" y="1254375"/>
            <a:ext cx="83625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●"/>
            </a:pPr>
            <a:r>
              <a:rPr b="1" lang="en">
                <a:solidFill>
                  <a:srgbClr val="FF9900"/>
                </a:solidFill>
              </a:rPr>
              <a:t>All views and opinions in this presentations expressed are my own do not represent my employer's view in any way.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9900"/>
              </a:solidFill>
            </a:endParaRPr>
          </a:p>
          <a:p>
            <a:pPr indent="-228600" lvl="0" marL="457200">
              <a:spcBef>
                <a:spcPts val="0"/>
              </a:spcBef>
              <a:buClr>
                <a:srgbClr val="FF9900"/>
              </a:buClr>
              <a:buChar char="●"/>
            </a:pPr>
            <a:r>
              <a:rPr b="1" lang="en">
                <a:solidFill>
                  <a:srgbClr val="FF9900"/>
                </a:solidFill>
              </a:rPr>
              <a:t>I am not affiliated with Amazon Web Services in any way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825" y="2402037"/>
            <a:ext cx="57150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0" y="1031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10 Years in the Cloud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0" y="0"/>
            <a:ext cx="91440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March 14, 2006 was the day that Amazon Web Services (AWS) </a:t>
            </a:r>
            <a:br>
              <a:rPr b="1" lang="en">
                <a:solidFill>
                  <a:schemeClr val="accent1"/>
                </a:solidFill>
              </a:rPr>
            </a:br>
            <a:r>
              <a:rPr b="1" lang="en">
                <a:solidFill>
                  <a:schemeClr val="accent1"/>
                </a:solidFill>
              </a:rPr>
              <a:t>launched its first service, Amazon S3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575" y="1493825"/>
            <a:ext cx="1531025" cy="15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3086100"/>
            <a:ext cx="91440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</a:rPr>
              <a:t>In the press release announcing Amazon S3 for the first time, AWS described its new service as "storage for the Internet." How much storage? The first objects were anywhere from 1 byte to 5 gigabytes, AWS said. And how much? At the time AWS charged $0.15 per gigabyte of storage per month and $0.20 per gigabyte of data transferred.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399" y="1011725"/>
            <a:ext cx="3200326" cy="32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2555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named as a leader in the IaaS Magic Quadrant </a:t>
            </a:r>
            <a:b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</a:b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for the 5th consecutive year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61300" y="4252775"/>
            <a:ext cx="90408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</a:rPr>
              <a:t>More info: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https://www.gartner.com/doc/reprints?id=1-2G2O5FC&amp;ct=150519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0" y="1031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Global Infrastructure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298" y="829200"/>
            <a:ext cx="4882750" cy="25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099525" y="3561350"/>
            <a:ext cx="51015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highlight>
                <a:srgbClr val="E6E6E6"/>
              </a:highlight>
            </a:endParaRP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●"/>
            </a:pPr>
            <a:r>
              <a:rPr lang="en">
                <a:solidFill>
                  <a:schemeClr val="accent1"/>
                </a:solidFill>
              </a:rPr>
              <a:t>33 Availability Zones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●"/>
            </a:pPr>
            <a:r>
              <a:rPr lang="en">
                <a:solidFill>
                  <a:schemeClr val="accent1"/>
                </a:solidFill>
              </a:rPr>
              <a:t>12 Geographic Regions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●"/>
            </a:pPr>
            <a:r>
              <a:rPr lang="en">
                <a:solidFill>
                  <a:schemeClr val="accent1"/>
                </a:solidFill>
              </a:rPr>
              <a:t>Another 5 regions are expected to be added this year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highlight>
                <a:srgbClr val="E6E6E6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highlight>
                <a:srgbClr val="E6E6E6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0" y="1031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54 Edge Locations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83525" y="2823775"/>
            <a:ext cx="7934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54</a:t>
            </a:r>
            <a:r>
              <a:rPr lang="en">
                <a:solidFill>
                  <a:schemeClr val="dk1"/>
                </a:solidFill>
              </a:rPr>
              <a:t>: The number of global points of presence of AWS Edge locations, where </a:t>
            </a:r>
            <a:r>
              <a:rPr b="1" lang="en">
                <a:solidFill>
                  <a:schemeClr val="dk1"/>
                </a:solidFill>
              </a:rPr>
              <a:t>Amazon CloudFront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b="1" lang="en">
                <a:solidFill>
                  <a:schemeClr val="dk1"/>
                </a:solidFill>
              </a:rPr>
              <a:t>Amazon Route 53</a:t>
            </a:r>
            <a:r>
              <a:rPr lang="en">
                <a:solidFill>
                  <a:schemeClr val="dk1"/>
                </a:solidFill>
              </a:rPr>
              <a:t>, and </a:t>
            </a:r>
            <a:r>
              <a:rPr b="1" lang="en">
                <a:solidFill>
                  <a:schemeClr val="dk1"/>
                </a:solidFill>
              </a:rPr>
              <a:t>AWS WAF </a:t>
            </a:r>
            <a:r>
              <a:rPr lang="en">
                <a:solidFill>
                  <a:schemeClr val="dk1"/>
                </a:solidFill>
              </a:rPr>
              <a:t>services are offered.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E6E6E6"/>
              </a:highlight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950" y="847500"/>
            <a:ext cx="5971905" cy="18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1031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Customers from 190 countries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8925" y="3537250"/>
            <a:ext cx="85725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</a:rPr>
              <a:t>190: </a:t>
            </a:r>
            <a:r>
              <a:rPr lang="en" sz="1200">
                <a:solidFill>
                  <a:schemeClr val="dk1"/>
                </a:solidFill>
              </a:rPr>
              <a:t>The number of countries where AWS active customers are from. The company has more than a </a:t>
            </a:r>
            <a:r>
              <a:rPr b="1" lang="en" sz="1200">
                <a:solidFill>
                  <a:schemeClr val="dk1"/>
                </a:solidFill>
              </a:rPr>
              <a:t>million active customers</a:t>
            </a:r>
            <a:r>
              <a:rPr lang="en" sz="1200">
                <a:solidFill>
                  <a:schemeClr val="dk1"/>
                </a:solidFill>
              </a:rPr>
              <a:t> including nearly </a:t>
            </a:r>
            <a:r>
              <a:rPr b="1" lang="en" sz="1200">
                <a:solidFill>
                  <a:schemeClr val="dk1"/>
                </a:solidFill>
              </a:rPr>
              <a:t>2,000 </a:t>
            </a:r>
            <a:r>
              <a:rPr lang="en" sz="1200">
                <a:solidFill>
                  <a:schemeClr val="dk1"/>
                </a:solidFill>
              </a:rPr>
              <a:t>government agencies, </a:t>
            </a:r>
            <a:r>
              <a:rPr b="1" lang="en" sz="1200">
                <a:solidFill>
                  <a:schemeClr val="dk1"/>
                </a:solidFill>
              </a:rPr>
              <a:t>5,000 </a:t>
            </a:r>
            <a:r>
              <a:rPr lang="en" sz="1200">
                <a:solidFill>
                  <a:schemeClr val="dk1"/>
                </a:solidFill>
              </a:rPr>
              <a:t>education institutions and more than </a:t>
            </a:r>
            <a:r>
              <a:rPr b="1" lang="en" sz="1200">
                <a:solidFill>
                  <a:schemeClr val="dk1"/>
                </a:solidFill>
              </a:rPr>
              <a:t>17,500 </a:t>
            </a:r>
            <a:r>
              <a:rPr lang="en" sz="1200">
                <a:solidFill>
                  <a:schemeClr val="dk1"/>
                </a:solidFill>
              </a:rPr>
              <a:t>nonprofits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729" y="635550"/>
            <a:ext cx="4867949" cy="28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0" y="103100"/>
            <a:ext cx="9144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250">
                <a:solidFill>
                  <a:schemeClr val="accent1"/>
                </a:solidFill>
                <a:highlight>
                  <a:srgbClr val="FFFFFF"/>
                </a:highlight>
              </a:rPr>
              <a:t>AWS 51 Price Reductions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89550" y="3777900"/>
            <a:ext cx="8133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51</a:t>
            </a:r>
            <a:r>
              <a:rPr lang="en">
                <a:solidFill>
                  <a:schemeClr val="dk1"/>
                </a:solidFill>
              </a:rPr>
              <a:t>: The number of times AWS has reduced its prices since AWS launched (as of January 2016).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E6E6E6"/>
              </a:highlight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112" y="1367337"/>
            <a:ext cx="33623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