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5" r:id="rId3"/>
    <p:sldId id="266" r:id="rId4"/>
    <p:sldId id="257" r:id="rId5"/>
    <p:sldId id="280" r:id="rId6"/>
    <p:sldId id="264" r:id="rId7"/>
    <p:sldId id="267" r:id="rId8"/>
    <p:sldId id="268" r:id="rId9"/>
    <p:sldId id="259" r:id="rId10"/>
    <p:sldId id="260" r:id="rId11"/>
    <p:sldId id="269" r:id="rId12"/>
    <p:sldId id="261" r:id="rId13"/>
    <p:sldId id="270" r:id="rId14"/>
    <p:sldId id="271" r:id="rId15"/>
    <p:sldId id="263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1" r:id="rId2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2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48AC21-D3B2-4060-8239-3B530113B295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996497EB-14EC-4AD9-B4D2-AF0E669289D0}">
      <dgm:prSet/>
      <dgm:spPr/>
      <dgm:t>
        <a:bodyPr/>
        <a:lstStyle/>
        <a:p>
          <a:pPr rtl="0"/>
          <a:r>
            <a:rPr lang="en-US" smtClean="0"/>
            <a:t>CLOUD COMPUTING </a:t>
          </a:r>
          <a:r>
            <a:rPr lang="bg-BG" smtClean="0"/>
            <a:t>  ОБЛАЧНИ ИЗЧИСЛЕНИЯ, ОБЛАЧЕН КОМПЮТИНГ;</a:t>
          </a:r>
          <a:endParaRPr lang="bg-BG"/>
        </a:p>
      </dgm:t>
    </dgm:pt>
    <dgm:pt modelId="{19713895-BBC0-47C6-9822-F6DA4710E98B}" type="parTrans" cxnId="{7C296867-971D-4574-AF7E-D8DD1DF9FE78}">
      <dgm:prSet/>
      <dgm:spPr/>
      <dgm:t>
        <a:bodyPr/>
        <a:lstStyle/>
        <a:p>
          <a:endParaRPr lang="bg-BG"/>
        </a:p>
      </dgm:t>
    </dgm:pt>
    <dgm:pt modelId="{AC05BA22-948E-4EAB-83B7-3700F1EF2150}" type="sibTrans" cxnId="{7C296867-971D-4574-AF7E-D8DD1DF9FE78}">
      <dgm:prSet/>
      <dgm:spPr/>
      <dgm:t>
        <a:bodyPr/>
        <a:lstStyle/>
        <a:p>
          <a:endParaRPr lang="bg-BG"/>
        </a:p>
      </dgm:t>
    </dgm:pt>
    <dgm:pt modelId="{F61F55EF-9A71-48B1-923E-60B177C28457}">
      <dgm:prSet/>
      <dgm:spPr/>
      <dgm:t>
        <a:bodyPr/>
        <a:lstStyle/>
        <a:p>
          <a:pPr rtl="0"/>
          <a:r>
            <a:rPr lang="bg-BG" dirty="0" smtClean="0"/>
            <a:t>МНОЖЕСТВО НАЕМАТЕЛИ, КОИТО СПОДЕЛЯТ РЕСУРСИ:</a:t>
          </a:r>
          <a:endParaRPr lang="bg-BG" dirty="0"/>
        </a:p>
      </dgm:t>
    </dgm:pt>
    <dgm:pt modelId="{857DD2D9-4101-4A02-A637-ABD31222D08D}" type="parTrans" cxnId="{82140592-2585-4383-99E1-2BCA19DC010B}">
      <dgm:prSet/>
      <dgm:spPr/>
      <dgm:t>
        <a:bodyPr/>
        <a:lstStyle/>
        <a:p>
          <a:endParaRPr lang="bg-BG"/>
        </a:p>
      </dgm:t>
    </dgm:pt>
    <dgm:pt modelId="{ADDBDFE0-C750-49FE-89B6-04268CA945F9}" type="sibTrans" cxnId="{82140592-2585-4383-99E1-2BCA19DC010B}">
      <dgm:prSet/>
      <dgm:spPr/>
      <dgm:t>
        <a:bodyPr/>
        <a:lstStyle/>
        <a:p>
          <a:endParaRPr lang="bg-BG"/>
        </a:p>
      </dgm:t>
    </dgm:pt>
    <dgm:pt modelId="{B8170D29-CEC8-4B73-BF3C-7F4B5DA94F3B}">
      <dgm:prSet/>
      <dgm:spPr/>
      <dgm:t>
        <a:bodyPr/>
        <a:lstStyle/>
        <a:p>
          <a:pPr rtl="0"/>
          <a:r>
            <a:rPr lang="en-US" smtClean="0"/>
            <a:t>SaaS Software as a Service – </a:t>
          </a:r>
          <a:r>
            <a:rPr lang="bg-BG" smtClean="0"/>
            <a:t>СОФТУЕРНО ПРИЛОЖЕНИЕ</a:t>
          </a:r>
          <a:r>
            <a:rPr lang="en-US" smtClean="0"/>
            <a:t> – </a:t>
          </a:r>
          <a:r>
            <a:rPr lang="bg-BG" smtClean="0"/>
            <a:t>ФИТНЕС ТРАКЕРИ, Свързан автомобил</a:t>
          </a:r>
          <a:endParaRPr lang="bg-BG"/>
        </a:p>
      </dgm:t>
    </dgm:pt>
    <dgm:pt modelId="{240689B1-6242-4DBE-844E-E33460AEF131}" type="parTrans" cxnId="{7399B6B9-2D24-4DDC-A475-4D6A78905E2D}">
      <dgm:prSet/>
      <dgm:spPr/>
      <dgm:t>
        <a:bodyPr/>
        <a:lstStyle/>
        <a:p>
          <a:endParaRPr lang="bg-BG"/>
        </a:p>
      </dgm:t>
    </dgm:pt>
    <dgm:pt modelId="{51874741-67F1-4F7C-AAF4-61DE9D91A6D3}" type="sibTrans" cxnId="{7399B6B9-2D24-4DDC-A475-4D6A78905E2D}">
      <dgm:prSet/>
      <dgm:spPr/>
      <dgm:t>
        <a:bodyPr/>
        <a:lstStyle/>
        <a:p>
          <a:endParaRPr lang="bg-BG"/>
        </a:p>
      </dgm:t>
    </dgm:pt>
    <dgm:pt modelId="{59865D97-F272-4CDD-80B1-AA5CEAF3BCEA}">
      <dgm:prSet/>
      <dgm:spPr/>
      <dgm:t>
        <a:bodyPr/>
        <a:lstStyle/>
        <a:p>
          <a:pPr rtl="0"/>
          <a:r>
            <a:rPr lang="en-US" dirty="0" smtClean="0"/>
            <a:t>PaaS Platform as a Service</a:t>
          </a:r>
          <a:r>
            <a:rPr lang="bg-BG" dirty="0" smtClean="0"/>
            <a:t> – ПЛАТФОРМА – </a:t>
          </a:r>
          <a:r>
            <a:rPr lang="en-US" dirty="0" smtClean="0"/>
            <a:t>DROP BOX, Face Book, Office 365</a:t>
          </a:r>
          <a:endParaRPr lang="bg-BG" dirty="0"/>
        </a:p>
      </dgm:t>
    </dgm:pt>
    <dgm:pt modelId="{001295C3-7A71-495D-94F3-29C72E3325AB}" type="parTrans" cxnId="{FD548C39-A087-4B42-8FA6-FECD46A27199}">
      <dgm:prSet/>
      <dgm:spPr/>
      <dgm:t>
        <a:bodyPr/>
        <a:lstStyle/>
        <a:p>
          <a:endParaRPr lang="bg-BG"/>
        </a:p>
      </dgm:t>
    </dgm:pt>
    <dgm:pt modelId="{7C111F48-7128-4654-9D40-7372D293CEF1}" type="sibTrans" cxnId="{FD548C39-A087-4B42-8FA6-FECD46A27199}">
      <dgm:prSet/>
      <dgm:spPr/>
      <dgm:t>
        <a:bodyPr/>
        <a:lstStyle/>
        <a:p>
          <a:endParaRPr lang="bg-BG"/>
        </a:p>
      </dgm:t>
    </dgm:pt>
    <dgm:pt modelId="{E2C26C6F-9DEA-4211-AE75-F8A5D07494C2}">
      <dgm:prSet/>
      <dgm:spPr/>
      <dgm:t>
        <a:bodyPr/>
        <a:lstStyle/>
        <a:p>
          <a:pPr rtl="0"/>
          <a:r>
            <a:rPr lang="en-US" smtClean="0"/>
            <a:t>IaaS Infrastructure as a Service – </a:t>
          </a:r>
          <a:r>
            <a:rPr lang="bg-BG" smtClean="0"/>
            <a:t>МНОГО СЪРВЪРИ С РАЗЛИЧНИ УСЛУГИ – </a:t>
          </a:r>
          <a:r>
            <a:rPr lang="en-US" smtClean="0"/>
            <a:t>I-MAIL, FTP, File Server</a:t>
          </a:r>
          <a:endParaRPr lang="bg-BG"/>
        </a:p>
      </dgm:t>
    </dgm:pt>
    <dgm:pt modelId="{D25BEAC5-6780-46F5-A73D-B4765F9B78ED}" type="parTrans" cxnId="{11227B18-18B6-458A-834D-0E5C82FEFE06}">
      <dgm:prSet/>
      <dgm:spPr/>
      <dgm:t>
        <a:bodyPr/>
        <a:lstStyle/>
        <a:p>
          <a:endParaRPr lang="bg-BG"/>
        </a:p>
      </dgm:t>
    </dgm:pt>
    <dgm:pt modelId="{CD0B299E-2451-492A-A103-25B342E0FBA2}" type="sibTrans" cxnId="{11227B18-18B6-458A-834D-0E5C82FEFE06}">
      <dgm:prSet/>
      <dgm:spPr/>
      <dgm:t>
        <a:bodyPr/>
        <a:lstStyle/>
        <a:p>
          <a:endParaRPr lang="bg-BG"/>
        </a:p>
      </dgm:t>
    </dgm:pt>
    <dgm:pt modelId="{8D04904C-890C-4A13-94AA-109BB536EFAD}" type="pres">
      <dgm:prSet presAssocID="{E648AC21-D3B2-4060-8239-3B530113B29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A043D139-73E4-4063-94CF-9217F6B4A611}" type="pres">
      <dgm:prSet presAssocID="{996497EB-14EC-4AD9-B4D2-AF0E669289D0}" presName="composite" presStyleCnt="0"/>
      <dgm:spPr/>
    </dgm:pt>
    <dgm:pt modelId="{92774FDA-B5B0-4FC1-9279-3413A9FED971}" type="pres">
      <dgm:prSet presAssocID="{996497EB-14EC-4AD9-B4D2-AF0E669289D0}" presName="imgShp" presStyleLbl="fgImgPlace1" presStyleIdx="0" presStyleCnt="5"/>
      <dgm:spPr/>
    </dgm:pt>
    <dgm:pt modelId="{23C15B38-1521-4262-B4B3-54652087C7DA}" type="pres">
      <dgm:prSet presAssocID="{996497EB-14EC-4AD9-B4D2-AF0E669289D0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852DF9D-E1FB-4649-9BCE-6FCC247F628D}" type="pres">
      <dgm:prSet presAssocID="{AC05BA22-948E-4EAB-83B7-3700F1EF2150}" presName="spacing" presStyleCnt="0"/>
      <dgm:spPr/>
    </dgm:pt>
    <dgm:pt modelId="{D6B7530B-B8E4-481F-9CB8-7118911A3642}" type="pres">
      <dgm:prSet presAssocID="{F61F55EF-9A71-48B1-923E-60B177C28457}" presName="composite" presStyleCnt="0"/>
      <dgm:spPr/>
    </dgm:pt>
    <dgm:pt modelId="{3EA9E5BA-A9AD-4569-BE14-689A40FC0A32}" type="pres">
      <dgm:prSet presAssocID="{F61F55EF-9A71-48B1-923E-60B177C28457}" presName="imgShp" presStyleLbl="fgImgPlace1" presStyleIdx="1" presStyleCnt="5"/>
      <dgm:spPr/>
    </dgm:pt>
    <dgm:pt modelId="{CAAF7E2C-495D-4456-B188-E5CB07572614}" type="pres">
      <dgm:prSet presAssocID="{F61F55EF-9A71-48B1-923E-60B177C28457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D3AB515-46A0-426C-BC69-DD8F8F3E5A08}" type="pres">
      <dgm:prSet presAssocID="{ADDBDFE0-C750-49FE-89B6-04268CA945F9}" presName="spacing" presStyleCnt="0"/>
      <dgm:spPr/>
    </dgm:pt>
    <dgm:pt modelId="{E6EDAEF1-7321-4C6A-85B9-B2E7991D26EF}" type="pres">
      <dgm:prSet presAssocID="{B8170D29-CEC8-4B73-BF3C-7F4B5DA94F3B}" presName="composite" presStyleCnt="0"/>
      <dgm:spPr/>
    </dgm:pt>
    <dgm:pt modelId="{9C6C401E-8ED7-47EA-927F-AFB5CAA22C51}" type="pres">
      <dgm:prSet presAssocID="{B8170D29-CEC8-4B73-BF3C-7F4B5DA94F3B}" presName="imgShp" presStyleLbl="fgImgPlace1" presStyleIdx="2" presStyleCnt="5"/>
      <dgm:spPr/>
    </dgm:pt>
    <dgm:pt modelId="{26508578-A32A-4E21-B1E1-7026CEB8CEDE}" type="pres">
      <dgm:prSet presAssocID="{B8170D29-CEC8-4B73-BF3C-7F4B5DA94F3B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944D91F-C216-4C9F-8D99-5E587D3E6BC8}" type="pres">
      <dgm:prSet presAssocID="{51874741-67F1-4F7C-AAF4-61DE9D91A6D3}" presName="spacing" presStyleCnt="0"/>
      <dgm:spPr/>
    </dgm:pt>
    <dgm:pt modelId="{D03895A9-39AB-45A2-91BC-FF31F641C724}" type="pres">
      <dgm:prSet presAssocID="{59865D97-F272-4CDD-80B1-AA5CEAF3BCEA}" presName="composite" presStyleCnt="0"/>
      <dgm:spPr/>
    </dgm:pt>
    <dgm:pt modelId="{0E3F023E-3111-4767-A14B-F1CCF7084D48}" type="pres">
      <dgm:prSet presAssocID="{59865D97-F272-4CDD-80B1-AA5CEAF3BCEA}" presName="imgShp" presStyleLbl="fgImgPlace1" presStyleIdx="3" presStyleCnt="5"/>
      <dgm:spPr/>
    </dgm:pt>
    <dgm:pt modelId="{388CED47-9B1C-42B7-BE17-27162C8162B0}" type="pres">
      <dgm:prSet presAssocID="{59865D97-F272-4CDD-80B1-AA5CEAF3BCEA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03DDA0F-CAC4-4FB0-B480-341C55EC5B21}" type="pres">
      <dgm:prSet presAssocID="{7C111F48-7128-4654-9D40-7372D293CEF1}" presName="spacing" presStyleCnt="0"/>
      <dgm:spPr/>
    </dgm:pt>
    <dgm:pt modelId="{8754BF44-90BC-492D-9E96-7D7A14E06900}" type="pres">
      <dgm:prSet presAssocID="{E2C26C6F-9DEA-4211-AE75-F8A5D07494C2}" presName="composite" presStyleCnt="0"/>
      <dgm:spPr/>
    </dgm:pt>
    <dgm:pt modelId="{252BA295-B6CF-4EC5-9999-2A5977A6C53E}" type="pres">
      <dgm:prSet presAssocID="{E2C26C6F-9DEA-4211-AE75-F8A5D07494C2}" presName="imgShp" presStyleLbl="fgImgPlace1" presStyleIdx="4" presStyleCnt="5"/>
      <dgm:spPr/>
    </dgm:pt>
    <dgm:pt modelId="{5E717A23-EFCF-4DED-BE61-057A0224DF7A}" type="pres">
      <dgm:prSet presAssocID="{E2C26C6F-9DEA-4211-AE75-F8A5D07494C2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9A9DFDC-CF1A-46A8-92F6-3C47E49ED875}" type="presOf" srcId="{996497EB-14EC-4AD9-B4D2-AF0E669289D0}" destId="{23C15B38-1521-4262-B4B3-54652087C7DA}" srcOrd="0" destOrd="0" presId="urn:microsoft.com/office/officeart/2005/8/layout/vList3"/>
    <dgm:cxn modelId="{88942D7B-DB00-4542-9855-59809936C7B2}" type="presOf" srcId="{E648AC21-D3B2-4060-8239-3B530113B295}" destId="{8D04904C-890C-4A13-94AA-109BB536EFAD}" srcOrd="0" destOrd="0" presId="urn:microsoft.com/office/officeart/2005/8/layout/vList3"/>
    <dgm:cxn modelId="{7C296867-971D-4574-AF7E-D8DD1DF9FE78}" srcId="{E648AC21-D3B2-4060-8239-3B530113B295}" destId="{996497EB-14EC-4AD9-B4D2-AF0E669289D0}" srcOrd="0" destOrd="0" parTransId="{19713895-BBC0-47C6-9822-F6DA4710E98B}" sibTransId="{AC05BA22-948E-4EAB-83B7-3700F1EF2150}"/>
    <dgm:cxn modelId="{FD548C39-A087-4B42-8FA6-FECD46A27199}" srcId="{E648AC21-D3B2-4060-8239-3B530113B295}" destId="{59865D97-F272-4CDD-80B1-AA5CEAF3BCEA}" srcOrd="3" destOrd="0" parTransId="{001295C3-7A71-495D-94F3-29C72E3325AB}" sibTransId="{7C111F48-7128-4654-9D40-7372D293CEF1}"/>
    <dgm:cxn modelId="{F0FE2943-924C-435A-9B64-B432B0250115}" type="presOf" srcId="{F61F55EF-9A71-48B1-923E-60B177C28457}" destId="{CAAF7E2C-495D-4456-B188-E5CB07572614}" srcOrd="0" destOrd="0" presId="urn:microsoft.com/office/officeart/2005/8/layout/vList3"/>
    <dgm:cxn modelId="{7399B6B9-2D24-4DDC-A475-4D6A78905E2D}" srcId="{E648AC21-D3B2-4060-8239-3B530113B295}" destId="{B8170D29-CEC8-4B73-BF3C-7F4B5DA94F3B}" srcOrd="2" destOrd="0" parTransId="{240689B1-6242-4DBE-844E-E33460AEF131}" sibTransId="{51874741-67F1-4F7C-AAF4-61DE9D91A6D3}"/>
    <dgm:cxn modelId="{8368C91F-EB52-40F2-A41A-4EA535097799}" type="presOf" srcId="{B8170D29-CEC8-4B73-BF3C-7F4B5DA94F3B}" destId="{26508578-A32A-4E21-B1E1-7026CEB8CEDE}" srcOrd="0" destOrd="0" presId="urn:microsoft.com/office/officeart/2005/8/layout/vList3"/>
    <dgm:cxn modelId="{82140592-2585-4383-99E1-2BCA19DC010B}" srcId="{E648AC21-D3B2-4060-8239-3B530113B295}" destId="{F61F55EF-9A71-48B1-923E-60B177C28457}" srcOrd="1" destOrd="0" parTransId="{857DD2D9-4101-4A02-A637-ABD31222D08D}" sibTransId="{ADDBDFE0-C750-49FE-89B6-04268CA945F9}"/>
    <dgm:cxn modelId="{11227B18-18B6-458A-834D-0E5C82FEFE06}" srcId="{E648AC21-D3B2-4060-8239-3B530113B295}" destId="{E2C26C6F-9DEA-4211-AE75-F8A5D07494C2}" srcOrd="4" destOrd="0" parTransId="{D25BEAC5-6780-46F5-A73D-B4765F9B78ED}" sibTransId="{CD0B299E-2451-492A-A103-25B342E0FBA2}"/>
    <dgm:cxn modelId="{6EC0B9DE-1ACF-487F-8B4D-AB92131F33B4}" type="presOf" srcId="{59865D97-F272-4CDD-80B1-AA5CEAF3BCEA}" destId="{388CED47-9B1C-42B7-BE17-27162C8162B0}" srcOrd="0" destOrd="0" presId="urn:microsoft.com/office/officeart/2005/8/layout/vList3"/>
    <dgm:cxn modelId="{533D383A-32EA-4EE5-91AF-BFA37124F6BD}" type="presOf" srcId="{E2C26C6F-9DEA-4211-AE75-F8A5D07494C2}" destId="{5E717A23-EFCF-4DED-BE61-057A0224DF7A}" srcOrd="0" destOrd="0" presId="urn:microsoft.com/office/officeart/2005/8/layout/vList3"/>
    <dgm:cxn modelId="{4B21E0AA-1659-400F-A467-F0F2DE60374B}" type="presParOf" srcId="{8D04904C-890C-4A13-94AA-109BB536EFAD}" destId="{A043D139-73E4-4063-94CF-9217F6B4A611}" srcOrd="0" destOrd="0" presId="urn:microsoft.com/office/officeart/2005/8/layout/vList3"/>
    <dgm:cxn modelId="{DCDF6779-F998-4D94-AE0E-BD7DD508F9E4}" type="presParOf" srcId="{A043D139-73E4-4063-94CF-9217F6B4A611}" destId="{92774FDA-B5B0-4FC1-9279-3413A9FED971}" srcOrd="0" destOrd="0" presId="urn:microsoft.com/office/officeart/2005/8/layout/vList3"/>
    <dgm:cxn modelId="{89908588-B414-407E-B3C0-0223B970D41C}" type="presParOf" srcId="{A043D139-73E4-4063-94CF-9217F6B4A611}" destId="{23C15B38-1521-4262-B4B3-54652087C7DA}" srcOrd="1" destOrd="0" presId="urn:microsoft.com/office/officeart/2005/8/layout/vList3"/>
    <dgm:cxn modelId="{482F62D8-C4A1-4522-83AC-1EA7B1382B89}" type="presParOf" srcId="{8D04904C-890C-4A13-94AA-109BB536EFAD}" destId="{2852DF9D-E1FB-4649-9BCE-6FCC247F628D}" srcOrd="1" destOrd="0" presId="urn:microsoft.com/office/officeart/2005/8/layout/vList3"/>
    <dgm:cxn modelId="{9B819485-616C-4100-AF7A-ED955296A3B1}" type="presParOf" srcId="{8D04904C-890C-4A13-94AA-109BB536EFAD}" destId="{D6B7530B-B8E4-481F-9CB8-7118911A3642}" srcOrd="2" destOrd="0" presId="urn:microsoft.com/office/officeart/2005/8/layout/vList3"/>
    <dgm:cxn modelId="{F0AF3165-F4FE-48CA-B46A-D7B10466AF6C}" type="presParOf" srcId="{D6B7530B-B8E4-481F-9CB8-7118911A3642}" destId="{3EA9E5BA-A9AD-4569-BE14-689A40FC0A32}" srcOrd="0" destOrd="0" presId="urn:microsoft.com/office/officeart/2005/8/layout/vList3"/>
    <dgm:cxn modelId="{9A4DAA6D-72B9-4F19-8EDA-C4DBDBCE4361}" type="presParOf" srcId="{D6B7530B-B8E4-481F-9CB8-7118911A3642}" destId="{CAAF7E2C-495D-4456-B188-E5CB07572614}" srcOrd="1" destOrd="0" presId="urn:microsoft.com/office/officeart/2005/8/layout/vList3"/>
    <dgm:cxn modelId="{0910E45F-CAAE-4125-A495-2BDE01882661}" type="presParOf" srcId="{8D04904C-890C-4A13-94AA-109BB536EFAD}" destId="{CD3AB515-46A0-426C-BC69-DD8F8F3E5A08}" srcOrd="3" destOrd="0" presId="urn:microsoft.com/office/officeart/2005/8/layout/vList3"/>
    <dgm:cxn modelId="{BB34BAC6-991F-451D-86F1-155D7C7C1651}" type="presParOf" srcId="{8D04904C-890C-4A13-94AA-109BB536EFAD}" destId="{E6EDAEF1-7321-4C6A-85B9-B2E7991D26EF}" srcOrd="4" destOrd="0" presId="urn:microsoft.com/office/officeart/2005/8/layout/vList3"/>
    <dgm:cxn modelId="{C4CE62C2-2E89-4CAB-9BA4-DD53C83B8C86}" type="presParOf" srcId="{E6EDAEF1-7321-4C6A-85B9-B2E7991D26EF}" destId="{9C6C401E-8ED7-47EA-927F-AFB5CAA22C51}" srcOrd="0" destOrd="0" presId="urn:microsoft.com/office/officeart/2005/8/layout/vList3"/>
    <dgm:cxn modelId="{53F654BA-712D-49AA-85D0-DA278E5A4C32}" type="presParOf" srcId="{E6EDAEF1-7321-4C6A-85B9-B2E7991D26EF}" destId="{26508578-A32A-4E21-B1E1-7026CEB8CEDE}" srcOrd="1" destOrd="0" presId="urn:microsoft.com/office/officeart/2005/8/layout/vList3"/>
    <dgm:cxn modelId="{C9042812-2F01-45BC-9C2F-7D8106415595}" type="presParOf" srcId="{8D04904C-890C-4A13-94AA-109BB536EFAD}" destId="{E944D91F-C216-4C9F-8D99-5E587D3E6BC8}" srcOrd="5" destOrd="0" presId="urn:microsoft.com/office/officeart/2005/8/layout/vList3"/>
    <dgm:cxn modelId="{4D7D8500-87AC-4E10-A667-035DB9CDB70B}" type="presParOf" srcId="{8D04904C-890C-4A13-94AA-109BB536EFAD}" destId="{D03895A9-39AB-45A2-91BC-FF31F641C724}" srcOrd="6" destOrd="0" presId="urn:microsoft.com/office/officeart/2005/8/layout/vList3"/>
    <dgm:cxn modelId="{8DE2473B-BFF2-4449-AC61-B48222454E09}" type="presParOf" srcId="{D03895A9-39AB-45A2-91BC-FF31F641C724}" destId="{0E3F023E-3111-4767-A14B-F1CCF7084D48}" srcOrd="0" destOrd="0" presId="urn:microsoft.com/office/officeart/2005/8/layout/vList3"/>
    <dgm:cxn modelId="{BE97AAF7-925C-4D63-AFD3-B445EF3E21F5}" type="presParOf" srcId="{D03895A9-39AB-45A2-91BC-FF31F641C724}" destId="{388CED47-9B1C-42B7-BE17-27162C8162B0}" srcOrd="1" destOrd="0" presId="urn:microsoft.com/office/officeart/2005/8/layout/vList3"/>
    <dgm:cxn modelId="{251618FE-F70E-4AA1-BBC5-745AF0E51C94}" type="presParOf" srcId="{8D04904C-890C-4A13-94AA-109BB536EFAD}" destId="{503DDA0F-CAC4-4FB0-B480-341C55EC5B21}" srcOrd="7" destOrd="0" presId="urn:microsoft.com/office/officeart/2005/8/layout/vList3"/>
    <dgm:cxn modelId="{22996B8C-E08F-4AF2-8DA8-E99C2A47950C}" type="presParOf" srcId="{8D04904C-890C-4A13-94AA-109BB536EFAD}" destId="{8754BF44-90BC-492D-9E96-7D7A14E06900}" srcOrd="8" destOrd="0" presId="urn:microsoft.com/office/officeart/2005/8/layout/vList3"/>
    <dgm:cxn modelId="{1E6EF6A2-13CD-4DE5-8E8D-1547415090A5}" type="presParOf" srcId="{8754BF44-90BC-492D-9E96-7D7A14E06900}" destId="{252BA295-B6CF-4EC5-9999-2A5977A6C53E}" srcOrd="0" destOrd="0" presId="urn:microsoft.com/office/officeart/2005/8/layout/vList3"/>
    <dgm:cxn modelId="{7D6DFF63-C35E-417C-B50D-722F12C83D5A}" type="presParOf" srcId="{8754BF44-90BC-492D-9E96-7D7A14E06900}" destId="{5E717A23-EFCF-4DED-BE61-057A0224DF7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15B38-1521-4262-B4B3-54652087C7DA}">
      <dsp:nvSpPr>
        <dsp:cNvPr id="0" name=""/>
        <dsp:cNvSpPr/>
      </dsp:nvSpPr>
      <dsp:spPr>
        <a:xfrm rot="10800000">
          <a:off x="1863803" y="1785"/>
          <a:ext cx="6610395" cy="795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0623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CLOUD COMPUTING </a:t>
          </a:r>
          <a:r>
            <a:rPr lang="bg-BG" sz="1900" kern="1200" smtClean="0"/>
            <a:t>  ОБЛАЧНИ ИЗЧИСЛЕНИЯ, ОБЛАЧЕН КОМПЮТИНГ;</a:t>
          </a:r>
          <a:endParaRPr lang="bg-BG" sz="1900" kern="1200"/>
        </a:p>
      </dsp:txBody>
      <dsp:txXfrm rot="10800000">
        <a:off x="2062581" y="1785"/>
        <a:ext cx="6411617" cy="795114"/>
      </dsp:txXfrm>
    </dsp:sp>
    <dsp:sp modelId="{92774FDA-B5B0-4FC1-9279-3413A9FED971}">
      <dsp:nvSpPr>
        <dsp:cNvPr id="0" name=""/>
        <dsp:cNvSpPr/>
      </dsp:nvSpPr>
      <dsp:spPr>
        <a:xfrm>
          <a:off x="1466245" y="1785"/>
          <a:ext cx="795114" cy="7951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AAF7E2C-495D-4456-B188-E5CB07572614}">
      <dsp:nvSpPr>
        <dsp:cNvPr id="0" name=""/>
        <dsp:cNvSpPr/>
      </dsp:nvSpPr>
      <dsp:spPr>
        <a:xfrm rot="10800000">
          <a:off x="1863803" y="1034247"/>
          <a:ext cx="6610395" cy="795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0623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МНОЖЕСТВО НАЕМАТЕЛИ, КОИТО СПОДЕЛЯТ РЕСУРСИ:</a:t>
          </a:r>
          <a:endParaRPr lang="bg-BG" sz="1900" kern="1200" dirty="0"/>
        </a:p>
      </dsp:txBody>
      <dsp:txXfrm rot="10800000">
        <a:off x="2062581" y="1034247"/>
        <a:ext cx="6411617" cy="795114"/>
      </dsp:txXfrm>
    </dsp:sp>
    <dsp:sp modelId="{3EA9E5BA-A9AD-4569-BE14-689A40FC0A32}">
      <dsp:nvSpPr>
        <dsp:cNvPr id="0" name=""/>
        <dsp:cNvSpPr/>
      </dsp:nvSpPr>
      <dsp:spPr>
        <a:xfrm>
          <a:off x="1466245" y="1034247"/>
          <a:ext cx="795114" cy="7951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6508578-A32A-4E21-B1E1-7026CEB8CEDE}">
      <dsp:nvSpPr>
        <dsp:cNvPr id="0" name=""/>
        <dsp:cNvSpPr/>
      </dsp:nvSpPr>
      <dsp:spPr>
        <a:xfrm rot="10800000">
          <a:off x="1863803" y="2066709"/>
          <a:ext cx="6610395" cy="795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0623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SaaS Software as a Service – </a:t>
          </a:r>
          <a:r>
            <a:rPr lang="bg-BG" sz="1900" kern="1200" smtClean="0"/>
            <a:t>СОФТУЕРНО ПРИЛОЖЕНИЕ</a:t>
          </a:r>
          <a:r>
            <a:rPr lang="en-US" sz="1900" kern="1200" smtClean="0"/>
            <a:t> – </a:t>
          </a:r>
          <a:r>
            <a:rPr lang="bg-BG" sz="1900" kern="1200" smtClean="0"/>
            <a:t>ФИТНЕС ТРАКЕРИ, Свързан автомобил</a:t>
          </a:r>
          <a:endParaRPr lang="bg-BG" sz="1900" kern="1200"/>
        </a:p>
      </dsp:txBody>
      <dsp:txXfrm rot="10800000">
        <a:off x="2062581" y="2066709"/>
        <a:ext cx="6411617" cy="795114"/>
      </dsp:txXfrm>
    </dsp:sp>
    <dsp:sp modelId="{9C6C401E-8ED7-47EA-927F-AFB5CAA22C51}">
      <dsp:nvSpPr>
        <dsp:cNvPr id="0" name=""/>
        <dsp:cNvSpPr/>
      </dsp:nvSpPr>
      <dsp:spPr>
        <a:xfrm>
          <a:off x="1466245" y="2066709"/>
          <a:ext cx="795114" cy="7951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88CED47-9B1C-42B7-BE17-27162C8162B0}">
      <dsp:nvSpPr>
        <dsp:cNvPr id="0" name=""/>
        <dsp:cNvSpPr/>
      </dsp:nvSpPr>
      <dsp:spPr>
        <a:xfrm rot="10800000">
          <a:off x="1863803" y="3099171"/>
          <a:ext cx="6610395" cy="795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0623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PaaS Platform as a Service</a:t>
          </a:r>
          <a:r>
            <a:rPr lang="bg-BG" sz="1900" kern="1200" dirty="0" smtClean="0"/>
            <a:t> – ПЛАТФОРМА – </a:t>
          </a:r>
          <a:r>
            <a:rPr lang="en-US" sz="1900" kern="1200" dirty="0" smtClean="0"/>
            <a:t>DROP BOX, Face Book, Office 365</a:t>
          </a:r>
          <a:endParaRPr lang="bg-BG" sz="1900" kern="1200" dirty="0"/>
        </a:p>
      </dsp:txBody>
      <dsp:txXfrm rot="10800000">
        <a:off x="2062581" y="3099171"/>
        <a:ext cx="6411617" cy="795114"/>
      </dsp:txXfrm>
    </dsp:sp>
    <dsp:sp modelId="{0E3F023E-3111-4767-A14B-F1CCF7084D48}">
      <dsp:nvSpPr>
        <dsp:cNvPr id="0" name=""/>
        <dsp:cNvSpPr/>
      </dsp:nvSpPr>
      <dsp:spPr>
        <a:xfrm>
          <a:off x="1466245" y="3099171"/>
          <a:ext cx="795114" cy="7951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E717A23-EFCF-4DED-BE61-057A0224DF7A}">
      <dsp:nvSpPr>
        <dsp:cNvPr id="0" name=""/>
        <dsp:cNvSpPr/>
      </dsp:nvSpPr>
      <dsp:spPr>
        <a:xfrm rot="10800000">
          <a:off x="1863803" y="4131632"/>
          <a:ext cx="6610395" cy="79511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8000"/>
                <a:satMod val="108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04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0623" tIns="72390" rIns="135128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IaaS Infrastructure as a Service – </a:t>
          </a:r>
          <a:r>
            <a:rPr lang="bg-BG" sz="1900" kern="1200" smtClean="0"/>
            <a:t>МНОГО СЪРВЪРИ С РАЗЛИЧНИ УСЛУГИ – </a:t>
          </a:r>
          <a:r>
            <a:rPr lang="en-US" sz="1900" kern="1200" smtClean="0"/>
            <a:t>I-MAIL, FTP, File Server</a:t>
          </a:r>
          <a:endParaRPr lang="bg-BG" sz="1900" kern="1200"/>
        </a:p>
      </dsp:txBody>
      <dsp:txXfrm rot="10800000">
        <a:off x="2062581" y="4131632"/>
        <a:ext cx="6411617" cy="795114"/>
      </dsp:txXfrm>
    </dsp:sp>
    <dsp:sp modelId="{252BA295-B6CF-4EC5-9999-2A5977A6C53E}">
      <dsp:nvSpPr>
        <dsp:cNvPr id="0" name=""/>
        <dsp:cNvSpPr/>
      </dsp:nvSpPr>
      <dsp:spPr>
        <a:xfrm>
          <a:off x="1466245" y="4131632"/>
          <a:ext cx="795114" cy="79511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6172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97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2104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404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5321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60070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1777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1858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7763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3644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523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289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037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631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217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299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44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F05BF-08BD-48A6-B49F-50135DF047D9}" type="datetimeFigureOut">
              <a:rPr lang="bg-BG" smtClean="0"/>
              <a:t>30.3.2017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D5A90-D5E7-4753-80DE-918B27B0A74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90622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9441" y="147039"/>
            <a:ext cx="8791575" cy="1796037"/>
          </a:xfrm>
        </p:spPr>
        <p:txBody>
          <a:bodyPr/>
          <a:lstStyle/>
          <a:p>
            <a:r>
              <a:rPr lang="bg-BG" dirty="0" smtClean="0"/>
              <a:t>Сигурността на </a:t>
            </a:r>
            <a:r>
              <a:rPr lang="bg-BG" dirty="0" err="1" smtClean="0"/>
              <a:t>икт</a:t>
            </a:r>
            <a:r>
              <a:rPr lang="bg-BG" dirty="0" smtClean="0"/>
              <a:t> СЛЕД НАВЛИЗАНЕ В </a:t>
            </a:r>
            <a:r>
              <a:rPr lang="bg-BG" dirty="0" smtClean="0"/>
              <a:t>ОБЛАКА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1998813"/>
            <a:ext cx="8791575" cy="3744905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>
                <a:solidFill>
                  <a:schemeClr val="bg1"/>
                </a:solidFill>
              </a:rPr>
              <a:t>Облачните услуги, мобилните устройства и интернет на нещата променят пейзажа на кибер сигурността</a:t>
            </a:r>
          </a:p>
          <a:p>
            <a:endParaRPr lang="bg-BG" dirty="0"/>
          </a:p>
          <a:p>
            <a:pPr algn="ctr"/>
            <a:r>
              <a:rPr lang="bg-BG" sz="3000" b="1" dirty="0" smtClean="0"/>
              <a:t>Д-р </a:t>
            </a:r>
            <a:r>
              <a:rPr lang="bg-BG" sz="3000" b="1" dirty="0" err="1" smtClean="0"/>
              <a:t>велиян</a:t>
            </a:r>
            <a:r>
              <a:rPr lang="bg-BG" sz="3000" b="1" dirty="0" smtClean="0"/>
              <a:t> Димитров</a:t>
            </a:r>
          </a:p>
          <a:p>
            <a:pPr algn="ctr"/>
            <a:r>
              <a:rPr lang="en-US" sz="3000" b="1" dirty="0" smtClean="0"/>
              <a:t>B2b media</a:t>
            </a:r>
            <a:endParaRPr lang="bg-BG" sz="3000" b="1" dirty="0"/>
          </a:p>
          <a:p>
            <a:pPr algn="ctr"/>
            <a:r>
              <a:rPr lang="bg-BG" sz="3000" b="1" dirty="0" smtClean="0"/>
              <a:t>СОФИЯ 2017</a:t>
            </a:r>
            <a:endParaRPr lang="bg-BG" sz="3000" b="1" dirty="0"/>
          </a:p>
        </p:txBody>
      </p:sp>
    </p:spTree>
    <p:extLst>
      <p:ext uri="{BB962C8B-B14F-4D97-AF65-F5344CB8AC3E}">
        <p14:creationId xmlns:p14="http://schemas.microsoft.com/office/powerpoint/2010/main" val="5494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9853" y="59718"/>
            <a:ext cx="9905998" cy="1478570"/>
          </a:xfrm>
        </p:spPr>
        <p:txBody>
          <a:bodyPr/>
          <a:lstStyle/>
          <a:p>
            <a:r>
              <a:rPr lang="bg-BG" dirty="0" smtClean="0"/>
              <a:t>нови </a:t>
            </a:r>
            <a:r>
              <a:rPr lang="bg-BG" dirty="0" err="1" smtClean="0"/>
              <a:t>ПОЛоЖЕНИЯ</a:t>
            </a:r>
            <a:r>
              <a:rPr lang="bg-BG" dirty="0" smtClean="0"/>
              <a:t> В </a:t>
            </a:r>
            <a:r>
              <a:rPr lang="bg-BG" dirty="0" err="1" smtClean="0"/>
              <a:t>КОРПОРАТивНАТА</a:t>
            </a:r>
            <a:r>
              <a:rPr lang="bg-BG" dirty="0" smtClean="0"/>
              <a:t> КУЛТУРА ЗА КИБЕР СИГУРНОСТ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60400" y="1584008"/>
            <a:ext cx="108588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bg-BG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сигурност на персонала</a:t>
            </a:r>
            <a:r>
              <a:rPr lang="bg-BG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политики и процедури при наемането на </a:t>
            </a:r>
            <a:r>
              <a:rPr lang="bg-BG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администратори на ИКТ </a:t>
            </a:r>
            <a:r>
              <a:rPr lang="bg-BG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или други лица с достъп до системата;</a:t>
            </a:r>
          </a:p>
          <a:p>
            <a:pPr lvl="0" algn="just">
              <a:spcAft>
                <a:spcPts val="0"/>
              </a:spcAft>
            </a:pPr>
            <a:endParaRPr lang="bg-BG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bg-BG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осигуряване на веригата за доставки</a:t>
            </a:r>
            <a:r>
              <a:rPr lang="bg-BG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контрол върху политиките за сигурност на външни изпълнители или подизпълнители на доставчиците на услуги от облака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endParaRPr lang="bg-BG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bg-BG" sz="2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оперативна сигурност</a:t>
            </a:r>
            <a:r>
              <a:rPr lang="bg-BG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гаранции, че при доставчика на услуги от облака работят подходящи контроли за намаляване на нерегламентирано разкриване на информация в допълнение към споразуменията с него;</a:t>
            </a:r>
          </a:p>
        </p:txBody>
      </p:sp>
    </p:spTree>
    <p:extLst>
      <p:ext uri="{BB962C8B-B14F-4D97-AF65-F5344CB8AC3E}">
        <p14:creationId xmlns:p14="http://schemas.microsoft.com/office/powerpoint/2010/main" val="29751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181" y="-128242"/>
            <a:ext cx="9905998" cy="1478570"/>
          </a:xfrm>
        </p:spPr>
        <p:txBody>
          <a:bodyPr/>
          <a:lstStyle/>
          <a:p>
            <a:r>
              <a:rPr lang="bg-BG" dirty="0" smtClean="0"/>
              <a:t>кибер хигиена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" y="1595120"/>
            <a:ext cx="11587480" cy="4765040"/>
          </a:xfrm>
        </p:spPr>
        <p:txBody>
          <a:bodyPr>
            <a:normAutofit fontScale="25000" lnSpcReduction="20000"/>
          </a:bodyPr>
          <a:lstStyle/>
          <a:p>
            <a:pPr marL="800100" lvl="1" indent="-342900" algn="just">
              <a:buFont typeface="Wingdings" panose="05000000000000000000" pitchFamily="2" charset="2"/>
              <a:buChar char=""/>
            </a:pPr>
            <a:r>
              <a:rPr lang="bg-BG" sz="11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на </a:t>
            </a:r>
            <a:r>
              <a:rPr lang="bg-BG" sz="11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идентичностите </a:t>
            </a:r>
            <a:r>
              <a:rPr lang="bg-BG" sz="11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достъпа</a:t>
            </a:r>
            <a:r>
              <a:rPr lang="bg-BG" sz="1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контроли, които се прилагат както към клиента, така и към доставчици на услуги от облака, включително контрол на достъпа, разрешение, обезпечаване на идентичност, управлението на личните данни, управление на ключовете, криптиране, </a:t>
            </a:r>
            <a:r>
              <a:rPr lang="bg-BG" sz="1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автентикация</a:t>
            </a:r>
            <a:r>
              <a:rPr lang="bg-BG" sz="1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компрометиране или кражба на пълномощия</a:t>
            </a:r>
            <a:r>
              <a:rPr lang="bg-BG" sz="1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457200" lvl="1" indent="0" algn="just">
              <a:buNone/>
            </a:pPr>
            <a:endParaRPr lang="bg-BG" sz="1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"/>
            </a:pPr>
            <a:r>
              <a:rPr lang="bg-BG" sz="11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11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Преносимост </a:t>
            </a:r>
            <a:r>
              <a:rPr lang="bg-BG" sz="11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данните и услугите:</a:t>
            </a:r>
            <a:r>
              <a:rPr lang="bg-BG" sz="1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изясняване на рисковете, данните и услугите да останат свързани и  зависими от един доставчик [4], [11].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5367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058" y="204970"/>
            <a:ext cx="9905998" cy="1478570"/>
          </a:xfrm>
        </p:spPr>
        <p:txBody>
          <a:bodyPr>
            <a:normAutofit/>
          </a:bodyPr>
          <a:lstStyle/>
          <a:p>
            <a:r>
              <a:rPr lang="bg-BG" b="1" dirty="0"/>
              <a:t>Други </a:t>
            </a:r>
            <a:r>
              <a:rPr lang="bg-BG" b="1" dirty="0" smtClean="0"/>
              <a:t>аспекти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69303"/>
            <a:ext cx="9905999" cy="44218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Изследовате</a:t>
            </a:r>
            <a:r>
              <a:rPr lang="bg-BG" dirty="0"/>
              <a:t>л</a:t>
            </a:r>
            <a:r>
              <a:rPr lang="ru-RU" dirty="0"/>
              <a:t>ите и заинтересованите страни – доставчици и клиенти се занимават с още много аспекти на сигурността на данните в облака. Ето  някои от тях</a:t>
            </a:r>
            <a:r>
              <a:rPr lang="ru-RU" sz="3300" b="1" dirty="0">
                <a:solidFill>
                  <a:schemeClr val="bg1"/>
                </a:solidFill>
              </a:rPr>
              <a:t>:</a:t>
            </a:r>
            <a:endParaRPr lang="bg-BG" sz="3300" b="1" dirty="0">
              <a:solidFill>
                <a:schemeClr val="bg1"/>
              </a:solidFill>
            </a:endParaRPr>
          </a:p>
          <a:p>
            <a:r>
              <a:rPr lang="bg-BG" sz="3300" b="1" dirty="0">
                <a:solidFill>
                  <a:schemeClr val="bg1"/>
                </a:solidFill>
              </a:rPr>
              <a:t>Заключване</a:t>
            </a:r>
            <a:r>
              <a:rPr lang="ru-RU" sz="3300" b="1" dirty="0">
                <a:solidFill>
                  <a:schemeClr val="bg1"/>
                </a:solidFill>
              </a:rPr>
              <a:t>: </a:t>
            </a:r>
            <a:r>
              <a:rPr lang="ru-RU" dirty="0"/>
              <a:t> Организацията има значителни разходи за прехвърляне на данните, ако прекрати отношенията с текущия и превключи към друг  </a:t>
            </a:r>
            <a:r>
              <a:rPr lang="en-US" dirty="0" err="1"/>
              <a:t>доставчи</a:t>
            </a:r>
            <a:r>
              <a:rPr lang="bg-BG" dirty="0"/>
              <a:t>к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услуги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облака</a:t>
            </a:r>
            <a:r>
              <a:rPr lang="en-US" dirty="0"/>
              <a:t> </a:t>
            </a:r>
            <a:r>
              <a:rPr lang="ru-RU" dirty="0"/>
              <a:t>;</a:t>
            </a:r>
            <a:endParaRPr lang="bg-BG" dirty="0"/>
          </a:p>
          <a:p>
            <a:r>
              <a:rPr lang="ru-RU" sz="3300" b="1" dirty="0">
                <a:solidFill>
                  <a:schemeClr val="bg1"/>
                </a:solidFill>
              </a:rPr>
              <a:t>Преносимост</a:t>
            </a:r>
            <a:r>
              <a:rPr lang="ru-RU" dirty="0"/>
              <a:t>: Поради липса на стандарти и технологичен разнобой не е възможно да се пренасят приложението, данните и инструментите от един облак в друг.</a:t>
            </a:r>
            <a:endParaRPr lang="bg-BG" dirty="0"/>
          </a:p>
          <a:p>
            <a:r>
              <a:rPr lang="ru-RU" sz="3600" b="1" dirty="0">
                <a:solidFill>
                  <a:schemeClr val="bg1"/>
                </a:solidFill>
              </a:rPr>
              <a:t>Оперативна съвместимост:</a:t>
            </a:r>
            <a:r>
              <a:rPr lang="ru-RU" dirty="0"/>
              <a:t> Възможността на услугите от различни </a:t>
            </a:r>
            <a:r>
              <a:rPr lang="en-US" dirty="0" err="1"/>
              <a:t>доставчици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услуги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облака</a:t>
            </a:r>
            <a:r>
              <a:rPr lang="en-US" dirty="0"/>
              <a:t> </a:t>
            </a:r>
            <a:r>
              <a:rPr lang="ru-RU" dirty="0"/>
              <a:t>да </a:t>
            </a:r>
            <a:r>
              <a:rPr lang="bg-BG" dirty="0"/>
              <a:t>си </a:t>
            </a:r>
            <a:r>
              <a:rPr lang="ru-RU" dirty="0"/>
              <a:t>говорят взаимно. </a:t>
            </a:r>
            <a:r>
              <a:rPr lang="bg-BG" dirty="0"/>
              <a:t>Д</a:t>
            </a:r>
            <a:r>
              <a:rPr lang="en-US" dirty="0" err="1"/>
              <a:t>оставчици</a:t>
            </a:r>
            <a:r>
              <a:rPr lang="bg-BG" dirty="0"/>
              <a:t>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услуги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облака</a:t>
            </a:r>
            <a:r>
              <a:rPr lang="en-US" dirty="0"/>
              <a:t> </a:t>
            </a:r>
            <a:r>
              <a:rPr lang="bg-BG" dirty="0"/>
              <a:t>имат оперативно съвместими </a:t>
            </a:r>
            <a:r>
              <a:rPr lang="ru-RU" dirty="0"/>
              <a:t>системи ако са съвместими или съвпадат протоколите за обмен с външни системи на вс</a:t>
            </a:r>
            <a:r>
              <a:rPr lang="bg-BG" dirty="0"/>
              <a:t>е</a:t>
            </a:r>
            <a:r>
              <a:rPr lang="ru-RU" dirty="0"/>
              <a:t>ки от участващите в обмена </a:t>
            </a:r>
            <a:r>
              <a:rPr lang="en-US" dirty="0" err="1"/>
              <a:t>доставчици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услуги</a:t>
            </a:r>
            <a:r>
              <a:rPr lang="en-US" dirty="0"/>
              <a:t> </a:t>
            </a:r>
            <a:r>
              <a:rPr lang="en-US" dirty="0" err="1"/>
              <a:t>от</a:t>
            </a:r>
            <a:r>
              <a:rPr lang="en-US" dirty="0"/>
              <a:t> </a:t>
            </a:r>
            <a:r>
              <a:rPr lang="en-US" dirty="0" err="1"/>
              <a:t>облака</a:t>
            </a:r>
            <a:r>
              <a:rPr lang="en-US" dirty="0"/>
              <a:t> </a:t>
            </a:r>
            <a:r>
              <a:rPr lang="bg-BG" dirty="0"/>
              <a:t>[14].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921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133" y="125758"/>
            <a:ext cx="9905998" cy="1478570"/>
          </a:xfrm>
        </p:spPr>
        <p:txBody>
          <a:bodyPr/>
          <a:lstStyle/>
          <a:p>
            <a:r>
              <a:rPr lang="bg-BG" dirty="0" smtClean="0"/>
              <a:t>ОРГАНИЗАЦИОННИ ПРИЧИНИ ЗА ИЗТИЧАНЕ на данни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62760"/>
            <a:ext cx="9905999" cy="4028441"/>
          </a:xfrm>
        </p:spPr>
        <p:txBody>
          <a:bodyPr/>
          <a:lstStyle/>
          <a:p>
            <a:r>
              <a:rPr lang="bg-BG" dirty="0" smtClean="0"/>
              <a:t>Вътрешни течове – недоволни служители, невнимателни служители, интерфейси към контрагенти от пласментните </a:t>
            </a:r>
            <a:r>
              <a:rPr lang="bg-BG" dirty="0" smtClean="0"/>
              <a:t>схеми </a:t>
            </a:r>
            <a:r>
              <a:rPr lang="bg-BG" dirty="0" smtClean="0"/>
              <a:t>и веригата за доставки</a:t>
            </a:r>
          </a:p>
          <a:p>
            <a:endParaRPr lang="bg-BG" dirty="0"/>
          </a:p>
          <a:p>
            <a:r>
              <a:rPr lang="bg-BG" dirty="0" smtClean="0"/>
              <a:t>Външни причини – промишлен шпионаж, престъпници, които търсят </a:t>
            </a:r>
            <a:r>
              <a:rPr lang="bg-BG" dirty="0" smtClean="0"/>
              <a:t>печалби</a:t>
            </a:r>
            <a:r>
              <a:rPr lang="bg-BG" dirty="0" smtClean="0"/>
              <a:t>, политически противници, хакери любители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2765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333" y="196878"/>
            <a:ext cx="9905998" cy="788642"/>
          </a:xfrm>
        </p:spPr>
        <p:txBody>
          <a:bodyPr/>
          <a:lstStyle/>
          <a:p>
            <a:r>
              <a:rPr lang="bg-BG" dirty="0" smtClean="0"/>
              <a:t>ТЕХНИЧЕСКИ ПРЕДПОСТАВКИ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332" y="1254760"/>
            <a:ext cx="10982730" cy="4353561"/>
          </a:xfrm>
          <a:solidFill>
            <a:schemeClr val="accent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>
            <a:normAutofit lnSpcReduction="10000"/>
          </a:bodyPr>
          <a:lstStyle/>
          <a:p>
            <a:r>
              <a:rPr lang="bg-BG" sz="2800" dirty="0" smtClean="0"/>
              <a:t>Уязвимости в технологиите при доставчика на облачни услуги</a:t>
            </a:r>
          </a:p>
          <a:p>
            <a:r>
              <a:rPr lang="bg-BG" sz="2800" dirty="0" smtClean="0"/>
              <a:t>Слаби технически мерки за защита в локалните мрежи</a:t>
            </a:r>
          </a:p>
          <a:p>
            <a:r>
              <a:rPr lang="bg-BG" sz="2800" dirty="0" smtClean="0"/>
              <a:t>Множество неконтролирани мобилни устройства</a:t>
            </a:r>
          </a:p>
          <a:p>
            <a:r>
              <a:rPr lang="bg-BG" sz="2800" dirty="0" smtClean="0"/>
              <a:t>Липса на бели списъци и управление на приложенията</a:t>
            </a:r>
          </a:p>
          <a:p>
            <a:r>
              <a:rPr lang="bg-BG" sz="5400" dirty="0" smtClean="0"/>
              <a:t>--ОБУЧЕНИЕ </a:t>
            </a:r>
            <a:r>
              <a:rPr lang="bg-BG" sz="5400" dirty="0" smtClean="0"/>
              <a:t>НА </a:t>
            </a:r>
            <a:r>
              <a:rPr lang="bg-BG" sz="5400" dirty="0" smtClean="0"/>
              <a:t>ПОТРЕБИТЕЛИТЕ++</a:t>
            </a:r>
            <a:endParaRPr lang="bg-BG" sz="5400" dirty="0"/>
          </a:p>
        </p:txBody>
      </p:sp>
    </p:spTree>
    <p:extLst>
      <p:ext uri="{BB962C8B-B14F-4D97-AF65-F5344CB8AC3E}">
        <p14:creationId xmlns:p14="http://schemas.microsoft.com/office/powerpoint/2010/main" val="312605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EU General Data Protection Regulation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4000" dirty="0" smtClean="0"/>
              <a:t>Документация</a:t>
            </a:r>
          </a:p>
          <a:p>
            <a:r>
              <a:rPr lang="bg-BG" sz="4000" dirty="0" smtClean="0"/>
              <a:t>Процедури</a:t>
            </a:r>
          </a:p>
          <a:p>
            <a:r>
              <a:rPr lang="bg-BG" sz="4000" dirty="0" smtClean="0"/>
              <a:t>Приложения за изчистване саниране</a:t>
            </a:r>
          </a:p>
          <a:p>
            <a:r>
              <a:rPr lang="bg-BG" sz="4000" dirty="0" smtClean="0"/>
              <a:t>ТЪМНИ ДАННИ – РИСКОВЕ и БЕНЕФИТИ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31973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GDPR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Онлайн услуги, предлагани на децата</a:t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bg-BG" dirty="0" smtClean="0"/>
              <a:t> </a:t>
            </a:r>
            <a:r>
              <a:rPr lang="bg-BG" dirty="0"/>
              <a:t>"</a:t>
            </a:r>
            <a:r>
              <a:rPr lang="bg-BG" dirty="0" smtClean="0"/>
              <a:t>услуг</a:t>
            </a:r>
            <a:r>
              <a:rPr lang="bg-BG" dirty="0"/>
              <a:t>и</a:t>
            </a:r>
            <a:r>
              <a:rPr lang="bg-BG" dirty="0" smtClean="0"/>
              <a:t> </a:t>
            </a:r>
            <a:r>
              <a:rPr lang="bg-BG" dirty="0"/>
              <a:t>на информационното общество" (т.е. </a:t>
            </a:r>
            <a:r>
              <a:rPr lang="bg-BG" dirty="0" smtClean="0"/>
              <a:t>онлайн </a:t>
            </a:r>
            <a:r>
              <a:rPr lang="bg-BG" dirty="0"/>
              <a:t>услуги) </a:t>
            </a:r>
            <a:r>
              <a:rPr lang="bg-BG" dirty="0" smtClean="0"/>
              <a:t>за </a:t>
            </a:r>
            <a:r>
              <a:rPr lang="bg-BG" dirty="0"/>
              <a:t>деца, ще трябва да се получи съгласие от родител или настойник за обработка на </a:t>
            </a:r>
            <a:r>
              <a:rPr lang="bg-BG" dirty="0" smtClean="0"/>
              <a:t>данните </a:t>
            </a:r>
            <a:r>
              <a:rPr lang="bg-BG" dirty="0"/>
              <a:t>на детето.</a:t>
            </a:r>
          </a:p>
        </p:txBody>
      </p:sp>
    </p:spTree>
    <p:extLst>
      <p:ext uri="{BB962C8B-B14F-4D97-AF65-F5344CB8AC3E}">
        <p14:creationId xmlns:p14="http://schemas.microsoft.com/office/powerpoint/2010/main" val="2629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463" y="255515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The GDPR provides the following rights for individuals:</a:t>
            </a:r>
            <a:br>
              <a:rPr lang="en-US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20936"/>
            <a:ext cx="10355215" cy="492581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right to be informed</a:t>
            </a:r>
          </a:p>
          <a:p>
            <a:r>
              <a:rPr lang="en-US" dirty="0"/>
              <a:t>The right of access</a:t>
            </a:r>
          </a:p>
          <a:p>
            <a:r>
              <a:rPr lang="en-US" dirty="0"/>
              <a:t>The right to rectification</a:t>
            </a:r>
          </a:p>
          <a:p>
            <a:r>
              <a:rPr lang="en-US" dirty="0"/>
              <a:t>The right to erasure</a:t>
            </a:r>
          </a:p>
          <a:p>
            <a:r>
              <a:rPr lang="en-US" dirty="0"/>
              <a:t>The right to restrict processing</a:t>
            </a:r>
          </a:p>
          <a:p>
            <a:r>
              <a:rPr lang="en-US" dirty="0"/>
              <a:t>The right to data portability</a:t>
            </a:r>
          </a:p>
          <a:p>
            <a:r>
              <a:rPr lang="en-US" dirty="0"/>
              <a:t>The right to object</a:t>
            </a:r>
          </a:p>
          <a:p>
            <a:r>
              <a:rPr lang="en-US" dirty="0"/>
              <a:t>Rights in relation to automated decision making and profiling.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47156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…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/>
              <a:t>В GDPR предоставя следните права на физически лица:</a:t>
            </a:r>
            <a:br>
              <a:rPr lang="bg-BG" dirty="0"/>
            </a:br>
            <a:r>
              <a:rPr lang="bg-BG" dirty="0"/>
              <a:t/>
            </a:r>
            <a:br>
              <a:rPr lang="bg-BG" dirty="0"/>
            </a:br>
            <a:r>
              <a:rPr lang="bg-BG" dirty="0"/>
              <a:t>     Правото да бъдеш информиран</a:t>
            </a:r>
            <a:br>
              <a:rPr lang="bg-BG" dirty="0"/>
            </a:br>
            <a:r>
              <a:rPr lang="bg-BG" dirty="0"/>
              <a:t>     Правото на достъп</a:t>
            </a:r>
            <a:br>
              <a:rPr lang="bg-BG" dirty="0"/>
            </a:br>
            <a:r>
              <a:rPr lang="bg-BG" dirty="0"/>
              <a:t>     Правото на ректификация</a:t>
            </a:r>
            <a:br>
              <a:rPr lang="bg-BG" dirty="0"/>
            </a:br>
            <a:r>
              <a:rPr lang="bg-BG" dirty="0"/>
              <a:t>     Правото на заличаване</a:t>
            </a:r>
            <a:br>
              <a:rPr lang="bg-BG" dirty="0"/>
            </a:br>
            <a:r>
              <a:rPr lang="bg-BG" dirty="0"/>
              <a:t>     Правото да се ограничи </a:t>
            </a:r>
            <a:r>
              <a:rPr lang="bg-BG" dirty="0" smtClean="0"/>
              <a:t>обработката на данните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     Правото на преносимост на данните</a:t>
            </a:r>
            <a:br>
              <a:rPr lang="bg-BG" dirty="0"/>
            </a:br>
            <a:r>
              <a:rPr lang="bg-BG" dirty="0"/>
              <a:t>     Правото на </a:t>
            </a:r>
            <a:r>
              <a:rPr lang="bg-BG" dirty="0" smtClean="0"/>
              <a:t>обект – целта на обработката</a:t>
            </a:r>
            <a:r>
              <a:rPr lang="bg-BG" dirty="0"/>
              <a:t/>
            </a:r>
            <a:br>
              <a:rPr lang="bg-BG" dirty="0"/>
            </a:br>
            <a:r>
              <a:rPr lang="bg-BG" dirty="0"/>
              <a:t>     Права във връзка с автоматизираното вземане на решения и профилиране.</a:t>
            </a:r>
          </a:p>
        </p:txBody>
      </p:sp>
    </p:spTree>
    <p:extLst>
      <p:ext uri="{BB962C8B-B14F-4D97-AF65-F5344CB8AC3E}">
        <p14:creationId xmlns:p14="http://schemas.microsoft.com/office/powerpoint/2010/main" val="3609128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 personal data breach?</a:t>
            </a: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personal data breach means a breach of security leading to the destruction, loss, alteration, </a:t>
            </a:r>
            <a:r>
              <a:rPr lang="en-US" dirty="0" err="1"/>
              <a:t>unauthorised</a:t>
            </a:r>
            <a:r>
              <a:rPr lang="en-US" dirty="0"/>
              <a:t> disclosure of, or access to, personal data. This means that a breach is more than just losing personal data.</a:t>
            </a:r>
          </a:p>
          <a:p>
            <a:r>
              <a:rPr lang="en-US" b="1" dirty="0"/>
              <a:t>Example</a:t>
            </a:r>
            <a:endParaRPr lang="en-US" dirty="0"/>
          </a:p>
          <a:p>
            <a:r>
              <a:rPr lang="en-US" dirty="0"/>
              <a:t>A hospital could be responsible for a personal data breach if a patient’s health record is inappropriately accessed due to a lack of appropriate internal controls.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568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693" y="-72362"/>
            <a:ext cx="9905998" cy="1478570"/>
          </a:xfrm>
        </p:spPr>
        <p:txBody>
          <a:bodyPr/>
          <a:lstStyle/>
          <a:p>
            <a:r>
              <a:rPr lang="bg-BG" dirty="0" smtClean="0"/>
              <a:t>ДАННИТЕ са </a:t>
            </a:r>
            <a:r>
              <a:rPr lang="bg-BG" dirty="0"/>
              <a:t>а</a:t>
            </a:r>
            <a:r>
              <a:rPr lang="bg-BG" dirty="0" smtClean="0"/>
              <a:t>ктив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406208"/>
            <a:ext cx="9905999" cy="4384993"/>
          </a:xfrm>
        </p:spPr>
        <p:txBody>
          <a:bodyPr>
            <a:normAutofit/>
          </a:bodyPr>
          <a:lstStyle/>
          <a:p>
            <a:r>
              <a:rPr lang="bg-BG" sz="3200" dirty="0" smtClean="0"/>
              <a:t>Носят корпоративното знание</a:t>
            </a:r>
          </a:p>
          <a:p>
            <a:r>
              <a:rPr lang="bg-BG" sz="3200" dirty="0" smtClean="0"/>
              <a:t>Имат цена</a:t>
            </a:r>
          </a:p>
          <a:p>
            <a:r>
              <a:rPr lang="bg-BG" sz="3200" dirty="0" smtClean="0"/>
              <a:t>Имат жизнен цикъл</a:t>
            </a:r>
          </a:p>
          <a:p>
            <a:r>
              <a:rPr lang="bg-BG" sz="3200" dirty="0" smtClean="0"/>
              <a:t>Носят добавена стойност</a:t>
            </a:r>
          </a:p>
          <a:p>
            <a:r>
              <a:rPr lang="bg-BG" sz="3200" dirty="0" smtClean="0"/>
              <a:t>Загубата им е болезнена за компаниите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3760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breaches do I need to notify the relevant supervisory authority about?</a:t>
            </a: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only have to notify the relevant supervisory authority of a breach where it is likely to result in a risk to the rights and freedoms of individuals. If unaddressed such a breach is likely to have a significant detrimental effect on individuals – for example, result in discrimination, damage to reputation, financial loss, loss of confidentiality or any other significant economic or social disadvantage.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60028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I notify a breach?</a:t>
            </a: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notifiable breach has to be reported to the relevant supervisory authority within 72 hours of the </a:t>
            </a:r>
            <a:r>
              <a:rPr lang="en-US" dirty="0" err="1"/>
              <a:t>organisation</a:t>
            </a:r>
            <a:r>
              <a:rPr lang="en-US" dirty="0"/>
              <a:t> becoming aware of it. The GDPR </a:t>
            </a:r>
            <a:r>
              <a:rPr lang="en-US" dirty="0" err="1"/>
              <a:t>recognises</a:t>
            </a:r>
            <a:r>
              <a:rPr lang="en-US" dirty="0"/>
              <a:t> that it will often be impossible to investigate a breach fully within that time-period and allows you to provide information in phases.</a:t>
            </a:r>
          </a:p>
          <a:p>
            <a:r>
              <a:rPr lang="en-US" dirty="0"/>
              <a:t>If the breach is sufficiently serious to warrant notification to the public, the </a:t>
            </a:r>
            <a:r>
              <a:rPr lang="en-US" dirty="0" err="1"/>
              <a:t>organisation</a:t>
            </a:r>
            <a:r>
              <a:rPr lang="en-US" dirty="0"/>
              <a:t> responsible must do so without undue delay.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6869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КАТЕДРА КОМПЮТЪРНИ НАУКИ УНИБИТ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Магистратури</a:t>
            </a:r>
            <a:r>
              <a:rPr lang="en-US" dirty="0"/>
              <a:t>:</a:t>
            </a:r>
            <a:r>
              <a:rPr lang="bg-BG" dirty="0" smtClean="0"/>
              <a:t> </a:t>
            </a:r>
          </a:p>
          <a:p>
            <a:r>
              <a:rPr lang="en-US" dirty="0" smtClean="0"/>
              <a:t>Design thinking </a:t>
            </a:r>
            <a:r>
              <a:rPr lang="bg-BG" dirty="0" smtClean="0"/>
              <a:t>– проектно ориентирано мислене</a:t>
            </a:r>
          </a:p>
          <a:p>
            <a:r>
              <a:rPr lang="en-US" dirty="0" smtClean="0"/>
              <a:t>Cybersecurity – </a:t>
            </a:r>
            <a:r>
              <a:rPr lang="bg-BG" dirty="0" smtClean="0"/>
              <a:t>сигурност на системите от информационни и комуникационни </a:t>
            </a:r>
            <a:r>
              <a:rPr lang="bg-BG" dirty="0" smtClean="0"/>
              <a:t>технологии</a:t>
            </a:r>
          </a:p>
          <a:p>
            <a:endParaRPr lang="bg-BG" dirty="0"/>
          </a:p>
          <a:p>
            <a:r>
              <a:rPr lang="bg-BG" dirty="0" smtClean="0"/>
              <a:t>0895 44 79 74</a:t>
            </a:r>
            <a:endParaRPr lang="bg-BG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3965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Благодаря	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bg-BG" sz="4400" dirty="0" smtClean="0"/>
              <a:t>За вниманието!!!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428095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4800" b="1" dirty="0" smtClean="0"/>
              <a:t>ВИДОВЕ УСЛУГИ ОТ ОБЛАКА</a:t>
            </a:r>
            <a:endParaRPr lang="bg-BG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50440"/>
            <a:ext cx="9905999" cy="428677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chemeClr val="bg2"/>
                </a:solidFill>
              </a:rPr>
              <a:t>CLOUD COMPUTING </a:t>
            </a:r>
            <a:r>
              <a:rPr lang="bg-BG" sz="2800" dirty="0" smtClean="0">
                <a:solidFill>
                  <a:schemeClr val="bg2"/>
                </a:solidFill>
              </a:rPr>
              <a:t>  ОБЛАЧНИ ИЗЧИСЛЕНИЯ, ОБЛАЧЕН КОМПЮТИНГ;</a:t>
            </a:r>
          </a:p>
          <a:p>
            <a:pPr marL="0" indent="0">
              <a:buNone/>
            </a:pPr>
            <a:endParaRPr lang="bg-BG" sz="2800" dirty="0"/>
          </a:p>
          <a:p>
            <a:r>
              <a:rPr lang="en-US" sz="2800" dirty="0" smtClean="0"/>
              <a:t>SaaS Software as a Service – </a:t>
            </a:r>
            <a:r>
              <a:rPr lang="bg-BG" sz="2800" dirty="0" smtClean="0"/>
              <a:t>СОФТУЕРНО ПРИЛОЖЕНИЕ</a:t>
            </a:r>
            <a:r>
              <a:rPr lang="en-US" sz="2800" dirty="0" smtClean="0"/>
              <a:t> – </a:t>
            </a:r>
            <a:r>
              <a:rPr lang="bg-BG" sz="2800" dirty="0" smtClean="0"/>
              <a:t>ФИТНЕС ТРАКЕРИ, Свързан автомобил</a:t>
            </a:r>
            <a:endParaRPr lang="en-US" sz="2800" dirty="0" smtClean="0"/>
          </a:p>
          <a:p>
            <a:r>
              <a:rPr lang="en-US" sz="2800" dirty="0" smtClean="0"/>
              <a:t>PaaS Platform as a Service</a:t>
            </a:r>
            <a:r>
              <a:rPr lang="bg-BG" sz="2800" dirty="0" smtClean="0"/>
              <a:t> – ПЛАТФОРМА – </a:t>
            </a:r>
            <a:r>
              <a:rPr lang="en-US" sz="2800" dirty="0" smtClean="0"/>
              <a:t>DROP BOX, </a:t>
            </a:r>
            <a:r>
              <a:rPr lang="en-US" sz="2800" dirty="0" smtClean="0"/>
              <a:t>Google drive</a:t>
            </a:r>
            <a:endParaRPr lang="en-US" sz="2800" dirty="0" smtClean="0"/>
          </a:p>
          <a:p>
            <a:r>
              <a:rPr lang="en-US" sz="2800" dirty="0" smtClean="0"/>
              <a:t>IaaS Infrastructure as a Service – </a:t>
            </a:r>
            <a:r>
              <a:rPr lang="bg-BG" sz="2800" dirty="0" smtClean="0"/>
              <a:t>МНОГО СЪРВЪРИ С РАЗЛИЧНИ УСЛУГИ – </a:t>
            </a:r>
            <a:r>
              <a:rPr lang="en-US" sz="2800" dirty="0" smtClean="0"/>
              <a:t>I-MAIL, FTP, File Server</a:t>
            </a:r>
            <a:endParaRPr lang="bg-BG" sz="2800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8899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107" y="0"/>
            <a:ext cx="9905998" cy="1478570"/>
          </a:xfrm>
        </p:spPr>
        <p:txBody>
          <a:bodyPr>
            <a:noAutofit/>
          </a:bodyPr>
          <a:lstStyle/>
          <a:p>
            <a:r>
              <a:rPr lang="bg-BG" sz="4800" b="1" dirty="0" smtClean="0"/>
              <a:t>ВИДОВЕ УСЛУГИ ОТ ОБЛАКА</a:t>
            </a:r>
            <a:endParaRPr lang="bg-BG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509813"/>
              </p:ext>
            </p:extLst>
          </p:nvPr>
        </p:nvGraphicFramePr>
        <p:xfrm>
          <a:off x="1141412" y="1308683"/>
          <a:ext cx="9940445" cy="4928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93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Облачни агрегати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Интегрирана облачна архитектура, която съдържа компоненти от различни доставчици на облачни услуги</a:t>
            </a:r>
          </a:p>
          <a:p>
            <a:pPr marL="0" indent="0">
              <a:buNone/>
            </a:pPr>
            <a:r>
              <a:rPr lang="bg-BG" dirty="0" smtClean="0"/>
              <a:t>Наемателят ги </a:t>
            </a:r>
            <a:r>
              <a:rPr lang="bg-BG" dirty="0" err="1" smtClean="0"/>
              <a:t>компонова</a:t>
            </a:r>
            <a:r>
              <a:rPr lang="bg-BG" dirty="0" smtClean="0"/>
              <a:t> и предлага на пазара чрез своя бранд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50152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Заплаха №1 Изтичане на данни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>
                <a:solidFill>
                  <a:schemeClr val="bg1"/>
                </a:solidFill>
              </a:rPr>
              <a:t>Облачните услуги са атрактивни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bg-BG" b="1" dirty="0" smtClean="0">
                <a:solidFill>
                  <a:schemeClr val="bg1"/>
                </a:solidFill>
              </a:rPr>
              <a:t>за зломишлениците</a:t>
            </a:r>
            <a:r>
              <a:rPr lang="bg-BG" dirty="0" smtClean="0"/>
              <a:t>, тъй като в силозите им се </a:t>
            </a:r>
            <a:r>
              <a:rPr lang="bg-BG" sz="3200" dirty="0" smtClean="0"/>
              <a:t>съдържат</a:t>
            </a:r>
            <a:r>
              <a:rPr lang="bg-BG" dirty="0" smtClean="0"/>
              <a:t> големи количества данни на много наематели – институции, частни компании, частни лица, НПО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059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639" y="48066"/>
            <a:ext cx="9905998" cy="1478570"/>
          </a:xfrm>
        </p:spPr>
        <p:txBody>
          <a:bodyPr/>
          <a:lstStyle/>
          <a:p>
            <a:r>
              <a:rPr lang="bg-BG" dirty="0" smtClean="0"/>
              <a:t>ПОСЛЕДСТВИЯТА СЛЕД ПРОБИВ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92572"/>
            <a:ext cx="9905999" cy="4643307"/>
          </a:xfrm>
        </p:spPr>
        <p:txBody>
          <a:bodyPr>
            <a:normAutofit/>
          </a:bodyPr>
          <a:lstStyle/>
          <a:p>
            <a:r>
              <a:rPr lang="bg-BG" dirty="0" smtClean="0"/>
              <a:t>УРОНВАНЕ НА ПРЕСТИЖА</a:t>
            </a:r>
          </a:p>
          <a:p>
            <a:r>
              <a:rPr lang="bg-BG" dirty="0" smtClean="0"/>
              <a:t>ПРЕКЪСВАНИЯ НА БИЗНЕС ПРОЦЕСИТЕ</a:t>
            </a:r>
          </a:p>
          <a:p>
            <a:r>
              <a:rPr lang="bg-BG" dirty="0" smtClean="0"/>
              <a:t>СПИРАНЕ НА ДЕЙНОСТТА</a:t>
            </a:r>
          </a:p>
          <a:p>
            <a:r>
              <a:rPr lang="bg-BG" dirty="0" smtClean="0"/>
              <a:t>ДРУГИ – пропуснати ползи, разходи за възстановяване, извънпланови плащания на засегнати …</a:t>
            </a:r>
          </a:p>
          <a:p>
            <a:r>
              <a:rPr lang="bg-BG" dirty="0" smtClean="0"/>
              <a:t>ЗАВИСЯТ ОТ ЧУВСТВИТЕЛНОСТТА НА ИЗТЕКЛИТЕ ДАННИ</a:t>
            </a:r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2537669" y="4777530"/>
            <a:ext cx="6832833" cy="1742333"/>
          </a:xfrm>
          <a:prstGeom prst="rect">
            <a:avLst/>
          </a:prstGeom>
          <a:ln w="1333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bg-BG" sz="3200" dirty="0" smtClean="0"/>
          </a:p>
          <a:p>
            <a:pPr lvl="1" algn="ctr"/>
            <a:r>
              <a:rPr lang="en-US" sz="3200" dirty="0" smtClean="0"/>
              <a:t>PII</a:t>
            </a:r>
            <a:r>
              <a:rPr lang="en-US" sz="3200" dirty="0"/>
              <a:t>, </a:t>
            </a:r>
            <a:endParaRPr lang="bg-BG" sz="3200" dirty="0"/>
          </a:p>
          <a:p>
            <a:pPr lvl="1" algn="ctr"/>
            <a:r>
              <a:rPr lang="bg-BG" sz="3200" dirty="0"/>
              <a:t>лични данни, </a:t>
            </a:r>
          </a:p>
          <a:p>
            <a:pPr lvl="1" algn="ctr"/>
            <a:r>
              <a:rPr lang="bg-BG" sz="3200" dirty="0"/>
              <a:t>чувствителни данни</a:t>
            </a:r>
          </a:p>
          <a:p>
            <a:pPr algn="ctr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405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ДРУГИ ПОСЛЕДСТВИЯ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964" y="1633538"/>
            <a:ext cx="10833098" cy="4081463"/>
          </a:xfrm>
        </p:spPr>
        <p:txBody>
          <a:bodyPr>
            <a:noAutofit/>
          </a:bodyPr>
          <a:lstStyle/>
          <a:p>
            <a:r>
              <a:rPr lang="bg-BG" sz="3600" dirty="0" smtClean="0"/>
              <a:t>Експонирането на финансова информация може да влезе в заглавията на новините и медиите</a:t>
            </a:r>
          </a:p>
          <a:p>
            <a:r>
              <a:rPr lang="bg-BG" sz="3600" dirty="0" smtClean="0"/>
              <a:t>Пробивите, в които има изтичане на здравна информация с данни за здравословното състояние , търговски тайни, интелектуална собственост, </a:t>
            </a:r>
            <a:r>
              <a:rPr lang="bg-BG" sz="3600" dirty="0" err="1" smtClean="0"/>
              <a:t>ноу</a:t>
            </a:r>
            <a:r>
              <a:rPr lang="bg-BG" sz="3600" dirty="0" smtClean="0"/>
              <a:t> </a:t>
            </a:r>
            <a:r>
              <a:rPr lang="bg-BG" sz="3600" dirty="0" err="1" smtClean="0"/>
              <a:t>хау</a:t>
            </a:r>
            <a:r>
              <a:rPr lang="bg-BG" sz="3600" dirty="0" smtClean="0"/>
              <a:t>, може да бъдат съкрушителни за някои бизнеси.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74610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213" y="27307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bg-BG" sz="6000" dirty="0" smtClean="0"/>
              <a:t>ПРЕПОРЪКИ</a:t>
            </a:r>
            <a:endParaRPr lang="bg-BG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13560"/>
            <a:ext cx="9905999" cy="3977641"/>
          </a:xfrm>
        </p:spPr>
        <p:txBody>
          <a:bodyPr>
            <a:normAutofit/>
          </a:bodyPr>
          <a:lstStyle/>
          <a:p>
            <a:r>
              <a:rPr lang="bg-BG" sz="2800" dirty="0"/>
              <a:t>През ноември 2009 г., </a:t>
            </a:r>
            <a:r>
              <a:rPr lang="en-US" sz="2800" dirty="0"/>
              <a:t>ENISA</a:t>
            </a:r>
            <a:r>
              <a:rPr lang="bg-BG" sz="2800" dirty="0"/>
              <a:t> издава документ със заглавие “</a:t>
            </a:r>
            <a:r>
              <a:rPr lang="en-US" sz="2800" dirty="0"/>
              <a:t>Cloud Computing</a:t>
            </a:r>
            <a:r>
              <a:rPr lang="bg-BG" sz="2800" dirty="0"/>
              <a:t>: </a:t>
            </a:r>
            <a:r>
              <a:rPr lang="en-US" sz="2800" dirty="0"/>
              <a:t>Benefits</a:t>
            </a:r>
            <a:r>
              <a:rPr lang="bg-BG" sz="2800" dirty="0"/>
              <a:t>, </a:t>
            </a:r>
            <a:r>
              <a:rPr lang="en-US" sz="2800" dirty="0"/>
              <a:t>Risks</a:t>
            </a:r>
            <a:r>
              <a:rPr lang="bg-BG" sz="2800" dirty="0"/>
              <a:t>, </a:t>
            </a:r>
            <a:r>
              <a:rPr lang="en-US" sz="2800" dirty="0"/>
              <a:t>and Recommendations for Information Security</a:t>
            </a:r>
            <a:r>
              <a:rPr lang="bg-BG" sz="2800" dirty="0"/>
              <a:t>“. </a:t>
            </a:r>
            <a:r>
              <a:rPr lang="ru-RU" sz="2800" dirty="0"/>
              <a:t>Препоръките предоставят набор от изисквания и въпроси, които клиентът може да задава на </a:t>
            </a:r>
            <a:r>
              <a:rPr lang="en-US" sz="2800" dirty="0" err="1"/>
              <a:t>доставчици</a:t>
            </a:r>
            <a:r>
              <a:rPr lang="bg-BG" sz="2800" dirty="0"/>
              <a:t>те</a:t>
            </a:r>
            <a:r>
              <a:rPr lang="en-US" sz="2800" dirty="0"/>
              <a:t> 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услуги</a:t>
            </a:r>
            <a:r>
              <a:rPr lang="en-US" sz="2800" dirty="0"/>
              <a:t> </a:t>
            </a:r>
            <a:r>
              <a:rPr lang="en-US" sz="2800" dirty="0" err="1"/>
              <a:t>от</a:t>
            </a:r>
            <a:r>
              <a:rPr lang="en-US" sz="2800" dirty="0"/>
              <a:t> </a:t>
            </a:r>
            <a:r>
              <a:rPr lang="en-US" sz="2800" dirty="0" err="1"/>
              <a:t>облака</a:t>
            </a:r>
            <a:r>
              <a:rPr lang="en-US" sz="2800" dirty="0"/>
              <a:t> </a:t>
            </a:r>
            <a:r>
              <a:rPr lang="ru-RU" sz="2800" dirty="0"/>
              <a:t>, за да се оценят услугите </a:t>
            </a:r>
            <a:r>
              <a:rPr lang="bg-BG" sz="2800" dirty="0"/>
              <a:t>им</a:t>
            </a:r>
            <a:r>
              <a:rPr lang="ru-RU" sz="2800" dirty="0"/>
              <a:t> </a:t>
            </a:r>
            <a:r>
              <a:rPr lang="ru-RU" sz="2800" dirty="0" smtClean="0"/>
              <a:t>от гледна точка </a:t>
            </a:r>
            <a:r>
              <a:rPr lang="ru-RU" sz="2800" dirty="0"/>
              <a:t>на информационната сигурност. </a:t>
            </a:r>
            <a:r>
              <a:rPr lang="bg-BG" sz="2800" dirty="0"/>
              <a:t>Част от изискванията,  касаещи данните в облака, са</a:t>
            </a:r>
            <a:r>
              <a:rPr lang="ru-RU" sz="2800" dirty="0"/>
              <a:t>:</a:t>
            </a:r>
            <a:endParaRPr lang="bg-BG" sz="28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17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337</TotalTime>
  <Words>1125</Words>
  <Application>Microsoft Office PowerPoint</Application>
  <PresentationFormat>Widescreen</PresentationFormat>
  <Paragraphs>104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Times New Roman</vt:lpstr>
      <vt:lpstr>Trebuchet MS</vt:lpstr>
      <vt:lpstr>Tw Cen MT</vt:lpstr>
      <vt:lpstr>Wingdings</vt:lpstr>
      <vt:lpstr>Circuit</vt:lpstr>
      <vt:lpstr>Сигурността на икт СЛЕД НАВЛИЗАНЕ В ОБЛАКА</vt:lpstr>
      <vt:lpstr>ДАННИТЕ са актив</vt:lpstr>
      <vt:lpstr>ВИДОВЕ УСЛУГИ ОТ ОБЛАКА</vt:lpstr>
      <vt:lpstr>ВИДОВЕ УСЛУГИ ОТ ОБЛАКА</vt:lpstr>
      <vt:lpstr>Облачни агрегати</vt:lpstr>
      <vt:lpstr>Заплаха №1 Изтичане на данни</vt:lpstr>
      <vt:lpstr>ПОСЛЕДСТВИЯТА СЛЕД ПРОБИВ</vt:lpstr>
      <vt:lpstr>ДРУГИ ПОСЛЕДСТВИЯ</vt:lpstr>
      <vt:lpstr>ПРЕПОРЪКИ</vt:lpstr>
      <vt:lpstr>нови ПОЛоЖЕНИЯ В КОРПОРАТивНАТА КУЛТУРА ЗА КИБЕР СИГУРНОСТ</vt:lpstr>
      <vt:lpstr>кибер хигиена</vt:lpstr>
      <vt:lpstr>Други аспекти </vt:lpstr>
      <vt:lpstr>ОРГАНИЗАЦИОННИ ПРИЧИНИ ЗА ИЗТИЧАНЕ на данни </vt:lpstr>
      <vt:lpstr>ТЕХНИЧЕСКИ ПРЕДПОСТАВКИ</vt:lpstr>
      <vt:lpstr>EU General Data Protection Regulation</vt:lpstr>
      <vt:lpstr>GDPR</vt:lpstr>
      <vt:lpstr>The GDPR provides the following rights for individuals: </vt:lpstr>
      <vt:lpstr>…</vt:lpstr>
      <vt:lpstr>What is a personal data breach? </vt:lpstr>
      <vt:lpstr>What breaches do I need to notify the relevant supervisory authority about? </vt:lpstr>
      <vt:lpstr>How do I notify a breach? </vt:lpstr>
      <vt:lpstr>КАТЕДРА КОМПЮТЪРНИ НАУКИ УНИБИТ</vt:lpstr>
      <vt:lpstr>Благодаря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 spasov</dc:creator>
  <cp:lastModifiedBy>grigo spasov</cp:lastModifiedBy>
  <cp:revision>27</cp:revision>
  <dcterms:created xsi:type="dcterms:W3CDTF">2017-03-23T12:52:46Z</dcterms:created>
  <dcterms:modified xsi:type="dcterms:W3CDTF">2017-03-30T05:13:46Z</dcterms:modified>
</cp:coreProperties>
</file>