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7" r:id="rId2"/>
    <p:sldId id="321" r:id="rId3"/>
    <p:sldId id="259" r:id="rId4"/>
    <p:sldId id="281" r:id="rId5"/>
    <p:sldId id="282" r:id="rId6"/>
    <p:sldId id="283" r:id="rId7"/>
    <p:sldId id="284" r:id="rId8"/>
    <p:sldId id="285" r:id="rId9"/>
    <p:sldId id="290" r:id="rId10"/>
    <p:sldId id="298" r:id="rId11"/>
    <p:sldId id="296" r:id="rId12"/>
    <p:sldId id="291" r:id="rId13"/>
    <p:sldId id="302" r:id="rId14"/>
    <p:sldId id="322" r:id="rId15"/>
    <p:sldId id="286" r:id="rId16"/>
    <p:sldId id="287" r:id="rId17"/>
    <p:sldId id="288" r:id="rId18"/>
    <p:sldId id="289" r:id="rId19"/>
    <p:sldId id="263" r:id="rId20"/>
    <p:sldId id="266" r:id="rId21"/>
    <p:sldId id="265" r:id="rId22"/>
    <p:sldId id="300" r:id="rId23"/>
    <p:sldId id="297" r:id="rId24"/>
    <p:sldId id="304" r:id="rId25"/>
    <p:sldId id="323" r:id="rId26"/>
    <p:sldId id="325" r:id="rId27"/>
    <p:sldId id="324" r:id="rId28"/>
    <p:sldId id="32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1" autoAdjust="0"/>
    <p:restoredTop sz="86450" autoAdjust="0"/>
  </p:normalViewPr>
  <p:slideViewPr>
    <p:cSldViewPr snapToGrid="0" snapToObjects="1">
      <p:cViewPr varScale="1">
        <p:scale>
          <a:sx n="134" d="100"/>
          <a:sy n="134" d="100"/>
        </p:scale>
        <p:origin x="-20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C1C0D-2CB3-0445-88B1-DEF46F6693BE}" type="datetimeFigureOut">
              <a:rPr lang="en-US" smtClean="0"/>
              <a:t>3/27/17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1ADA7-BD8E-924D-B86B-E85E42DB5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9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6AF1E-1F59-8F4C-91C5-1FAE5F323FF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105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0DC39-F702-8342-92F2-8F71786FA2B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974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7B19C-6C16-7C4C-BA14-17DDF08640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25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0DC39-F702-8342-92F2-8F71786FA2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8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0DC39-F702-8342-92F2-8F71786FA2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8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0DC39-F702-8342-92F2-8F71786FA2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82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0DC39-F702-8342-92F2-8F71786FA2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82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7B19C-6C16-7C4C-BA14-17DDF08640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25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0DC39-F702-8342-92F2-8F71786FA2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82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0DC39-F702-8342-92F2-8F71786FA2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94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0DC39-F702-8342-92F2-8F71786FA2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6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40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97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85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7620" y="6537157"/>
            <a:ext cx="946484" cy="360947"/>
          </a:xfrm>
        </p:spPr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44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725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93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79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63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79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08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22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7516" y="6492876"/>
            <a:ext cx="94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96BBDEE7-7D8B-3A4F-9869-D80DB1A86D59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15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313155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Mobile </a:t>
            </a: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eSports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/>
            </a:r>
            <a:br>
              <a:rPr lang="en-US" sz="2800" dirty="0" smtClean="0">
                <a:solidFill>
                  <a:prstClr val="white"/>
                </a:solidFill>
                <a:latin typeface="Calibri"/>
              </a:rPr>
            </a:br>
            <a:r>
              <a:rPr lang="ru-RU" sz="2800" dirty="0" smtClean="0">
                <a:solidFill>
                  <a:prstClr val="white"/>
                </a:solidFill>
                <a:latin typeface="Calibri"/>
              </a:rPr>
              <a:t>(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in the cloud)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Petar Dobrev, CTO </a:t>
            </a:r>
            <a:r>
              <a:rPr lang="en-US" sz="2000" dirty="0">
                <a:solidFill>
                  <a:prstClr val="white"/>
                </a:solidFill>
                <a:latin typeface="Calibri"/>
              </a:rPr>
              <a:t>and Co-Founder</a:t>
            </a:r>
          </a:p>
        </p:txBody>
      </p:sp>
      <p:pic>
        <p:nvPicPr>
          <p:cNvPr id="8" name="Picture 7" descr="chobo_thunder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5"/>
          <a:stretch/>
        </p:blipFill>
        <p:spPr>
          <a:xfrm>
            <a:off x="1216233" y="28773"/>
            <a:ext cx="6693871" cy="4096475"/>
          </a:xfrm>
          <a:prstGeom prst="rect">
            <a:avLst/>
          </a:prstGeom>
        </p:spPr>
      </p:pic>
      <p:pic>
        <p:nvPicPr>
          <p:cNvPr id="2" name="Picture 1" descr="chobolabs_out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73" y="4234037"/>
            <a:ext cx="6318079" cy="10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2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13265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ea typeface="+mj-ea"/>
                <a:cs typeface="+mj-cs"/>
              </a:rPr>
              <a:t>Despite only 6 unique pieces, chess provides </a:t>
            </a:r>
            <a:r>
              <a:rPr lang="en-US" sz="2000" dirty="0">
                <a:solidFill>
                  <a:srgbClr val="FFFFFF"/>
                </a:solidFill>
                <a:ea typeface="+mj-ea"/>
                <a:cs typeface="+mj-cs"/>
              </a:rPr>
              <a:t>infinite </a:t>
            </a:r>
            <a:r>
              <a:rPr lang="en-US" sz="2000" dirty="0" err="1" smtClean="0">
                <a:solidFill>
                  <a:srgbClr val="FFFFFF"/>
                </a:solidFill>
                <a:ea typeface="+mj-ea"/>
                <a:cs typeface="+mj-cs"/>
              </a:rPr>
              <a:t>replayability</a:t>
            </a:r>
            <a:endParaRPr lang="en-US" sz="2000" dirty="0" smtClean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1022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Like </a:t>
            </a:r>
            <a:r>
              <a:rPr lang="en-US" b="1" dirty="0" smtClean="0"/>
              <a:t>Chess</a:t>
            </a:r>
            <a:r>
              <a:rPr lang="en-US" b="1" dirty="0"/>
              <a:t>, eSports </a:t>
            </a:r>
            <a:r>
              <a:rPr lang="en-US" b="1" dirty="0" smtClean="0"/>
              <a:t>are </a:t>
            </a:r>
            <a:r>
              <a:rPr lang="en-US" b="1" dirty="0"/>
              <a:t>Compelling Because of </a:t>
            </a:r>
            <a:r>
              <a:rPr lang="en-US" b="1" u="sng" dirty="0"/>
              <a:t>Competition</a:t>
            </a:r>
            <a:r>
              <a:rPr lang="en-US" b="1" dirty="0"/>
              <a:t> </a:t>
            </a:r>
            <a:r>
              <a:rPr lang="en-US" b="1" dirty="0" smtClean="0"/>
              <a:t>not </a:t>
            </a:r>
            <a:r>
              <a:rPr lang="en-US" b="1" dirty="0"/>
              <a:t>Content Consumption</a:t>
            </a:r>
          </a:p>
        </p:txBody>
      </p:sp>
      <p:pic>
        <p:nvPicPr>
          <p:cNvPr id="8" name="Picture 7" descr="ch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1276560"/>
            <a:ext cx="6767285" cy="46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78" y="485621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1998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8200" y="4891498"/>
            <a:ext cx="7780420" cy="3175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StarCraft (19 years)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81738" y="4450470"/>
            <a:ext cx="7196882" cy="3175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Counter-Strike (17 years)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1455" y="442645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2000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5462" y="4020712"/>
            <a:ext cx="4841337" cy="3175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CrossFire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(10 years)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2819" y="39865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2007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8105" y="3556803"/>
            <a:ext cx="4180515" cy="3516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League of Legends (8 years)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5462" y="355680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98009" y="3097795"/>
            <a:ext cx="3880611" cy="35169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World of Tanks (7 years)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5342" y="309779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68067" y="2646290"/>
            <a:ext cx="2618733" cy="3516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DOTA2 (4 years)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80144" y="264629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2013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32667" y="2198890"/>
            <a:ext cx="2354133" cy="3516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Hearthstone (3 years)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80024" y="219889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2014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1"/>
            <a:ext cx="9144000" cy="1022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Competition Promotes Longevity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55298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Launch years and lifetimes for key shooter and strategy eSport franchises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718023"/>
            <a:ext cx="1209457" cy="287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Strategy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430149"/>
            <a:ext cx="1209457" cy="2878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Shooters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6570719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Note: network </a:t>
            </a:r>
            <a:r>
              <a:rPr lang="en-US" sz="1200" dirty="0">
                <a:solidFill>
                  <a:srgbClr val="FFFFFF"/>
                </a:solidFill>
              </a:rPr>
              <a:t>effects ≠ </a:t>
            </a:r>
            <a:r>
              <a:rPr lang="en-US" sz="1200" dirty="0" err="1">
                <a:solidFill>
                  <a:srgbClr val="FFFFFF"/>
                </a:solidFill>
              </a:rPr>
              <a:t>virality</a:t>
            </a:r>
            <a:r>
              <a:rPr lang="en-US" sz="1200" dirty="0">
                <a:solidFill>
                  <a:srgbClr val="FFFFFF"/>
                </a:solidFill>
              </a:rPr>
              <a:t> (although eSports have that too)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465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Competition Creates a Moat:</a:t>
            </a:r>
            <a:br>
              <a:rPr lang="en-US" sz="3600" b="1" dirty="0" smtClean="0"/>
            </a:br>
            <a:r>
              <a:rPr lang="en-US" sz="3600" b="1" dirty="0" smtClean="0"/>
              <a:t>Strong Matchmaking-Based Network Effects</a:t>
            </a:r>
            <a:endParaRPr lang="en-US" sz="3600" b="1" dirty="0"/>
          </a:p>
        </p:txBody>
      </p:sp>
      <p:sp>
        <p:nvSpPr>
          <p:cNvPr id="6" name="Freeform 5"/>
          <p:cNvSpPr/>
          <p:nvPr/>
        </p:nvSpPr>
        <p:spPr>
          <a:xfrm>
            <a:off x="1937226" y="1670363"/>
            <a:ext cx="6957439" cy="4741333"/>
          </a:xfrm>
          <a:custGeom>
            <a:avLst/>
            <a:gdLst>
              <a:gd name="connsiteX0" fmla="*/ 0 w 8788400"/>
              <a:gd name="connsiteY0" fmla="*/ 6366934 h 6366934"/>
              <a:gd name="connsiteX1" fmla="*/ 1151467 w 8788400"/>
              <a:gd name="connsiteY1" fmla="*/ 6350000 h 6366934"/>
              <a:gd name="connsiteX2" fmla="*/ 2218267 w 8788400"/>
              <a:gd name="connsiteY2" fmla="*/ 6316134 h 6366934"/>
              <a:gd name="connsiteX3" fmla="*/ 3352800 w 8788400"/>
              <a:gd name="connsiteY3" fmla="*/ 6197600 h 6366934"/>
              <a:gd name="connsiteX4" fmla="*/ 4470400 w 8788400"/>
              <a:gd name="connsiteY4" fmla="*/ 5740400 h 6366934"/>
              <a:gd name="connsiteX5" fmla="*/ 5571067 w 8788400"/>
              <a:gd name="connsiteY5" fmla="*/ 4859867 h 6366934"/>
              <a:gd name="connsiteX6" fmla="*/ 6671733 w 8788400"/>
              <a:gd name="connsiteY6" fmla="*/ 3420534 h 6366934"/>
              <a:gd name="connsiteX7" fmla="*/ 7789333 w 8788400"/>
              <a:gd name="connsiteY7" fmla="*/ 1913467 h 6366934"/>
              <a:gd name="connsiteX8" fmla="*/ 8534400 w 8788400"/>
              <a:gd name="connsiteY8" fmla="*/ 592667 h 6366934"/>
              <a:gd name="connsiteX9" fmla="*/ 8788400 w 8788400"/>
              <a:gd name="connsiteY9" fmla="*/ 0 h 63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8400" h="6366934">
                <a:moveTo>
                  <a:pt x="0" y="6366934"/>
                </a:moveTo>
                <a:lnTo>
                  <a:pt x="1151467" y="6350000"/>
                </a:lnTo>
                <a:cubicBezTo>
                  <a:pt x="1521178" y="6341533"/>
                  <a:pt x="1851378" y="6341534"/>
                  <a:pt x="2218267" y="6316134"/>
                </a:cubicBezTo>
                <a:cubicBezTo>
                  <a:pt x="2585156" y="6290734"/>
                  <a:pt x="2977445" y="6293556"/>
                  <a:pt x="3352800" y="6197600"/>
                </a:cubicBezTo>
                <a:cubicBezTo>
                  <a:pt x="3728155" y="6101644"/>
                  <a:pt x="4100689" y="5963355"/>
                  <a:pt x="4470400" y="5740400"/>
                </a:cubicBezTo>
                <a:cubicBezTo>
                  <a:pt x="4840111" y="5517445"/>
                  <a:pt x="5204178" y="5246511"/>
                  <a:pt x="5571067" y="4859867"/>
                </a:cubicBezTo>
                <a:cubicBezTo>
                  <a:pt x="5937956" y="4473223"/>
                  <a:pt x="6302022" y="3911601"/>
                  <a:pt x="6671733" y="3420534"/>
                </a:cubicBezTo>
                <a:cubicBezTo>
                  <a:pt x="7041444" y="2929467"/>
                  <a:pt x="7478889" y="2384778"/>
                  <a:pt x="7789333" y="1913467"/>
                </a:cubicBezTo>
                <a:cubicBezTo>
                  <a:pt x="8099777" y="1442156"/>
                  <a:pt x="8367889" y="911578"/>
                  <a:pt x="8534400" y="592667"/>
                </a:cubicBezTo>
                <a:cubicBezTo>
                  <a:pt x="8700911" y="273756"/>
                  <a:pt x="8788400" y="0"/>
                  <a:pt x="87884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24043" y="6399339"/>
            <a:ext cx="85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Players</a:t>
            </a:r>
            <a:endParaRPr lang="en-US" u="sng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59" y="1539888"/>
            <a:ext cx="180549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FFFF"/>
                </a:solidFill>
              </a:rPr>
              <a:t>Match quality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matchmaking with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roughly equally skilled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opponents to ensure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a fair &amp; fun match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937226" y="1671943"/>
            <a:ext cx="0" cy="473975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0376" y="6429444"/>
            <a:ext cx="0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37226" y="6408074"/>
            <a:ext cx="6957440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21666" y="5525549"/>
            <a:ext cx="3652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Fewer </a:t>
            </a:r>
            <a:r>
              <a:rPr lang="en-US" dirty="0" smtClean="0">
                <a:solidFill>
                  <a:srgbClr val="FFFFFF"/>
                </a:solidFill>
              </a:rPr>
              <a:t>players = </a:t>
            </a:r>
            <a:r>
              <a:rPr lang="en-US" dirty="0">
                <a:solidFill>
                  <a:srgbClr val="FFFFFF"/>
                </a:solidFill>
              </a:rPr>
              <a:t>worse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matchmaking </a:t>
            </a:r>
            <a:r>
              <a:rPr lang="en-US" dirty="0">
                <a:solidFill>
                  <a:srgbClr val="FFFFFF"/>
                </a:solidFill>
              </a:rPr>
              <a:t>= worse </a:t>
            </a:r>
            <a:r>
              <a:rPr lang="en-US" dirty="0" err="1">
                <a:solidFill>
                  <a:srgbClr val="FFFFFF"/>
                </a:solidFill>
              </a:rPr>
              <a:t>eSports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50946" y="1682992"/>
            <a:ext cx="3137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More </a:t>
            </a:r>
            <a:r>
              <a:rPr lang="en-US" dirty="0" smtClean="0">
                <a:solidFill>
                  <a:srgbClr val="FFFFFF"/>
                </a:solidFill>
              </a:rPr>
              <a:t>players = </a:t>
            </a:r>
            <a:r>
              <a:rPr lang="en-US" dirty="0">
                <a:solidFill>
                  <a:srgbClr val="FFFFFF"/>
                </a:solidFill>
              </a:rPr>
              <a:t>better matchmaking = better </a:t>
            </a:r>
            <a:r>
              <a:rPr lang="en-US" dirty="0" err="1">
                <a:solidFill>
                  <a:srgbClr val="FFFFFF"/>
                </a:solidFill>
              </a:rPr>
              <a:t>eSports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7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4653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Network Effects = Natural Monopolies</a:t>
            </a:r>
            <a:endParaRPr lang="en-US" sz="3800" b="1" dirty="0"/>
          </a:p>
        </p:txBody>
      </p:sp>
      <p:pic>
        <p:nvPicPr>
          <p:cNvPr id="4" name="Picture 3" descr="Screenshot 2017-01-29 20.4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77" y="1272542"/>
            <a:ext cx="5515609" cy="50815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856" y="6470780"/>
            <a:ext cx="9152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MOBA market share (2016)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1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Mobile eSports Overview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14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677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592662" y="1253074"/>
            <a:ext cx="7984290" cy="4741333"/>
          </a:xfrm>
          <a:custGeom>
            <a:avLst/>
            <a:gdLst>
              <a:gd name="connsiteX0" fmla="*/ 0 w 8788400"/>
              <a:gd name="connsiteY0" fmla="*/ 6366934 h 6366934"/>
              <a:gd name="connsiteX1" fmla="*/ 1151467 w 8788400"/>
              <a:gd name="connsiteY1" fmla="*/ 6350000 h 6366934"/>
              <a:gd name="connsiteX2" fmla="*/ 2218267 w 8788400"/>
              <a:gd name="connsiteY2" fmla="*/ 6316134 h 6366934"/>
              <a:gd name="connsiteX3" fmla="*/ 3352800 w 8788400"/>
              <a:gd name="connsiteY3" fmla="*/ 6197600 h 6366934"/>
              <a:gd name="connsiteX4" fmla="*/ 4470400 w 8788400"/>
              <a:gd name="connsiteY4" fmla="*/ 5740400 h 6366934"/>
              <a:gd name="connsiteX5" fmla="*/ 5571067 w 8788400"/>
              <a:gd name="connsiteY5" fmla="*/ 4859867 h 6366934"/>
              <a:gd name="connsiteX6" fmla="*/ 6671733 w 8788400"/>
              <a:gd name="connsiteY6" fmla="*/ 3420534 h 6366934"/>
              <a:gd name="connsiteX7" fmla="*/ 7789333 w 8788400"/>
              <a:gd name="connsiteY7" fmla="*/ 1913467 h 6366934"/>
              <a:gd name="connsiteX8" fmla="*/ 8534400 w 8788400"/>
              <a:gd name="connsiteY8" fmla="*/ 592667 h 6366934"/>
              <a:gd name="connsiteX9" fmla="*/ 8788400 w 8788400"/>
              <a:gd name="connsiteY9" fmla="*/ 0 h 63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8400" h="6366934">
                <a:moveTo>
                  <a:pt x="0" y="6366934"/>
                </a:moveTo>
                <a:lnTo>
                  <a:pt x="1151467" y="6350000"/>
                </a:lnTo>
                <a:cubicBezTo>
                  <a:pt x="1521178" y="6341533"/>
                  <a:pt x="1851378" y="6341534"/>
                  <a:pt x="2218267" y="6316134"/>
                </a:cubicBezTo>
                <a:cubicBezTo>
                  <a:pt x="2585156" y="6290734"/>
                  <a:pt x="2977445" y="6293556"/>
                  <a:pt x="3352800" y="6197600"/>
                </a:cubicBezTo>
                <a:cubicBezTo>
                  <a:pt x="3728155" y="6101644"/>
                  <a:pt x="4100689" y="5963355"/>
                  <a:pt x="4470400" y="5740400"/>
                </a:cubicBezTo>
                <a:cubicBezTo>
                  <a:pt x="4840111" y="5517445"/>
                  <a:pt x="5204178" y="5246511"/>
                  <a:pt x="5571067" y="4859867"/>
                </a:cubicBezTo>
                <a:cubicBezTo>
                  <a:pt x="5937956" y="4473223"/>
                  <a:pt x="6302022" y="3911601"/>
                  <a:pt x="6671733" y="3420534"/>
                </a:cubicBezTo>
                <a:cubicBezTo>
                  <a:pt x="7041444" y="2929467"/>
                  <a:pt x="7478889" y="2384778"/>
                  <a:pt x="7789333" y="1913467"/>
                </a:cubicBezTo>
                <a:cubicBezTo>
                  <a:pt x="8099777" y="1442156"/>
                  <a:pt x="8367889" y="911578"/>
                  <a:pt x="8534400" y="592667"/>
                </a:cubicBezTo>
                <a:cubicBezTo>
                  <a:pt x="8700911" y="273756"/>
                  <a:pt x="8788400" y="0"/>
                  <a:pt x="87884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2526" y="6008138"/>
            <a:ext cx="83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2007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iPhone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8341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2008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3G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7250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2009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3GS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2065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2010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1958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2011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4S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9242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2012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08151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2013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5s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2966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2014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9494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2015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6s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4309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2016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6+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135298"/>
            <a:ext cx="308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iPhone CPU performance gains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-36925"/>
            <a:ext cx="9184104" cy="12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prstClr val="white"/>
                </a:solidFill>
              </a:rPr>
              <a:t>Similarly to PCs, as Mobile Matures, </a:t>
            </a:r>
            <a:br>
              <a:rPr lang="en-US" sz="3600" b="1" dirty="0" smtClean="0">
                <a:solidFill>
                  <a:prstClr val="white"/>
                </a:solidFill>
              </a:rPr>
            </a:br>
            <a:r>
              <a:rPr lang="en-US" sz="3600" b="1" dirty="0" err="1" smtClean="0">
                <a:solidFill>
                  <a:prstClr val="white"/>
                </a:solidFill>
              </a:rPr>
              <a:t>eSports</a:t>
            </a:r>
            <a:r>
              <a:rPr lang="en-US" sz="3600" b="1" dirty="0" smtClean="0">
                <a:solidFill>
                  <a:prstClr val="white"/>
                </a:solidFill>
              </a:rPr>
              <a:t> Has Emerged</a:t>
            </a:r>
            <a:endParaRPr lang="en-US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5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592662" y="1253074"/>
            <a:ext cx="7984290" cy="4741333"/>
          </a:xfrm>
          <a:custGeom>
            <a:avLst/>
            <a:gdLst>
              <a:gd name="connsiteX0" fmla="*/ 0 w 8788400"/>
              <a:gd name="connsiteY0" fmla="*/ 6366934 h 6366934"/>
              <a:gd name="connsiteX1" fmla="*/ 1151467 w 8788400"/>
              <a:gd name="connsiteY1" fmla="*/ 6350000 h 6366934"/>
              <a:gd name="connsiteX2" fmla="*/ 2218267 w 8788400"/>
              <a:gd name="connsiteY2" fmla="*/ 6316134 h 6366934"/>
              <a:gd name="connsiteX3" fmla="*/ 3352800 w 8788400"/>
              <a:gd name="connsiteY3" fmla="*/ 6197600 h 6366934"/>
              <a:gd name="connsiteX4" fmla="*/ 4470400 w 8788400"/>
              <a:gd name="connsiteY4" fmla="*/ 5740400 h 6366934"/>
              <a:gd name="connsiteX5" fmla="*/ 5571067 w 8788400"/>
              <a:gd name="connsiteY5" fmla="*/ 4859867 h 6366934"/>
              <a:gd name="connsiteX6" fmla="*/ 6671733 w 8788400"/>
              <a:gd name="connsiteY6" fmla="*/ 3420534 h 6366934"/>
              <a:gd name="connsiteX7" fmla="*/ 7789333 w 8788400"/>
              <a:gd name="connsiteY7" fmla="*/ 1913467 h 6366934"/>
              <a:gd name="connsiteX8" fmla="*/ 8534400 w 8788400"/>
              <a:gd name="connsiteY8" fmla="*/ 592667 h 6366934"/>
              <a:gd name="connsiteX9" fmla="*/ 8788400 w 8788400"/>
              <a:gd name="connsiteY9" fmla="*/ 0 h 63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8400" h="6366934">
                <a:moveTo>
                  <a:pt x="0" y="6366934"/>
                </a:moveTo>
                <a:lnTo>
                  <a:pt x="1151467" y="6350000"/>
                </a:lnTo>
                <a:cubicBezTo>
                  <a:pt x="1521178" y="6341533"/>
                  <a:pt x="1851378" y="6341534"/>
                  <a:pt x="2218267" y="6316134"/>
                </a:cubicBezTo>
                <a:cubicBezTo>
                  <a:pt x="2585156" y="6290734"/>
                  <a:pt x="2977445" y="6293556"/>
                  <a:pt x="3352800" y="6197600"/>
                </a:cubicBezTo>
                <a:cubicBezTo>
                  <a:pt x="3728155" y="6101644"/>
                  <a:pt x="4100689" y="5963355"/>
                  <a:pt x="4470400" y="5740400"/>
                </a:cubicBezTo>
                <a:cubicBezTo>
                  <a:pt x="4840111" y="5517445"/>
                  <a:pt x="5204178" y="5246511"/>
                  <a:pt x="5571067" y="4859867"/>
                </a:cubicBezTo>
                <a:cubicBezTo>
                  <a:pt x="5937956" y="4473223"/>
                  <a:pt x="6302022" y="3911601"/>
                  <a:pt x="6671733" y="3420534"/>
                </a:cubicBezTo>
                <a:cubicBezTo>
                  <a:pt x="7041444" y="2929467"/>
                  <a:pt x="7478889" y="2384778"/>
                  <a:pt x="7789333" y="1913467"/>
                </a:cubicBezTo>
                <a:cubicBezTo>
                  <a:pt x="8099777" y="1442156"/>
                  <a:pt x="8367889" y="911578"/>
                  <a:pt x="8534400" y="592667"/>
                </a:cubicBezTo>
                <a:cubicBezTo>
                  <a:pt x="8700911" y="273756"/>
                  <a:pt x="8788400" y="0"/>
                  <a:pt x="87884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2526" y="6008138"/>
            <a:ext cx="83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2007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iPhone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8341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2008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3G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7250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2009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3GS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2065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2010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1958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2011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4S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9242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2012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08151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2013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5s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2966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2014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9494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2015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6s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4309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2016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6+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089" y="5160145"/>
            <a:ext cx="32336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Paid single player casual games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8213" y="4733153"/>
            <a:ext cx="14695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F2P casual games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" y="4350412"/>
            <a:ext cx="4787726" cy="1586469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4382" y="3967912"/>
            <a:ext cx="76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casual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3" name="Picture 22" descr="angry-birds-hd-wallpap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92" y="3093833"/>
            <a:ext cx="921119" cy="921119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0" y="-36925"/>
            <a:ext cx="9184104" cy="12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prstClr val="white"/>
                </a:solidFill>
              </a:rPr>
              <a:t>Similarly to PCs, as Mobile Matures, </a:t>
            </a:r>
            <a:br>
              <a:rPr lang="en-US" sz="3600" b="1" dirty="0">
                <a:solidFill>
                  <a:prstClr val="white"/>
                </a:solidFill>
              </a:rPr>
            </a:br>
            <a:r>
              <a:rPr lang="en-US" sz="3600" b="1" dirty="0" err="1">
                <a:solidFill>
                  <a:prstClr val="white"/>
                </a:solidFill>
              </a:rPr>
              <a:t>eSports</a:t>
            </a:r>
            <a:r>
              <a:rPr lang="en-US" sz="3600" b="1" dirty="0">
                <a:solidFill>
                  <a:prstClr val="white"/>
                </a:solidFill>
              </a:rPr>
              <a:t> Has Emerged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2135298"/>
            <a:ext cx="308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iPhone CPU performance gains</a:t>
            </a:r>
          </a:p>
        </p:txBody>
      </p:sp>
    </p:spTree>
    <p:extLst>
      <p:ext uri="{BB962C8B-B14F-4D97-AF65-F5344CB8AC3E}">
        <p14:creationId xmlns:p14="http://schemas.microsoft.com/office/powerpoint/2010/main" val="310034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592662" y="1253074"/>
            <a:ext cx="7984290" cy="4741333"/>
          </a:xfrm>
          <a:custGeom>
            <a:avLst/>
            <a:gdLst>
              <a:gd name="connsiteX0" fmla="*/ 0 w 8788400"/>
              <a:gd name="connsiteY0" fmla="*/ 6366934 h 6366934"/>
              <a:gd name="connsiteX1" fmla="*/ 1151467 w 8788400"/>
              <a:gd name="connsiteY1" fmla="*/ 6350000 h 6366934"/>
              <a:gd name="connsiteX2" fmla="*/ 2218267 w 8788400"/>
              <a:gd name="connsiteY2" fmla="*/ 6316134 h 6366934"/>
              <a:gd name="connsiteX3" fmla="*/ 3352800 w 8788400"/>
              <a:gd name="connsiteY3" fmla="*/ 6197600 h 6366934"/>
              <a:gd name="connsiteX4" fmla="*/ 4470400 w 8788400"/>
              <a:gd name="connsiteY4" fmla="*/ 5740400 h 6366934"/>
              <a:gd name="connsiteX5" fmla="*/ 5571067 w 8788400"/>
              <a:gd name="connsiteY5" fmla="*/ 4859867 h 6366934"/>
              <a:gd name="connsiteX6" fmla="*/ 6671733 w 8788400"/>
              <a:gd name="connsiteY6" fmla="*/ 3420534 h 6366934"/>
              <a:gd name="connsiteX7" fmla="*/ 7789333 w 8788400"/>
              <a:gd name="connsiteY7" fmla="*/ 1913467 h 6366934"/>
              <a:gd name="connsiteX8" fmla="*/ 8534400 w 8788400"/>
              <a:gd name="connsiteY8" fmla="*/ 592667 h 6366934"/>
              <a:gd name="connsiteX9" fmla="*/ 8788400 w 8788400"/>
              <a:gd name="connsiteY9" fmla="*/ 0 h 63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8400" h="6366934">
                <a:moveTo>
                  <a:pt x="0" y="6366934"/>
                </a:moveTo>
                <a:lnTo>
                  <a:pt x="1151467" y="6350000"/>
                </a:lnTo>
                <a:cubicBezTo>
                  <a:pt x="1521178" y="6341533"/>
                  <a:pt x="1851378" y="6341534"/>
                  <a:pt x="2218267" y="6316134"/>
                </a:cubicBezTo>
                <a:cubicBezTo>
                  <a:pt x="2585156" y="6290734"/>
                  <a:pt x="2977445" y="6293556"/>
                  <a:pt x="3352800" y="6197600"/>
                </a:cubicBezTo>
                <a:cubicBezTo>
                  <a:pt x="3728155" y="6101644"/>
                  <a:pt x="4100689" y="5963355"/>
                  <a:pt x="4470400" y="5740400"/>
                </a:cubicBezTo>
                <a:cubicBezTo>
                  <a:pt x="4840111" y="5517445"/>
                  <a:pt x="5204178" y="5246511"/>
                  <a:pt x="5571067" y="4859867"/>
                </a:cubicBezTo>
                <a:cubicBezTo>
                  <a:pt x="5937956" y="4473223"/>
                  <a:pt x="6302022" y="3911601"/>
                  <a:pt x="6671733" y="3420534"/>
                </a:cubicBezTo>
                <a:cubicBezTo>
                  <a:pt x="7041444" y="2929467"/>
                  <a:pt x="7478889" y="2384778"/>
                  <a:pt x="7789333" y="1913467"/>
                </a:cubicBezTo>
                <a:cubicBezTo>
                  <a:pt x="8099777" y="1442156"/>
                  <a:pt x="8367889" y="911578"/>
                  <a:pt x="8534400" y="592667"/>
                </a:cubicBezTo>
                <a:cubicBezTo>
                  <a:pt x="8700911" y="273756"/>
                  <a:pt x="8788400" y="0"/>
                  <a:pt x="87884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2526" y="6008138"/>
            <a:ext cx="83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2007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iPhone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8341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2008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3G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7250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2009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3GS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2065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2010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1958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2011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4S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9242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2012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08151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2013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5s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2966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2014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9494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2015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6s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4309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2016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6+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8824" y="4660436"/>
            <a:ext cx="8010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Racing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89325" y="3350002"/>
            <a:ext cx="9486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Async</a:t>
            </a:r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strategy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089" y="5160145"/>
            <a:ext cx="32336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Paid single player casual games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5371" y="4116216"/>
            <a:ext cx="12810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Card games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52019" y="2969319"/>
            <a:ext cx="2699752" cy="240014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8213" y="4733153"/>
            <a:ext cx="14695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F2P casual games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" y="4350412"/>
            <a:ext cx="4787726" cy="1586469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30918" y="2599987"/>
            <a:ext cx="9579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midcore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4382" y="3967912"/>
            <a:ext cx="76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casual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b="12896"/>
          <a:stretch/>
        </p:blipFill>
        <p:spPr>
          <a:xfrm>
            <a:off x="4425286" y="1611626"/>
            <a:ext cx="2145239" cy="1051081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-36925"/>
            <a:ext cx="9184104" cy="12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prstClr val="white"/>
                </a:solidFill>
              </a:rPr>
              <a:t>Similarly to PCs, as Mobile Matures, </a:t>
            </a:r>
            <a:br>
              <a:rPr lang="en-US" sz="3600" b="1" dirty="0">
                <a:solidFill>
                  <a:prstClr val="white"/>
                </a:solidFill>
              </a:rPr>
            </a:br>
            <a:r>
              <a:rPr lang="en-US" sz="3600" b="1" dirty="0" err="1">
                <a:solidFill>
                  <a:prstClr val="white"/>
                </a:solidFill>
              </a:rPr>
              <a:t>eSports</a:t>
            </a:r>
            <a:r>
              <a:rPr lang="en-US" sz="3600" b="1" dirty="0">
                <a:solidFill>
                  <a:prstClr val="white"/>
                </a:solidFill>
              </a:rPr>
              <a:t> Has Emerged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2135298"/>
            <a:ext cx="308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iPhone CPU performance gains</a:t>
            </a:r>
          </a:p>
        </p:txBody>
      </p:sp>
    </p:spTree>
    <p:extLst>
      <p:ext uri="{BB962C8B-B14F-4D97-AF65-F5344CB8AC3E}">
        <p14:creationId xmlns:p14="http://schemas.microsoft.com/office/powerpoint/2010/main" val="264101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298" y="2549234"/>
            <a:ext cx="1483702" cy="697084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009302" y="894522"/>
            <a:ext cx="3123310" cy="307339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92662" y="1253074"/>
            <a:ext cx="7984290" cy="4741333"/>
          </a:xfrm>
          <a:custGeom>
            <a:avLst/>
            <a:gdLst>
              <a:gd name="connsiteX0" fmla="*/ 0 w 8788400"/>
              <a:gd name="connsiteY0" fmla="*/ 6366934 h 6366934"/>
              <a:gd name="connsiteX1" fmla="*/ 1151467 w 8788400"/>
              <a:gd name="connsiteY1" fmla="*/ 6350000 h 6366934"/>
              <a:gd name="connsiteX2" fmla="*/ 2218267 w 8788400"/>
              <a:gd name="connsiteY2" fmla="*/ 6316134 h 6366934"/>
              <a:gd name="connsiteX3" fmla="*/ 3352800 w 8788400"/>
              <a:gd name="connsiteY3" fmla="*/ 6197600 h 6366934"/>
              <a:gd name="connsiteX4" fmla="*/ 4470400 w 8788400"/>
              <a:gd name="connsiteY4" fmla="*/ 5740400 h 6366934"/>
              <a:gd name="connsiteX5" fmla="*/ 5571067 w 8788400"/>
              <a:gd name="connsiteY5" fmla="*/ 4859867 h 6366934"/>
              <a:gd name="connsiteX6" fmla="*/ 6671733 w 8788400"/>
              <a:gd name="connsiteY6" fmla="*/ 3420534 h 6366934"/>
              <a:gd name="connsiteX7" fmla="*/ 7789333 w 8788400"/>
              <a:gd name="connsiteY7" fmla="*/ 1913467 h 6366934"/>
              <a:gd name="connsiteX8" fmla="*/ 8534400 w 8788400"/>
              <a:gd name="connsiteY8" fmla="*/ 592667 h 6366934"/>
              <a:gd name="connsiteX9" fmla="*/ 8788400 w 8788400"/>
              <a:gd name="connsiteY9" fmla="*/ 0 h 63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8400" h="6366934">
                <a:moveTo>
                  <a:pt x="0" y="6366934"/>
                </a:moveTo>
                <a:lnTo>
                  <a:pt x="1151467" y="6350000"/>
                </a:lnTo>
                <a:cubicBezTo>
                  <a:pt x="1521178" y="6341533"/>
                  <a:pt x="1851378" y="6341534"/>
                  <a:pt x="2218267" y="6316134"/>
                </a:cubicBezTo>
                <a:cubicBezTo>
                  <a:pt x="2585156" y="6290734"/>
                  <a:pt x="2977445" y="6293556"/>
                  <a:pt x="3352800" y="6197600"/>
                </a:cubicBezTo>
                <a:cubicBezTo>
                  <a:pt x="3728155" y="6101644"/>
                  <a:pt x="4100689" y="5963355"/>
                  <a:pt x="4470400" y="5740400"/>
                </a:cubicBezTo>
                <a:cubicBezTo>
                  <a:pt x="4840111" y="5517445"/>
                  <a:pt x="5204178" y="5246511"/>
                  <a:pt x="5571067" y="4859867"/>
                </a:cubicBezTo>
                <a:cubicBezTo>
                  <a:pt x="5937956" y="4473223"/>
                  <a:pt x="6302022" y="3911601"/>
                  <a:pt x="6671733" y="3420534"/>
                </a:cubicBezTo>
                <a:cubicBezTo>
                  <a:pt x="7041444" y="2929467"/>
                  <a:pt x="7478889" y="2384778"/>
                  <a:pt x="7789333" y="1913467"/>
                </a:cubicBezTo>
                <a:cubicBezTo>
                  <a:pt x="8099777" y="1442156"/>
                  <a:pt x="8367889" y="911578"/>
                  <a:pt x="8534400" y="592667"/>
                </a:cubicBezTo>
                <a:cubicBezTo>
                  <a:pt x="8700911" y="273756"/>
                  <a:pt x="8788400" y="0"/>
                  <a:pt x="87884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526" y="6008138"/>
            <a:ext cx="83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2007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iPhone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8341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2008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3G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7250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2009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3GS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2065" y="6008138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2010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1958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2011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4S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9242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2012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08151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2013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5s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2966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2014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9494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2015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6s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4309" y="6014375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Calibri"/>
              </a:rPr>
              <a:t>2016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6+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08824" y="4660436"/>
            <a:ext cx="8010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Racing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89325" y="3350002"/>
            <a:ext cx="9486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 err="1">
                <a:solidFill>
                  <a:prstClr val="white"/>
                </a:solidFill>
                <a:latin typeface="Calibri"/>
              </a:rPr>
              <a:t>Async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strategy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1089" y="5160145"/>
            <a:ext cx="32336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Paid single player casual games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55371" y="4116216"/>
            <a:ext cx="12810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Card games</a:t>
            </a:r>
          </a:p>
        </p:txBody>
      </p:sp>
      <p:sp>
        <p:nvSpPr>
          <p:cNvPr id="23" name="Oval 22"/>
          <p:cNvSpPr/>
          <p:nvPr/>
        </p:nvSpPr>
        <p:spPr>
          <a:xfrm>
            <a:off x="4152019" y="2969319"/>
            <a:ext cx="2699752" cy="240014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8213" y="4733153"/>
            <a:ext cx="14695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F2P casual games</a:t>
            </a:r>
          </a:p>
        </p:txBody>
      </p:sp>
      <p:sp>
        <p:nvSpPr>
          <p:cNvPr id="25" name="Oval 24"/>
          <p:cNvSpPr/>
          <p:nvPr/>
        </p:nvSpPr>
        <p:spPr>
          <a:xfrm>
            <a:off x="1" y="4350412"/>
            <a:ext cx="4787726" cy="1586469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30918" y="2599987"/>
            <a:ext cx="9579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dirty="0" err="1">
                <a:solidFill>
                  <a:prstClr val="white"/>
                </a:solidFill>
                <a:latin typeface="Calibri"/>
              </a:rPr>
              <a:t>midcore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4382" y="3967912"/>
            <a:ext cx="76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casual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43065" y="525954"/>
            <a:ext cx="10329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hardcore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09647" y="2067993"/>
            <a:ext cx="79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MOBA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58430" y="265365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Calibri"/>
              </a:rPr>
              <a:t>Strategy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8106" y="18048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57" y="3076637"/>
            <a:ext cx="721152" cy="721152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0" y="-36925"/>
            <a:ext cx="9184104" cy="12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prstClr val="white"/>
                </a:solidFill>
              </a:rPr>
              <a:t>Similarly to PCs, as Mobile Matures, </a:t>
            </a:r>
            <a:br>
              <a:rPr lang="en-US" sz="3600" b="1" dirty="0">
                <a:solidFill>
                  <a:prstClr val="white"/>
                </a:solidFill>
              </a:rPr>
            </a:br>
            <a:r>
              <a:rPr lang="en-US" sz="3600" b="1" dirty="0" err="1">
                <a:solidFill>
                  <a:prstClr val="white"/>
                </a:solidFill>
              </a:rPr>
              <a:t>eSports</a:t>
            </a:r>
            <a:r>
              <a:rPr lang="en-US" sz="3600" b="1" dirty="0">
                <a:solidFill>
                  <a:prstClr val="white"/>
                </a:solidFill>
              </a:rPr>
              <a:t> Has Emerged</a:t>
            </a:r>
          </a:p>
        </p:txBody>
      </p:sp>
      <p:pic>
        <p:nvPicPr>
          <p:cNvPr id="35" name="Picture 34" descr="3fad5c8db2111be7df3db5d0dfbe779f_256_2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38" y="1130690"/>
            <a:ext cx="801266" cy="80126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2135298"/>
            <a:ext cx="308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iPhone CPU performance gains</a:t>
            </a:r>
          </a:p>
        </p:txBody>
      </p:sp>
    </p:spTree>
    <p:extLst>
      <p:ext uri="{BB962C8B-B14F-4D97-AF65-F5344CB8AC3E}">
        <p14:creationId xmlns:p14="http://schemas.microsoft.com/office/powerpoint/2010/main" val="138584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7835"/>
          </a:xfrm>
        </p:spPr>
        <p:txBody>
          <a:bodyPr>
            <a:noAutofit/>
          </a:bodyPr>
          <a:lstStyle/>
          <a:p>
            <a:r>
              <a:rPr lang="en-US" sz="3400" b="1" dirty="0" smtClean="0"/>
              <a:t>Mobile Strategy eSports Hit $1B in 2016 </a:t>
            </a:r>
            <a:br>
              <a:rPr lang="en-US" sz="3400" b="1" dirty="0" smtClean="0"/>
            </a:br>
            <a:endParaRPr lang="en-US" sz="3400" dirty="0"/>
          </a:p>
        </p:txBody>
      </p:sp>
      <p:sp>
        <p:nvSpPr>
          <p:cNvPr id="31" name="Rectangle 30"/>
          <p:cNvSpPr/>
          <p:nvPr/>
        </p:nvSpPr>
        <p:spPr>
          <a:xfrm>
            <a:off x="1389917" y="4865238"/>
            <a:ext cx="2003362" cy="523451"/>
          </a:xfrm>
          <a:prstGeom prst="rect">
            <a:avLst/>
          </a:prstGeom>
          <a:solidFill>
            <a:srgbClr val="77933C"/>
          </a:solidFill>
          <a:ln>
            <a:solidFill>
              <a:srgbClr val="D7E4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World of Tanks Blitz ($32M)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89917" y="5645939"/>
            <a:ext cx="2003362" cy="5306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Hearthstone ($50M)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89917" y="4631111"/>
            <a:ext cx="2003362" cy="234127"/>
          </a:xfrm>
          <a:prstGeom prst="rect">
            <a:avLst/>
          </a:prstGeom>
          <a:solidFill>
            <a:srgbClr val="77933C"/>
          </a:solidFill>
          <a:ln>
            <a:solidFill>
              <a:srgbClr val="D7E4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Crisis Action ($9M)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89917" y="6179163"/>
            <a:ext cx="20033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Top Mobile eSports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$103M (2015)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13557" y="3032228"/>
            <a:ext cx="2621960" cy="512464"/>
          </a:xfrm>
          <a:prstGeom prst="rect">
            <a:avLst/>
          </a:prstGeom>
          <a:solidFill>
            <a:srgbClr val="77933C"/>
          </a:solidFill>
          <a:ln>
            <a:solidFill>
              <a:srgbClr val="D7E4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World of Tanks Blitz ($37M)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13557" y="5474306"/>
            <a:ext cx="2621960" cy="691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Hearthstone ($143M)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013557" y="2705019"/>
            <a:ext cx="2621960" cy="327208"/>
          </a:xfrm>
          <a:prstGeom prst="rect">
            <a:avLst/>
          </a:prstGeom>
          <a:solidFill>
            <a:srgbClr val="77933C"/>
          </a:solidFill>
          <a:ln>
            <a:solidFill>
              <a:srgbClr val="D7E4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Crisis Action ($18M)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013557" y="6167482"/>
            <a:ext cx="262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Top Mobile eSports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$1.1B (2016)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08097" y="6179163"/>
            <a:ext cx="74267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389917" y="5411812"/>
            <a:ext cx="2003362" cy="2341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King of Glory ($11M)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13557" y="4690590"/>
            <a:ext cx="2621960" cy="773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King of Glory ($326M)</a:t>
            </a:r>
            <a:br>
              <a:rPr lang="en-US" sz="1400" dirty="0" smtClean="0">
                <a:solidFill>
                  <a:srgbClr val="404040"/>
                </a:solidFill>
              </a:rPr>
            </a:br>
            <a:r>
              <a:rPr lang="en-US" sz="1400" dirty="0" smtClean="0">
                <a:solidFill>
                  <a:srgbClr val="404040"/>
                </a:solidFill>
              </a:rPr>
              <a:t>(</a:t>
            </a:r>
            <a:r>
              <a:rPr lang="en-US" sz="1400" dirty="0" err="1" smtClean="0">
                <a:solidFill>
                  <a:srgbClr val="404040"/>
                </a:solidFill>
              </a:rPr>
              <a:t>iOS</a:t>
            </a:r>
            <a:r>
              <a:rPr lang="en-US" sz="1400" dirty="0" smtClean="0">
                <a:solidFill>
                  <a:srgbClr val="404040"/>
                </a:solidFill>
              </a:rPr>
              <a:t> China only)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13557" y="3564848"/>
            <a:ext cx="2621960" cy="11332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Clash Royale ($591M)</a:t>
            </a:r>
            <a:r>
              <a:rPr lang="en-US" sz="1400" dirty="0">
                <a:solidFill>
                  <a:srgbClr val="404040"/>
                </a:solidFill>
              </a:rPr>
              <a:t/>
            </a:r>
            <a:br>
              <a:rPr lang="en-US" sz="1400" dirty="0">
                <a:solidFill>
                  <a:srgbClr val="404040"/>
                </a:solidFill>
              </a:rPr>
            </a:br>
            <a:r>
              <a:rPr lang="en-US" sz="1400" dirty="0">
                <a:solidFill>
                  <a:srgbClr val="404040"/>
                </a:solidFill>
              </a:rPr>
              <a:t>(9 months only, </a:t>
            </a:r>
            <a:r>
              <a:rPr lang="en-US" sz="1400" dirty="0" smtClean="0">
                <a:solidFill>
                  <a:srgbClr val="404040"/>
                </a:solidFill>
              </a:rPr>
              <a:t/>
            </a:r>
            <a:br>
              <a:rPr lang="en-US" sz="1400" dirty="0" smtClean="0">
                <a:solidFill>
                  <a:srgbClr val="404040"/>
                </a:solidFill>
              </a:rPr>
            </a:br>
            <a:r>
              <a:rPr lang="en-US" sz="1400" dirty="0" smtClean="0">
                <a:solidFill>
                  <a:srgbClr val="404040"/>
                </a:solidFill>
              </a:rPr>
              <a:t>w/o Android China)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9429" y="16147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718023"/>
            <a:ext cx="1209457" cy="287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Strategy</a:t>
            </a:r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1430149"/>
            <a:ext cx="1209457" cy="2878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04040"/>
                </a:solidFill>
              </a:rPr>
              <a:t>Shooters</a:t>
            </a:r>
            <a:endParaRPr lang="en-US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eSports Overview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DEE7-7D8B-3A4F-9869-D80DB1A86D59}" type="slidenum">
              <a:rPr lang="en-US" smtClean="0">
                <a:latin typeface="Calibri"/>
              </a:rPr>
              <a:pPr/>
              <a:t>2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800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rketing_lineup small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070"/>
            <a:ext cx="9144000" cy="5140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960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Our </a:t>
            </a:r>
            <a:r>
              <a:rPr lang="en-US" b="1" dirty="0" smtClean="0"/>
              <a:t>Mission: Turn </a:t>
            </a:r>
            <a:r>
              <a:rPr lang="en-US" b="1" dirty="0"/>
              <a:t>Mayhem </a:t>
            </a:r>
            <a:r>
              <a:rPr lang="en-US" b="1" dirty="0" smtClean="0"/>
              <a:t>Into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u="sng" dirty="0"/>
              <a:t>the</a:t>
            </a:r>
            <a:r>
              <a:rPr lang="en-US" b="1" dirty="0"/>
              <a:t> M</a:t>
            </a:r>
            <a:r>
              <a:rPr lang="en-US" b="1" dirty="0" smtClean="0"/>
              <a:t>obile </a:t>
            </a:r>
            <a:r>
              <a:rPr lang="en-US" b="1" dirty="0"/>
              <a:t>eSports </a:t>
            </a:r>
            <a:r>
              <a:rPr lang="en-US" b="1" dirty="0" smtClean="0"/>
              <a:t>Shooter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333067"/>
            <a:ext cx="9144000" cy="524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054694" y="5987678"/>
            <a:ext cx="6100251" cy="887866"/>
            <a:chOff x="3054694" y="5987678"/>
            <a:chExt cx="6100251" cy="887866"/>
          </a:xfrm>
        </p:grpSpPr>
        <p:grpSp>
          <p:nvGrpSpPr>
            <p:cNvPr id="3" name="Group 2"/>
            <p:cNvGrpSpPr/>
            <p:nvPr/>
          </p:nvGrpSpPr>
          <p:grpSpPr>
            <a:xfrm>
              <a:off x="3054694" y="5987678"/>
              <a:ext cx="6100251" cy="887866"/>
              <a:chOff x="2877847" y="5987678"/>
              <a:chExt cx="6100251" cy="887866"/>
            </a:xfrm>
          </p:grpSpPr>
          <p:pic>
            <p:nvPicPr>
              <p:cNvPr id="5" name="Picture 4" descr="imgres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7847" y="5995881"/>
                <a:ext cx="3664461" cy="878193"/>
              </a:xfrm>
              <a:prstGeom prst="rect">
                <a:avLst/>
              </a:prstGeom>
            </p:spPr>
          </p:pic>
          <p:pic>
            <p:nvPicPr>
              <p:cNvPr id="8" name="Picture 7" descr="imgres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6232" y="5987678"/>
                <a:ext cx="1704483" cy="887866"/>
              </a:xfrm>
              <a:prstGeom prst="rect">
                <a:avLst/>
              </a:prstGeom>
            </p:spPr>
          </p:pic>
          <p:pic>
            <p:nvPicPr>
              <p:cNvPr id="9" name="Picture 8" descr="Comic-Con-Logo.jpe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00" r="27407"/>
              <a:stretch/>
            </p:blipFill>
            <p:spPr>
              <a:xfrm>
                <a:off x="8230716" y="5987678"/>
                <a:ext cx="747382" cy="887866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6800724" y="6542528"/>
              <a:ext cx="627018" cy="315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13490" y="6488668"/>
            <a:ext cx="155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 featured in: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8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0" y="1"/>
            <a:ext cx="9144000" cy="1540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Mayhem </a:t>
            </a:r>
            <a:br>
              <a:rPr lang="en-US" sz="3000" b="1" dirty="0" smtClean="0"/>
            </a:br>
            <a:r>
              <a:rPr lang="en-US" sz="3000" b="1" dirty="0" smtClean="0"/>
              <a:t>3v3 side-scrolling team action</a:t>
            </a:r>
          </a:p>
        </p:txBody>
      </p:sp>
      <p:pic>
        <p:nvPicPr>
          <p:cNvPr id="3" name="Picture 2" descr="2017-01-12 19.48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5" y="1706177"/>
            <a:ext cx="9158796" cy="51518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30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-offset-49-1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8286"/>
            <a:ext cx="9144000" cy="5143951"/>
          </a:xfrm>
        </p:spPr>
      </p:pic>
    </p:spTree>
    <p:extLst>
      <p:ext uri="{BB962C8B-B14F-4D97-AF65-F5344CB8AC3E}">
        <p14:creationId xmlns:p14="http://schemas.microsoft.com/office/powerpoint/2010/main" val="155267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Mayhem Multiplayer</a:t>
            </a:r>
            <a:endParaRPr lang="en-US" b="1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46022" y="1600201"/>
            <a:ext cx="8229600" cy="348012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Mayhem uses a client-server multiplayer model for real-time action, based on the work of Quake 3 and </a:t>
            </a:r>
            <a:r>
              <a:rPr lang="en-US" dirty="0" err="1" smtClean="0"/>
              <a:t>DooM</a:t>
            </a:r>
            <a:r>
              <a:rPr lang="en-US" dirty="0" smtClean="0"/>
              <a:t> 3, heavily modified for mobile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Built on top of a proprietary engine to best support the multiplayer model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297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Chobolabs at a Glance</a:t>
            </a:r>
            <a:endParaRPr lang="en-US" b="1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46022" y="1600201"/>
            <a:ext cx="8229600" cy="3480129"/>
          </a:xfrm>
        </p:spPr>
        <p:txBody>
          <a:bodyPr>
            <a:normAutofit/>
          </a:bodyPr>
          <a:lstStyle/>
          <a:p>
            <a:r>
              <a:rPr lang="en-US" dirty="0" smtClean="0"/>
              <a:t>26-person team split between:</a:t>
            </a:r>
          </a:p>
          <a:p>
            <a:pPr lvl="1"/>
            <a:r>
              <a:rPr lang="en-US" dirty="0" smtClean="0"/>
              <a:t>San Francisco: product, art, design, marketing</a:t>
            </a:r>
          </a:p>
          <a:p>
            <a:pPr lvl="1"/>
            <a:r>
              <a:rPr lang="en-US" dirty="0" smtClean="0"/>
              <a:t>Sofia, Bulgaria: engineering, tech art, QA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Founded in </a:t>
            </a:r>
            <a:r>
              <a:rPr lang="en-US" dirty="0" smtClean="0"/>
              <a:t>2013, backed by top-tier investors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1312" t="10652" r="23128"/>
          <a:stretch/>
        </p:blipFill>
        <p:spPr>
          <a:xfrm>
            <a:off x="1764656" y="5507217"/>
            <a:ext cx="1234228" cy="985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707" y="5406142"/>
            <a:ext cx="1287511" cy="10682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22" y="5406142"/>
            <a:ext cx="1068230" cy="1068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864" y="5614545"/>
            <a:ext cx="2103758" cy="553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799" y="5397450"/>
            <a:ext cx="1721487" cy="94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Backend </a:t>
            </a:r>
            <a:r>
              <a:rPr lang="en-US" b="1" dirty="0" err="1" smtClean="0"/>
              <a:t>infrastrcture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70880"/>
          </a:xfrm>
        </p:spPr>
        <p:txBody>
          <a:bodyPr/>
          <a:lstStyle/>
          <a:p>
            <a:r>
              <a:rPr lang="en-US" dirty="0" err="1" smtClean="0"/>
              <a:t>Microservices</a:t>
            </a:r>
            <a:r>
              <a:rPr lang="en-US" dirty="0" smtClean="0"/>
              <a:t> oriented architecture</a:t>
            </a:r>
          </a:p>
          <a:p>
            <a:pPr lvl="1"/>
            <a:r>
              <a:rPr lang="en-US" dirty="0" err="1" smtClean="0"/>
              <a:t>Metagame</a:t>
            </a:r>
            <a:endParaRPr lang="en-US" dirty="0" smtClean="0"/>
          </a:p>
          <a:p>
            <a:pPr lvl="2"/>
            <a:r>
              <a:rPr lang="en-US" dirty="0" smtClean="0"/>
              <a:t>User </a:t>
            </a:r>
            <a:r>
              <a:rPr lang="en-US" dirty="0" err="1" smtClean="0"/>
              <a:t>auth</a:t>
            </a:r>
            <a:r>
              <a:rPr lang="en-US" dirty="0" smtClean="0"/>
              <a:t>, “business logic”, etc.</a:t>
            </a:r>
          </a:p>
          <a:p>
            <a:pPr lvl="1"/>
            <a:r>
              <a:rPr lang="en-US" dirty="0" smtClean="0"/>
              <a:t>Matchmaker</a:t>
            </a:r>
          </a:p>
          <a:p>
            <a:pPr lvl="2"/>
            <a:r>
              <a:rPr lang="en-US" dirty="0" smtClean="0"/>
              <a:t>Find the best possible matches based on user skill</a:t>
            </a:r>
          </a:p>
          <a:p>
            <a:pPr lvl="1"/>
            <a:r>
              <a:rPr lang="en-US" dirty="0" smtClean="0"/>
              <a:t>Game servers</a:t>
            </a:r>
          </a:p>
          <a:p>
            <a:pPr lvl="2"/>
            <a:r>
              <a:rPr lang="en-US" dirty="0" smtClean="0"/>
              <a:t>Where the actual games are hosted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6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0"/>
            <a:ext cx="7285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54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Cloud Benefits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708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 availability</a:t>
            </a:r>
          </a:p>
          <a:p>
            <a:pPr lvl="1"/>
            <a:r>
              <a:rPr lang="en-US" dirty="0" smtClean="0"/>
              <a:t>Multi-AZ deployment over ELB</a:t>
            </a:r>
          </a:p>
          <a:p>
            <a:r>
              <a:rPr lang="en-US" dirty="0" smtClean="0"/>
              <a:t>Trivial auto-scaling of game servers</a:t>
            </a:r>
          </a:p>
          <a:p>
            <a:r>
              <a:rPr lang="en-US" dirty="0" smtClean="0"/>
              <a:t>Easy deployment in new territories</a:t>
            </a:r>
          </a:p>
          <a:p>
            <a:r>
              <a:rPr lang="en-US" dirty="0" smtClean="0"/>
              <a:t>Multiple test environments</a:t>
            </a:r>
          </a:p>
          <a:p>
            <a:pPr lvl="1"/>
            <a:r>
              <a:rPr lang="en-US" dirty="0" err="1" smtClean="0"/>
              <a:t>Dev-bg</a:t>
            </a:r>
            <a:r>
              <a:rPr lang="en-US" dirty="0" smtClean="0"/>
              <a:t>, </a:t>
            </a:r>
            <a:r>
              <a:rPr lang="en-US" dirty="0" err="1" smtClean="0"/>
              <a:t>dev</a:t>
            </a:r>
            <a:r>
              <a:rPr lang="en-US" dirty="0" smtClean="0"/>
              <a:t>-us, staging, feature branches</a:t>
            </a:r>
          </a:p>
          <a:p>
            <a:r>
              <a:rPr lang="en-US" dirty="0" smtClean="0"/>
              <a:t>Game assets and server slugs deployed via S3 (which never fails)</a:t>
            </a:r>
          </a:p>
          <a:p>
            <a:r>
              <a:rPr lang="en-US" dirty="0" smtClean="0"/>
              <a:t>Pay for what you use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are interested in keeping up with </a:t>
            </a:r>
            <a:r>
              <a:rPr lang="en-US" dirty="0" err="1" smtClean="0"/>
              <a:t>Chobolabs</a:t>
            </a:r>
            <a:r>
              <a:rPr lang="en-US" dirty="0" smtClean="0"/>
              <a:t> and Mayhem, please follows us at:</a:t>
            </a:r>
          </a:p>
          <a:p>
            <a:pPr lvl="1"/>
            <a:r>
              <a:rPr lang="en-US" dirty="0" smtClean="0"/>
              <a:t>www.chobolabs.com</a:t>
            </a:r>
          </a:p>
          <a:p>
            <a:pPr lvl="1"/>
            <a:r>
              <a:rPr lang="en-US" dirty="0" smtClean="0"/>
              <a:t>www.playmayhem.com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533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8000"/>
          </a:blip>
          <a:srcRect r="25000"/>
          <a:stretch/>
        </p:blipFill>
        <p:spPr>
          <a:xfrm>
            <a:off x="0" y="-1"/>
            <a:ext cx="9144000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75240"/>
          </a:xfrm>
        </p:spPr>
        <p:txBody>
          <a:bodyPr>
            <a:normAutofit/>
          </a:bodyPr>
          <a:lstStyle/>
          <a:p>
            <a:r>
              <a:rPr lang="en-US" sz="4000" b="1" dirty="0"/>
              <a:t>eSports </a:t>
            </a:r>
            <a:r>
              <a:rPr lang="en-US" sz="4000" b="1" dirty="0" smtClean="0"/>
              <a:t>= Competing Against Others in Real-Time Multiplayer Video Games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8852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36925"/>
            <a:ext cx="9184104" cy="12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As PCs Matured in the Late 2000s, </a:t>
            </a:r>
            <a:br>
              <a:rPr lang="en-US" sz="3600" b="1" dirty="0"/>
            </a:br>
            <a:r>
              <a:rPr lang="en-US" sz="3600" b="1" dirty="0"/>
              <a:t>the </a:t>
            </a:r>
            <a:r>
              <a:rPr lang="en-US" sz="3600" b="1" dirty="0" err="1"/>
              <a:t>eSports</a:t>
            </a:r>
            <a:r>
              <a:rPr lang="en-US" sz="3600" b="1" dirty="0"/>
              <a:t> Industry Emerged</a:t>
            </a:r>
            <a:endParaRPr lang="en-US" sz="3300" dirty="0"/>
          </a:p>
        </p:txBody>
      </p:sp>
      <p:sp>
        <p:nvSpPr>
          <p:cNvPr id="7" name="Freeform 6"/>
          <p:cNvSpPr/>
          <p:nvPr/>
        </p:nvSpPr>
        <p:spPr>
          <a:xfrm>
            <a:off x="592662" y="1253074"/>
            <a:ext cx="7984290" cy="4741333"/>
          </a:xfrm>
          <a:custGeom>
            <a:avLst/>
            <a:gdLst>
              <a:gd name="connsiteX0" fmla="*/ 0 w 8788400"/>
              <a:gd name="connsiteY0" fmla="*/ 6366934 h 6366934"/>
              <a:gd name="connsiteX1" fmla="*/ 1151467 w 8788400"/>
              <a:gd name="connsiteY1" fmla="*/ 6350000 h 6366934"/>
              <a:gd name="connsiteX2" fmla="*/ 2218267 w 8788400"/>
              <a:gd name="connsiteY2" fmla="*/ 6316134 h 6366934"/>
              <a:gd name="connsiteX3" fmla="*/ 3352800 w 8788400"/>
              <a:gd name="connsiteY3" fmla="*/ 6197600 h 6366934"/>
              <a:gd name="connsiteX4" fmla="*/ 4470400 w 8788400"/>
              <a:gd name="connsiteY4" fmla="*/ 5740400 h 6366934"/>
              <a:gd name="connsiteX5" fmla="*/ 5571067 w 8788400"/>
              <a:gd name="connsiteY5" fmla="*/ 4859867 h 6366934"/>
              <a:gd name="connsiteX6" fmla="*/ 6671733 w 8788400"/>
              <a:gd name="connsiteY6" fmla="*/ 3420534 h 6366934"/>
              <a:gd name="connsiteX7" fmla="*/ 7789333 w 8788400"/>
              <a:gd name="connsiteY7" fmla="*/ 1913467 h 6366934"/>
              <a:gd name="connsiteX8" fmla="*/ 8534400 w 8788400"/>
              <a:gd name="connsiteY8" fmla="*/ 592667 h 6366934"/>
              <a:gd name="connsiteX9" fmla="*/ 8788400 w 8788400"/>
              <a:gd name="connsiteY9" fmla="*/ 0 h 63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8400" h="6366934">
                <a:moveTo>
                  <a:pt x="0" y="6366934"/>
                </a:moveTo>
                <a:lnTo>
                  <a:pt x="1151467" y="6350000"/>
                </a:lnTo>
                <a:cubicBezTo>
                  <a:pt x="1521178" y="6341533"/>
                  <a:pt x="1851378" y="6341534"/>
                  <a:pt x="2218267" y="6316134"/>
                </a:cubicBezTo>
                <a:cubicBezTo>
                  <a:pt x="2585156" y="6290734"/>
                  <a:pt x="2977445" y="6293556"/>
                  <a:pt x="3352800" y="6197600"/>
                </a:cubicBezTo>
                <a:cubicBezTo>
                  <a:pt x="3728155" y="6101644"/>
                  <a:pt x="4100689" y="5963355"/>
                  <a:pt x="4470400" y="5740400"/>
                </a:cubicBezTo>
                <a:cubicBezTo>
                  <a:pt x="4840111" y="5517445"/>
                  <a:pt x="5204178" y="5246511"/>
                  <a:pt x="5571067" y="4859867"/>
                </a:cubicBezTo>
                <a:cubicBezTo>
                  <a:pt x="5937956" y="4473223"/>
                  <a:pt x="6302022" y="3911601"/>
                  <a:pt x="6671733" y="3420534"/>
                </a:cubicBezTo>
                <a:cubicBezTo>
                  <a:pt x="7041444" y="2929467"/>
                  <a:pt x="7478889" y="2384778"/>
                  <a:pt x="7789333" y="1913467"/>
                </a:cubicBezTo>
                <a:cubicBezTo>
                  <a:pt x="8099777" y="1442156"/>
                  <a:pt x="8367889" y="911578"/>
                  <a:pt x="8534400" y="592667"/>
                </a:cubicBezTo>
                <a:cubicBezTo>
                  <a:pt x="8700911" y="273756"/>
                  <a:pt x="8788400" y="0"/>
                  <a:pt x="87884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91708" y="6008138"/>
            <a:ext cx="20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early 90s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DOS – Windows 3.1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5309" y="600813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late 90s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Windows 95 - 98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6239" y="6014375"/>
            <a:ext cx="2216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early 2000s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Windows XP onwards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135298"/>
            <a:ext cx="238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  <a:latin typeface="Calibri"/>
              </a:rPr>
              <a:t>CPU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performance gains</a:t>
            </a:r>
          </a:p>
        </p:txBody>
      </p:sp>
    </p:spTree>
    <p:extLst>
      <p:ext uri="{BB962C8B-B14F-4D97-AF65-F5344CB8AC3E}">
        <p14:creationId xmlns:p14="http://schemas.microsoft.com/office/powerpoint/2010/main" val="288834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592662" y="1253074"/>
            <a:ext cx="7984290" cy="4741333"/>
          </a:xfrm>
          <a:custGeom>
            <a:avLst/>
            <a:gdLst>
              <a:gd name="connsiteX0" fmla="*/ 0 w 8788400"/>
              <a:gd name="connsiteY0" fmla="*/ 6366934 h 6366934"/>
              <a:gd name="connsiteX1" fmla="*/ 1151467 w 8788400"/>
              <a:gd name="connsiteY1" fmla="*/ 6350000 h 6366934"/>
              <a:gd name="connsiteX2" fmla="*/ 2218267 w 8788400"/>
              <a:gd name="connsiteY2" fmla="*/ 6316134 h 6366934"/>
              <a:gd name="connsiteX3" fmla="*/ 3352800 w 8788400"/>
              <a:gd name="connsiteY3" fmla="*/ 6197600 h 6366934"/>
              <a:gd name="connsiteX4" fmla="*/ 4470400 w 8788400"/>
              <a:gd name="connsiteY4" fmla="*/ 5740400 h 6366934"/>
              <a:gd name="connsiteX5" fmla="*/ 5571067 w 8788400"/>
              <a:gd name="connsiteY5" fmla="*/ 4859867 h 6366934"/>
              <a:gd name="connsiteX6" fmla="*/ 6671733 w 8788400"/>
              <a:gd name="connsiteY6" fmla="*/ 3420534 h 6366934"/>
              <a:gd name="connsiteX7" fmla="*/ 7789333 w 8788400"/>
              <a:gd name="connsiteY7" fmla="*/ 1913467 h 6366934"/>
              <a:gd name="connsiteX8" fmla="*/ 8534400 w 8788400"/>
              <a:gd name="connsiteY8" fmla="*/ 592667 h 6366934"/>
              <a:gd name="connsiteX9" fmla="*/ 8788400 w 8788400"/>
              <a:gd name="connsiteY9" fmla="*/ 0 h 63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8400" h="6366934">
                <a:moveTo>
                  <a:pt x="0" y="6366934"/>
                </a:moveTo>
                <a:lnTo>
                  <a:pt x="1151467" y="6350000"/>
                </a:lnTo>
                <a:cubicBezTo>
                  <a:pt x="1521178" y="6341533"/>
                  <a:pt x="1851378" y="6341534"/>
                  <a:pt x="2218267" y="6316134"/>
                </a:cubicBezTo>
                <a:cubicBezTo>
                  <a:pt x="2585156" y="6290734"/>
                  <a:pt x="2977445" y="6293556"/>
                  <a:pt x="3352800" y="6197600"/>
                </a:cubicBezTo>
                <a:cubicBezTo>
                  <a:pt x="3728155" y="6101644"/>
                  <a:pt x="4100689" y="5963355"/>
                  <a:pt x="4470400" y="5740400"/>
                </a:cubicBezTo>
                <a:cubicBezTo>
                  <a:pt x="4840111" y="5517445"/>
                  <a:pt x="5204178" y="5246511"/>
                  <a:pt x="5571067" y="4859867"/>
                </a:cubicBezTo>
                <a:cubicBezTo>
                  <a:pt x="5937956" y="4473223"/>
                  <a:pt x="6302022" y="3911601"/>
                  <a:pt x="6671733" y="3420534"/>
                </a:cubicBezTo>
                <a:cubicBezTo>
                  <a:pt x="7041444" y="2929467"/>
                  <a:pt x="7478889" y="2384778"/>
                  <a:pt x="7789333" y="1913467"/>
                </a:cubicBezTo>
                <a:cubicBezTo>
                  <a:pt x="8099777" y="1442156"/>
                  <a:pt x="8367889" y="911578"/>
                  <a:pt x="8534400" y="592667"/>
                </a:cubicBezTo>
                <a:cubicBezTo>
                  <a:pt x="8700911" y="273756"/>
                  <a:pt x="8788400" y="0"/>
                  <a:pt x="87884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" y="4350412"/>
            <a:ext cx="4787726" cy="1586469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14382" y="3967912"/>
            <a:ext cx="76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casual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4128" y="5102460"/>
            <a:ext cx="32336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Single player casual games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Tetris-Logo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3" y="2744877"/>
            <a:ext cx="1822529" cy="12700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91708" y="6008138"/>
            <a:ext cx="20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early 90s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DOS – Windows 3.1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5309" y="600813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late 90s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Windows 95 - 98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66239" y="6014375"/>
            <a:ext cx="2216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early 2000s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Windows XP onwards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-36925"/>
            <a:ext cx="9184104" cy="12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As PCs Matured in the Late 2000s, </a:t>
            </a:r>
            <a:br>
              <a:rPr lang="en-US" sz="3600" b="1" dirty="0"/>
            </a:br>
            <a:r>
              <a:rPr lang="en-US" sz="3600" b="1" dirty="0"/>
              <a:t>the </a:t>
            </a:r>
            <a:r>
              <a:rPr lang="en-US" sz="3600" b="1" dirty="0" err="1"/>
              <a:t>eSports</a:t>
            </a:r>
            <a:r>
              <a:rPr lang="en-US" sz="3600" b="1" dirty="0"/>
              <a:t> Industry Emerged</a:t>
            </a:r>
            <a:endParaRPr lang="en-US" sz="33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135298"/>
            <a:ext cx="238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  <a:latin typeface="Calibri"/>
              </a:rPr>
              <a:t>CPU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performance gains</a:t>
            </a:r>
          </a:p>
        </p:txBody>
      </p:sp>
    </p:spTree>
    <p:extLst>
      <p:ext uri="{BB962C8B-B14F-4D97-AF65-F5344CB8AC3E}">
        <p14:creationId xmlns:p14="http://schemas.microsoft.com/office/powerpoint/2010/main" val="164778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592662" y="1253074"/>
            <a:ext cx="7984290" cy="4741333"/>
          </a:xfrm>
          <a:custGeom>
            <a:avLst/>
            <a:gdLst>
              <a:gd name="connsiteX0" fmla="*/ 0 w 8788400"/>
              <a:gd name="connsiteY0" fmla="*/ 6366934 h 6366934"/>
              <a:gd name="connsiteX1" fmla="*/ 1151467 w 8788400"/>
              <a:gd name="connsiteY1" fmla="*/ 6350000 h 6366934"/>
              <a:gd name="connsiteX2" fmla="*/ 2218267 w 8788400"/>
              <a:gd name="connsiteY2" fmla="*/ 6316134 h 6366934"/>
              <a:gd name="connsiteX3" fmla="*/ 3352800 w 8788400"/>
              <a:gd name="connsiteY3" fmla="*/ 6197600 h 6366934"/>
              <a:gd name="connsiteX4" fmla="*/ 4470400 w 8788400"/>
              <a:gd name="connsiteY4" fmla="*/ 5740400 h 6366934"/>
              <a:gd name="connsiteX5" fmla="*/ 5571067 w 8788400"/>
              <a:gd name="connsiteY5" fmla="*/ 4859867 h 6366934"/>
              <a:gd name="connsiteX6" fmla="*/ 6671733 w 8788400"/>
              <a:gd name="connsiteY6" fmla="*/ 3420534 h 6366934"/>
              <a:gd name="connsiteX7" fmla="*/ 7789333 w 8788400"/>
              <a:gd name="connsiteY7" fmla="*/ 1913467 h 6366934"/>
              <a:gd name="connsiteX8" fmla="*/ 8534400 w 8788400"/>
              <a:gd name="connsiteY8" fmla="*/ 592667 h 6366934"/>
              <a:gd name="connsiteX9" fmla="*/ 8788400 w 8788400"/>
              <a:gd name="connsiteY9" fmla="*/ 0 h 63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8400" h="6366934">
                <a:moveTo>
                  <a:pt x="0" y="6366934"/>
                </a:moveTo>
                <a:lnTo>
                  <a:pt x="1151467" y="6350000"/>
                </a:lnTo>
                <a:cubicBezTo>
                  <a:pt x="1521178" y="6341533"/>
                  <a:pt x="1851378" y="6341534"/>
                  <a:pt x="2218267" y="6316134"/>
                </a:cubicBezTo>
                <a:cubicBezTo>
                  <a:pt x="2585156" y="6290734"/>
                  <a:pt x="2977445" y="6293556"/>
                  <a:pt x="3352800" y="6197600"/>
                </a:cubicBezTo>
                <a:cubicBezTo>
                  <a:pt x="3728155" y="6101644"/>
                  <a:pt x="4100689" y="5963355"/>
                  <a:pt x="4470400" y="5740400"/>
                </a:cubicBezTo>
                <a:cubicBezTo>
                  <a:pt x="4840111" y="5517445"/>
                  <a:pt x="5204178" y="5246511"/>
                  <a:pt x="5571067" y="4859867"/>
                </a:cubicBezTo>
                <a:cubicBezTo>
                  <a:pt x="5937956" y="4473223"/>
                  <a:pt x="6302022" y="3911601"/>
                  <a:pt x="6671733" y="3420534"/>
                </a:cubicBezTo>
                <a:cubicBezTo>
                  <a:pt x="7041444" y="2929467"/>
                  <a:pt x="7478889" y="2384778"/>
                  <a:pt x="7789333" y="1913467"/>
                </a:cubicBezTo>
                <a:cubicBezTo>
                  <a:pt x="8099777" y="1442156"/>
                  <a:pt x="8367889" y="911578"/>
                  <a:pt x="8534400" y="592667"/>
                </a:cubicBezTo>
                <a:cubicBezTo>
                  <a:pt x="8700911" y="273756"/>
                  <a:pt x="8788400" y="0"/>
                  <a:pt x="87884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91708" y="6008138"/>
            <a:ext cx="20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early 90s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DOS – Windows 3.1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5309" y="600813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late 90s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Windows 95 - 98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6239" y="6014375"/>
            <a:ext cx="2216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early 2000s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Windows XP onwards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" y="4350412"/>
            <a:ext cx="4787726" cy="1586469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14382" y="3967912"/>
            <a:ext cx="76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casual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4128" y="5102460"/>
            <a:ext cx="32336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Single player casual games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2" name="Picture 21" descr="logo-heroes-3tcm21625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77" y="2134556"/>
            <a:ext cx="1682284" cy="4654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36194" y="3534986"/>
            <a:ext cx="9486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Async</a:t>
            </a:r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strategy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52019" y="2969319"/>
            <a:ext cx="2699752" cy="240014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0918" y="2568627"/>
            <a:ext cx="9579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midcore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2890" y="4381701"/>
            <a:ext cx="8010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Racing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-36925"/>
            <a:ext cx="9184104" cy="12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As PCs Matured in the Late 2000s, </a:t>
            </a:r>
            <a:br>
              <a:rPr lang="en-US" sz="3600" b="1" dirty="0"/>
            </a:br>
            <a:r>
              <a:rPr lang="en-US" sz="3600" b="1" dirty="0"/>
              <a:t>the </a:t>
            </a:r>
            <a:r>
              <a:rPr lang="en-US" sz="3600" b="1" dirty="0" err="1"/>
              <a:t>eSports</a:t>
            </a:r>
            <a:r>
              <a:rPr lang="en-US" sz="3600" b="1" dirty="0"/>
              <a:t> Industry Emerged</a:t>
            </a:r>
            <a:endParaRPr lang="en-US" sz="33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2135298"/>
            <a:ext cx="238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  <a:latin typeface="Calibri"/>
              </a:rPr>
              <a:t>CPU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performance gains</a:t>
            </a:r>
          </a:p>
        </p:txBody>
      </p:sp>
    </p:spTree>
    <p:extLst>
      <p:ext uri="{BB962C8B-B14F-4D97-AF65-F5344CB8AC3E}">
        <p14:creationId xmlns:p14="http://schemas.microsoft.com/office/powerpoint/2010/main" val="228835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rlo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0" b="38453"/>
          <a:stretch/>
        </p:blipFill>
        <p:spPr>
          <a:xfrm>
            <a:off x="7840810" y="2384120"/>
            <a:ext cx="1343294" cy="32549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92662" y="1253074"/>
            <a:ext cx="7984290" cy="4741333"/>
          </a:xfrm>
          <a:custGeom>
            <a:avLst/>
            <a:gdLst>
              <a:gd name="connsiteX0" fmla="*/ 0 w 8788400"/>
              <a:gd name="connsiteY0" fmla="*/ 6366934 h 6366934"/>
              <a:gd name="connsiteX1" fmla="*/ 1151467 w 8788400"/>
              <a:gd name="connsiteY1" fmla="*/ 6350000 h 6366934"/>
              <a:gd name="connsiteX2" fmla="*/ 2218267 w 8788400"/>
              <a:gd name="connsiteY2" fmla="*/ 6316134 h 6366934"/>
              <a:gd name="connsiteX3" fmla="*/ 3352800 w 8788400"/>
              <a:gd name="connsiteY3" fmla="*/ 6197600 h 6366934"/>
              <a:gd name="connsiteX4" fmla="*/ 4470400 w 8788400"/>
              <a:gd name="connsiteY4" fmla="*/ 5740400 h 6366934"/>
              <a:gd name="connsiteX5" fmla="*/ 5571067 w 8788400"/>
              <a:gd name="connsiteY5" fmla="*/ 4859867 h 6366934"/>
              <a:gd name="connsiteX6" fmla="*/ 6671733 w 8788400"/>
              <a:gd name="connsiteY6" fmla="*/ 3420534 h 6366934"/>
              <a:gd name="connsiteX7" fmla="*/ 7789333 w 8788400"/>
              <a:gd name="connsiteY7" fmla="*/ 1913467 h 6366934"/>
              <a:gd name="connsiteX8" fmla="*/ 8534400 w 8788400"/>
              <a:gd name="connsiteY8" fmla="*/ 592667 h 6366934"/>
              <a:gd name="connsiteX9" fmla="*/ 8788400 w 8788400"/>
              <a:gd name="connsiteY9" fmla="*/ 0 h 63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8400" h="6366934">
                <a:moveTo>
                  <a:pt x="0" y="6366934"/>
                </a:moveTo>
                <a:lnTo>
                  <a:pt x="1151467" y="6350000"/>
                </a:lnTo>
                <a:cubicBezTo>
                  <a:pt x="1521178" y="6341533"/>
                  <a:pt x="1851378" y="6341534"/>
                  <a:pt x="2218267" y="6316134"/>
                </a:cubicBezTo>
                <a:cubicBezTo>
                  <a:pt x="2585156" y="6290734"/>
                  <a:pt x="2977445" y="6293556"/>
                  <a:pt x="3352800" y="6197600"/>
                </a:cubicBezTo>
                <a:cubicBezTo>
                  <a:pt x="3728155" y="6101644"/>
                  <a:pt x="4100689" y="5963355"/>
                  <a:pt x="4470400" y="5740400"/>
                </a:cubicBezTo>
                <a:cubicBezTo>
                  <a:pt x="4840111" y="5517445"/>
                  <a:pt x="5204178" y="5246511"/>
                  <a:pt x="5571067" y="4859867"/>
                </a:cubicBezTo>
                <a:cubicBezTo>
                  <a:pt x="5937956" y="4473223"/>
                  <a:pt x="6302022" y="3911601"/>
                  <a:pt x="6671733" y="3420534"/>
                </a:cubicBezTo>
                <a:cubicBezTo>
                  <a:pt x="7041444" y="2929467"/>
                  <a:pt x="7478889" y="2384778"/>
                  <a:pt x="7789333" y="1913467"/>
                </a:cubicBezTo>
                <a:cubicBezTo>
                  <a:pt x="8099777" y="1442156"/>
                  <a:pt x="8367889" y="911578"/>
                  <a:pt x="8534400" y="592667"/>
                </a:cubicBezTo>
                <a:cubicBezTo>
                  <a:pt x="8700911" y="273756"/>
                  <a:pt x="8788400" y="0"/>
                  <a:pt x="87884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91708" y="6008138"/>
            <a:ext cx="20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early 90s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DOS – Windows 3.1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5309" y="600813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late 90s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Windows 95 - 98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6239" y="6014375"/>
            <a:ext cx="2216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early 2000s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Windows XP onwards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" y="4350412"/>
            <a:ext cx="4787726" cy="1586469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14382" y="3967912"/>
            <a:ext cx="76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casual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4128" y="5102460"/>
            <a:ext cx="32336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Single player casual games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194" y="3534986"/>
            <a:ext cx="9486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Async</a:t>
            </a:r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strategy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52019" y="2969319"/>
            <a:ext cx="2699752" cy="240014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0918" y="2568627"/>
            <a:ext cx="9579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midcore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2890" y="4381701"/>
            <a:ext cx="8010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Racing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3065" y="525954"/>
            <a:ext cx="10329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hardcore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74062" y="1360950"/>
            <a:ext cx="79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MOBA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59740" y="2689610"/>
            <a:ext cx="101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Shooters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47724" y="1986087"/>
            <a:ext cx="144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Sync strategy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40" y="2956508"/>
            <a:ext cx="912315" cy="9123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009302" y="894522"/>
            <a:ext cx="3123310" cy="307339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league-legen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85" y="1027560"/>
            <a:ext cx="1457185" cy="576398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-36925"/>
            <a:ext cx="9184104" cy="12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As PCs Matured in the Late 2000s, </a:t>
            </a:r>
            <a:br>
              <a:rPr lang="en-US" sz="3600" b="1" dirty="0" smtClean="0"/>
            </a:br>
            <a:r>
              <a:rPr lang="en-US" sz="3600" b="1" dirty="0" smtClean="0"/>
              <a:t>the eSports Industry Emerged</a:t>
            </a:r>
            <a:endParaRPr lang="en-US" sz="33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2135298"/>
            <a:ext cx="238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  <a:latin typeface="Calibri"/>
              </a:rPr>
              <a:t>CPU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performance gains</a:t>
            </a:r>
          </a:p>
        </p:txBody>
      </p:sp>
    </p:spTree>
    <p:extLst>
      <p:ext uri="{BB962C8B-B14F-4D97-AF65-F5344CB8AC3E}">
        <p14:creationId xmlns:p14="http://schemas.microsoft.com/office/powerpoint/2010/main" val="200751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shot 2017-01-20 10.14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588"/>
            <a:ext cx="5884354" cy="343254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4175167" y="1520626"/>
            <a:ext cx="2248175" cy="569962"/>
          </a:xfrm>
          <a:prstGeom prst="line">
            <a:avLst/>
          </a:prstGeom>
          <a:ln>
            <a:solidFill>
              <a:schemeClr val="bg1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448853" y="1512105"/>
            <a:ext cx="1907185" cy="5190247"/>
            <a:chOff x="6406520" y="1884813"/>
            <a:chExt cx="1907185" cy="5190247"/>
          </a:xfrm>
        </p:grpSpPr>
        <p:grpSp>
          <p:nvGrpSpPr>
            <p:cNvPr id="28" name="Group 27"/>
            <p:cNvGrpSpPr/>
            <p:nvPr/>
          </p:nvGrpSpPr>
          <p:grpSpPr>
            <a:xfrm>
              <a:off x="6406520" y="1884813"/>
              <a:ext cx="1903919" cy="4618410"/>
              <a:chOff x="368274" y="601327"/>
              <a:chExt cx="2417666" cy="586462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68274" y="934287"/>
                <a:ext cx="2417666" cy="5176791"/>
                <a:chOff x="6258310" y="274467"/>
                <a:chExt cx="2417666" cy="5176791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6262459" y="2880977"/>
                  <a:ext cx="2413517" cy="362901"/>
                </a:xfrm>
                <a:prstGeom prst="rect">
                  <a:avLst/>
                </a:prstGeom>
                <a:solidFill>
                  <a:srgbClr val="D99694"/>
                </a:solidFill>
                <a:ln>
                  <a:solidFill>
                    <a:srgbClr val="F2DCDB"/>
                  </a:solidFill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DOTA 2 ($238M)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262459" y="3244761"/>
                  <a:ext cx="2413517" cy="2206497"/>
                </a:xfrm>
                <a:prstGeom prst="rect">
                  <a:avLst/>
                </a:prstGeom>
                <a:solidFill>
                  <a:srgbClr val="D99694"/>
                </a:solidFill>
                <a:ln>
                  <a:solidFill>
                    <a:srgbClr val="F2DCDB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League of Legends ($1,628M)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262459" y="2488045"/>
                  <a:ext cx="2413517" cy="362901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rgbClr val="404040"/>
                      </a:solidFill>
                    </a:rPr>
                    <a:t>Counter-Strike ($221M)</a:t>
                  </a:r>
                  <a:endParaRPr lang="en-US" sz="1400" dirty="0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258310" y="1746857"/>
                  <a:ext cx="2413517" cy="735444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World of Tanks ($446M)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258310" y="274467"/>
                  <a:ext cx="2413517" cy="1471053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CrossFire</a:t>
                  </a:r>
                  <a:r>
                    <a:rPr 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($1,110M)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368274" y="6100399"/>
                <a:ext cx="2413517" cy="36555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Strategy (51%)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68274" y="601327"/>
                <a:ext cx="2413517" cy="36555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Shooters (49%)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6409787" y="6490284"/>
              <a:ext cx="190391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Top 5 PC eSports</a:t>
              </a:r>
            </a:p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$3.6B (2015)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342"/>
            <a:ext cx="9144000" cy="1002458"/>
          </a:xfrm>
        </p:spPr>
        <p:txBody>
          <a:bodyPr>
            <a:noAutofit/>
          </a:bodyPr>
          <a:lstStyle/>
          <a:p>
            <a:pPr lvl="0"/>
            <a:r>
              <a:rPr lang="en-US" sz="3600" b="1" dirty="0" smtClean="0"/>
              <a:t>Today, </a:t>
            </a:r>
            <a:r>
              <a:rPr lang="en-US" sz="3600" b="1" dirty="0" err="1" smtClean="0"/>
              <a:t>eSports</a:t>
            </a:r>
            <a:r>
              <a:rPr lang="en-US" sz="3600" b="1" dirty="0" smtClean="0"/>
              <a:t> Franchises Capture </a:t>
            </a:r>
            <a:r>
              <a:rPr lang="en-US" sz="3600" b="1" dirty="0"/>
              <a:t>83% of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the </a:t>
            </a:r>
            <a:r>
              <a:rPr lang="en-US" sz="3600" b="1" dirty="0"/>
              <a:t>$4.4B PC eSports </a:t>
            </a:r>
            <a:r>
              <a:rPr lang="en-US" sz="3600" b="1" dirty="0" smtClean="0"/>
              <a:t>Market</a:t>
            </a:r>
            <a:endParaRPr lang="en-US" sz="36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145390" y="5523128"/>
            <a:ext cx="2280905" cy="596891"/>
          </a:xfrm>
          <a:prstGeom prst="line">
            <a:avLst/>
          </a:prstGeom>
          <a:ln>
            <a:solidFill>
              <a:schemeClr val="bg1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73486" y="5819332"/>
            <a:ext cx="200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eSports</a:t>
            </a:r>
            <a:r>
              <a:rPr lang="en-US" b="1" dirty="0" smtClean="0">
                <a:solidFill>
                  <a:schemeClr val="bg1"/>
                </a:solidFill>
              </a:rPr>
              <a:t> Market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$4.4B (2015)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3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22559"/>
          </a:xfrm>
        </p:spPr>
        <p:txBody>
          <a:bodyPr>
            <a:normAutofit/>
          </a:bodyPr>
          <a:lstStyle/>
          <a:p>
            <a:r>
              <a:rPr lang="en-US" b="1" dirty="0"/>
              <a:t>Casual </a:t>
            </a:r>
            <a:r>
              <a:rPr lang="en-US" b="1" dirty="0" smtClean="0"/>
              <a:t>Games </a:t>
            </a:r>
            <a:r>
              <a:rPr lang="en-US" b="1" dirty="0" smtClean="0">
                <a:latin typeface="Bernard MT Condensed"/>
                <a:cs typeface="Bernard MT Condensed"/>
              </a:rPr>
              <a:t>≠ </a:t>
            </a:r>
            <a:r>
              <a:rPr lang="en-US" b="1" dirty="0" err="1" smtClean="0"/>
              <a:t>eSport</a:t>
            </a:r>
            <a:r>
              <a:rPr lang="en-US" b="1" dirty="0" smtClean="0"/>
              <a:t> Franchises</a:t>
            </a:r>
            <a:endParaRPr lang="en-US" b="1" dirty="0"/>
          </a:p>
        </p:txBody>
      </p:sp>
      <p:pic>
        <p:nvPicPr>
          <p:cNvPr id="11" name="Picture 10" descr="Screenshot 2017-01-06 11.17.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0"/>
          <a:stretch/>
        </p:blipFill>
        <p:spPr>
          <a:xfrm>
            <a:off x="0" y="1015334"/>
            <a:ext cx="9144000" cy="5115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654" y="777051"/>
            <a:ext cx="3349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18-24 </a:t>
            </a:r>
            <a:r>
              <a:rPr lang="en-US" sz="1600" dirty="0" smtClean="0">
                <a:solidFill>
                  <a:srgbClr val="FFFFFF"/>
                </a:solidFill>
              </a:rPr>
              <a:t>months </a:t>
            </a:r>
            <a:r>
              <a:rPr lang="en-US" sz="1600" dirty="0" err="1" smtClean="0">
                <a:solidFill>
                  <a:srgbClr val="FFFFFF"/>
                </a:solidFill>
              </a:rPr>
              <a:t>avg</a:t>
            </a:r>
            <a:r>
              <a:rPr lang="en-US" sz="1600" dirty="0" smtClean="0">
                <a:solidFill>
                  <a:srgbClr val="FFFFFF"/>
                </a:solidFill>
              </a:rPr>
              <a:t> life, “kill time”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460180" y="774229"/>
            <a:ext cx="4100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8+ years </a:t>
            </a:r>
            <a:r>
              <a:rPr lang="en-US" sz="1600" dirty="0" err="1" smtClean="0">
                <a:solidFill>
                  <a:srgbClr val="FFFFFF"/>
                </a:solidFill>
              </a:rPr>
              <a:t>avg</a:t>
            </a:r>
            <a:r>
              <a:rPr lang="en-US" sz="1600" dirty="0" smtClean="0">
                <a:solidFill>
                  <a:srgbClr val="FFFFFF"/>
                </a:solidFill>
              </a:rPr>
              <a:t> life, “master the game”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7969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ea typeface="+mj-ea"/>
                <a:cs typeface="+mj-cs"/>
              </a:rPr>
              <a:t>Casual games and eSport franchises are polar opposites</a:t>
            </a:r>
          </a:p>
        </p:txBody>
      </p:sp>
    </p:spTree>
    <p:extLst>
      <p:ext uri="{BB962C8B-B14F-4D97-AF65-F5344CB8AC3E}">
        <p14:creationId xmlns:p14="http://schemas.microsoft.com/office/powerpoint/2010/main" val="4170499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2484</TotalTime>
  <Words>819</Words>
  <Application>Microsoft Macintosh PowerPoint</Application>
  <PresentationFormat>On-screen Show (4:3)</PresentationFormat>
  <Paragraphs>266</Paragraphs>
  <Slides>28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1_Office Theme</vt:lpstr>
      <vt:lpstr>PowerPoint Presentation</vt:lpstr>
      <vt:lpstr>eSports Overview</vt:lpstr>
      <vt:lpstr>eSports = Competing Against Others in Real-Time Multiplayer Video Games</vt:lpstr>
      <vt:lpstr>PowerPoint Presentation</vt:lpstr>
      <vt:lpstr>PowerPoint Presentation</vt:lpstr>
      <vt:lpstr>PowerPoint Presentation</vt:lpstr>
      <vt:lpstr>PowerPoint Presentation</vt:lpstr>
      <vt:lpstr>Today, eSports Franchises Capture 83% of  the $4.4B PC eSports Market</vt:lpstr>
      <vt:lpstr>Casual Games ≠ eSport Franchises</vt:lpstr>
      <vt:lpstr>PowerPoint Presentation</vt:lpstr>
      <vt:lpstr>PowerPoint Presentation</vt:lpstr>
      <vt:lpstr>Competition Creates a Moat: Strong Matchmaking-Based Network Effects</vt:lpstr>
      <vt:lpstr>Network Effects = Natural Monopolies</vt:lpstr>
      <vt:lpstr>Mobile eSports Overview</vt:lpstr>
      <vt:lpstr>PowerPoint Presentation</vt:lpstr>
      <vt:lpstr>PowerPoint Presentation</vt:lpstr>
      <vt:lpstr>PowerPoint Presentation</vt:lpstr>
      <vt:lpstr>PowerPoint Presentation</vt:lpstr>
      <vt:lpstr>Mobile Strategy eSports Hit $1B in 2016  </vt:lpstr>
      <vt:lpstr>Our Mission: Turn Mayhem Into  the Mobile eSports Shooter</vt:lpstr>
      <vt:lpstr>PowerPoint Presentation</vt:lpstr>
      <vt:lpstr>PowerPoint Presentation</vt:lpstr>
      <vt:lpstr>Mayhem Multiplayer</vt:lpstr>
      <vt:lpstr>Chobolabs at a Glance</vt:lpstr>
      <vt:lpstr>Backend infrastrcture</vt:lpstr>
      <vt:lpstr>PowerPoint Presentation</vt:lpstr>
      <vt:lpstr>Cloud Benefits</vt:lpstr>
      <vt:lpstr>Thank you!</vt:lpstr>
    </vt:vector>
  </TitlesOfParts>
  <Company>Vertigo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Deyan Vitanov</dc:creator>
  <cp:lastModifiedBy>Petar Dobrev</cp:lastModifiedBy>
  <cp:revision>222</cp:revision>
  <dcterms:created xsi:type="dcterms:W3CDTF">2017-01-15T04:39:22Z</dcterms:created>
  <dcterms:modified xsi:type="dcterms:W3CDTF">2017-03-27T07:59:17Z</dcterms:modified>
</cp:coreProperties>
</file>