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20"/>
  </p:notesMasterIdLst>
  <p:sldIdLst>
    <p:sldId id="304" r:id="rId2"/>
    <p:sldId id="263" r:id="rId3"/>
    <p:sldId id="291" r:id="rId4"/>
    <p:sldId id="294" r:id="rId5"/>
    <p:sldId id="295" r:id="rId6"/>
    <p:sldId id="296" r:id="rId7"/>
    <p:sldId id="297" r:id="rId8"/>
    <p:sldId id="299" r:id="rId9"/>
    <p:sldId id="298" r:id="rId10"/>
    <p:sldId id="300" r:id="rId11"/>
    <p:sldId id="301" r:id="rId12"/>
    <p:sldId id="306" r:id="rId13"/>
    <p:sldId id="293" r:id="rId14"/>
    <p:sldId id="269" r:id="rId15"/>
    <p:sldId id="276" r:id="rId16"/>
    <p:sldId id="275" r:id="rId17"/>
    <p:sldId id="292" r:id="rId18"/>
    <p:sldId id="305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50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FDEF3-6926-4D44-AA48-0A71DBC9BFAC}" type="datetimeFigureOut">
              <a:rPr lang="en-US" smtClean="0"/>
              <a:t>29.03.18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A2E02-B6FC-164E-BB7E-A7D421C0E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0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2E02-B6FC-164E-BB7E-A7D421C0E7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88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2E02-B6FC-164E-BB7E-A7D421C0E7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88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2E02-B6FC-164E-BB7E-A7D421C0E7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88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2E02-B6FC-164E-BB7E-A7D421C0E7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88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2E02-B6FC-164E-BB7E-A7D421C0E7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88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2E02-B6FC-164E-BB7E-A7D421C0E7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8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2E02-B6FC-164E-BB7E-A7D421C0E7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8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2E02-B6FC-164E-BB7E-A7D421C0E7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8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2E02-B6FC-164E-BB7E-A7D421C0E7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88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2E02-B6FC-164E-BB7E-A7D421C0E7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88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2E02-B6FC-164E-BB7E-A7D421C0E7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88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2E02-B6FC-164E-BB7E-A7D421C0E7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88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2E02-B6FC-164E-BB7E-A7D421C0E7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88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2E02-B6FC-164E-BB7E-A7D421C0E7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8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1116360" y="223200"/>
            <a:ext cx="5031720" cy="892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1116360" y="1563120"/>
            <a:ext cx="7398720" cy="131508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1116360" y="3003480"/>
            <a:ext cx="7398720" cy="131508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1116360" y="223200"/>
            <a:ext cx="5031720" cy="892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1116360" y="1563120"/>
            <a:ext cx="3610440" cy="131508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body"/>
          </p:nvPr>
        </p:nvSpPr>
        <p:spPr>
          <a:xfrm>
            <a:off x="4907880" y="1563120"/>
            <a:ext cx="3610440" cy="131508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 type="body"/>
          </p:nvPr>
        </p:nvSpPr>
        <p:spPr>
          <a:xfrm>
            <a:off x="4907880" y="3003480"/>
            <a:ext cx="3610440" cy="131508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PlaceHolder 5"/>
          <p:cNvSpPr>
            <a:spLocks noGrp="1"/>
          </p:cNvSpPr>
          <p:nvPr>
            <p:ph type="body"/>
          </p:nvPr>
        </p:nvSpPr>
        <p:spPr>
          <a:xfrm>
            <a:off x="1116360" y="3003480"/>
            <a:ext cx="3610440" cy="131508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1116360" y="223200"/>
            <a:ext cx="5031720" cy="892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1116360" y="1563120"/>
            <a:ext cx="7398720" cy="275724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1116360" y="1563120"/>
            <a:ext cx="7398720" cy="275724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6" name="Picture 565"/>
          <p:cNvPicPr/>
          <p:nvPr/>
        </p:nvPicPr>
        <p:blipFill>
          <a:blip r:embed="rId2"/>
          <a:stretch/>
        </p:blipFill>
        <p:spPr>
          <a:xfrm>
            <a:off x="3087720" y="1562760"/>
            <a:ext cx="3455640" cy="2757240"/>
          </a:xfrm>
          <a:prstGeom prst="rect">
            <a:avLst/>
          </a:prstGeom>
          <a:ln>
            <a:noFill/>
          </a:ln>
        </p:spPr>
      </p:pic>
      <p:pic>
        <p:nvPicPr>
          <p:cNvPr id="567" name="Picture 566"/>
          <p:cNvPicPr/>
          <p:nvPr/>
        </p:nvPicPr>
        <p:blipFill>
          <a:blip r:embed="rId2"/>
          <a:stretch/>
        </p:blipFill>
        <p:spPr>
          <a:xfrm>
            <a:off x="3087720" y="1562760"/>
            <a:ext cx="3455640" cy="275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1116360" y="223200"/>
            <a:ext cx="5031720" cy="892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subTitle"/>
          </p:nvPr>
        </p:nvSpPr>
        <p:spPr>
          <a:xfrm>
            <a:off x="1116360" y="1563120"/>
            <a:ext cx="7398720" cy="2757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1116360" y="223200"/>
            <a:ext cx="5031720" cy="892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1116360" y="1563120"/>
            <a:ext cx="7398720" cy="275724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1116360" y="223200"/>
            <a:ext cx="5031720" cy="892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1116360" y="1563120"/>
            <a:ext cx="3610440" cy="275724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4907880" y="1563120"/>
            <a:ext cx="3610440" cy="275724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1116360" y="223200"/>
            <a:ext cx="5031720" cy="892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subTitle"/>
          </p:nvPr>
        </p:nvSpPr>
        <p:spPr>
          <a:xfrm>
            <a:off x="1116360" y="223200"/>
            <a:ext cx="5031720" cy="413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1116360" y="223200"/>
            <a:ext cx="5031720" cy="892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1116360" y="1563120"/>
            <a:ext cx="3610440" cy="131508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 type="body"/>
          </p:nvPr>
        </p:nvSpPr>
        <p:spPr>
          <a:xfrm>
            <a:off x="1116360" y="3003480"/>
            <a:ext cx="3610440" cy="131508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6" name="PlaceHolder 4"/>
          <p:cNvSpPr>
            <a:spLocks noGrp="1"/>
          </p:cNvSpPr>
          <p:nvPr>
            <p:ph type="body"/>
          </p:nvPr>
        </p:nvSpPr>
        <p:spPr>
          <a:xfrm>
            <a:off x="4907880" y="1563120"/>
            <a:ext cx="3610440" cy="275724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1116360" y="223200"/>
            <a:ext cx="5031720" cy="892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1116360" y="1563120"/>
            <a:ext cx="3610440" cy="275724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 type="body"/>
          </p:nvPr>
        </p:nvSpPr>
        <p:spPr>
          <a:xfrm>
            <a:off x="4907880" y="1563120"/>
            <a:ext cx="3610440" cy="131508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0" name="PlaceHolder 4"/>
          <p:cNvSpPr>
            <a:spLocks noGrp="1"/>
          </p:cNvSpPr>
          <p:nvPr>
            <p:ph type="body"/>
          </p:nvPr>
        </p:nvSpPr>
        <p:spPr>
          <a:xfrm>
            <a:off x="4907880" y="3003480"/>
            <a:ext cx="3610440" cy="131508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1116360" y="223200"/>
            <a:ext cx="5031720" cy="892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1116360" y="1563120"/>
            <a:ext cx="3610440" cy="131508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4907880" y="1563120"/>
            <a:ext cx="3610440" cy="131508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 type="body"/>
          </p:nvPr>
        </p:nvSpPr>
        <p:spPr>
          <a:xfrm>
            <a:off x="1116360" y="3003480"/>
            <a:ext cx="7398720" cy="131508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4320"/>
          </a:xfrm>
          <a:prstGeom prst="rect">
            <a:avLst/>
          </a:prstGeom>
        </p:spPr>
        <p:txBody>
          <a:bodyPr tIns="91440" bIns="91440" anchor="ctr"/>
          <a:lstStyle/>
          <a:p>
            <a:endParaRPr lang="bg-BG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4320"/>
          </a:xfrm>
          <a:prstGeom prst="rect">
            <a:avLst/>
          </a:prstGeom>
        </p:spPr>
        <p:txBody>
          <a:bodyPr tIns="91440" bIns="91440" anchor="ctr"/>
          <a:lstStyle/>
          <a:p>
            <a:endParaRPr lang="bg-BG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43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BA35295-2972-4614-B7C0-6467FC6FB925}" type="slidenum">
              <a:rPr lang="bg-BG" sz="1200" b="0" strike="noStrike" spc="-1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‹#›</a:t>
            </a:fld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0" name="CustomShape 4"/>
          <p:cNvSpPr/>
          <p:nvPr/>
        </p:nvSpPr>
        <p:spPr>
          <a:xfrm>
            <a:off x="0" y="223200"/>
            <a:ext cx="222840" cy="222840"/>
          </a:xfrm>
          <a:prstGeom prst="rect">
            <a:avLst/>
          </a:prstGeom>
          <a:solidFill>
            <a:srgbClr val="B41D8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CustomShape 5"/>
          <p:cNvSpPr/>
          <p:nvPr/>
        </p:nvSpPr>
        <p:spPr>
          <a:xfrm>
            <a:off x="0" y="446760"/>
            <a:ext cx="222840" cy="222840"/>
          </a:xfrm>
          <a:prstGeom prst="rect">
            <a:avLst/>
          </a:prstGeom>
          <a:solidFill>
            <a:srgbClr val="900F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2" name="CustomShape 6"/>
          <p:cNvSpPr/>
          <p:nvPr/>
        </p:nvSpPr>
        <p:spPr>
          <a:xfrm>
            <a:off x="0" y="669960"/>
            <a:ext cx="222840" cy="222840"/>
          </a:xfrm>
          <a:prstGeom prst="rect">
            <a:avLst/>
          </a:prstGeom>
          <a:solidFill>
            <a:srgbClr val="4B00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CustomShape 7"/>
          <p:cNvSpPr/>
          <p:nvPr/>
        </p:nvSpPr>
        <p:spPr>
          <a:xfrm>
            <a:off x="0" y="893160"/>
            <a:ext cx="222840" cy="222840"/>
          </a:xfrm>
          <a:prstGeom prst="rect">
            <a:avLst/>
          </a:prstGeom>
          <a:solidFill>
            <a:srgbClr val="66005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4" name="CustomShape 8"/>
          <p:cNvSpPr/>
          <p:nvPr/>
        </p:nvSpPr>
        <p:spPr>
          <a:xfrm>
            <a:off x="0" y="1116720"/>
            <a:ext cx="222840" cy="222840"/>
          </a:xfrm>
          <a:prstGeom prst="rect">
            <a:avLst/>
          </a:prstGeom>
          <a:solidFill>
            <a:srgbClr val="702C9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5" name="CustomShape 9"/>
          <p:cNvSpPr/>
          <p:nvPr/>
        </p:nvSpPr>
        <p:spPr>
          <a:xfrm>
            <a:off x="223200" y="223200"/>
            <a:ext cx="222840" cy="22284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6" name="CustomShape 10"/>
          <p:cNvSpPr/>
          <p:nvPr/>
        </p:nvSpPr>
        <p:spPr>
          <a:xfrm>
            <a:off x="223200" y="446760"/>
            <a:ext cx="222840" cy="222840"/>
          </a:xfrm>
          <a:prstGeom prst="rect">
            <a:avLst/>
          </a:prstGeom>
          <a:solidFill>
            <a:srgbClr val="81299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7" name="CustomShape 11"/>
          <p:cNvSpPr/>
          <p:nvPr/>
        </p:nvSpPr>
        <p:spPr>
          <a:xfrm>
            <a:off x="223200" y="669960"/>
            <a:ext cx="222840" cy="222840"/>
          </a:xfrm>
          <a:prstGeom prst="rect">
            <a:avLst/>
          </a:prstGeom>
          <a:solidFill>
            <a:srgbClr val="A4006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8" name="CustomShape 12"/>
          <p:cNvSpPr/>
          <p:nvPr/>
        </p:nvSpPr>
        <p:spPr>
          <a:xfrm>
            <a:off x="223200" y="893160"/>
            <a:ext cx="222840" cy="222840"/>
          </a:xfrm>
          <a:prstGeom prst="rect">
            <a:avLst/>
          </a:prstGeom>
          <a:solidFill>
            <a:srgbClr val="BC00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9" name="CustomShape 13"/>
          <p:cNvSpPr/>
          <p:nvPr/>
        </p:nvSpPr>
        <p:spPr>
          <a:xfrm>
            <a:off x="223200" y="1116720"/>
            <a:ext cx="222840" cy="222840"/>
          </a:xfrm>
          <a:prstGeom prst="rect">
            <a:avLst/>
          </a:prstGeom>
          <a:solidFill>
            <a:srgbClr val="EC12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CustomShape 14"/>
          <p:cNvSpPr/>
          <p:nvPr/>
        </p:nvSpPr>
        <p:spPr>
          <a:xfrm>
            <a:off x="446760" y="223200"/>
            <a:ext cx="222840" cy="222840"/>
          </a:xfrm>
          <a:prstGeom prst="rect">
            <a:avLst/>
          </a:prstGeom>
          <a:solidFill>
            <a:srgbClr val="937C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15"/>
          <p:cNvSpPr/>
          <p:nvPr/>
        </p:nvSpPr>
        <p:spPr>
          <a:xfrm>
            <a:off x="446760" y="446760"/>
            <a:ext cx="222840" cy="222840"/>
          </a:xfrm>
          <a:prstGeom prst="rect">
            <a:avLst/>
          </a:prstGeom>
          <a:solidFill>
            <a:srgbClr val="6E60A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2" name="CustomShape 16"/>
          <p:cNvSpPr/>
          <p:nvPr/>
        </p:nvSpPr>
        <p:spPr>
          <a:xfrm>
            <a:off x="446760" y="669960"/>
            <a:ext cx="222840" cy="222840"/>
          </a:xfrm>
          <a:prstGeom prst="rect">
            <a:avLst/>
          </a:prstGeom>
          <a:solidFill>
            <a:srgbClr val="B41D8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3" name="CustomShape 17"/>
          <p:cNvSpPr/>
          <p:nvPr/>
        </p:nvSpPr>
        <p:spPr>
          <a:xfrm>
            <a:off x="446760" y="893160"/>
            <a:ext cx="222840" cy="222840"/>
          </a:xfrm>
          <a:prstGeom prst="rect">
            <a:avLst/>
          </a:prstGeom>
          <a:solidFill>
            <a:srgbClr val="ED17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4" name="CustomShape 18"/>
          <p:cNvSpPr/>
          <p:nvPr/>
        </p:nvSpPr>
        <p:spPr>
          <a:xfrm>
            <a:off x="446760" y="1116720"/>
            <a:ext cx="222840" cy="222840"/>
          </a:xfrm>
          <a:prstGeom prst="rect">
            <a:avLst/>
          </a:prstGeom>
          <a:solidFill>
            <a:srgbClr val="F9A61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5" name="CustomShape 19"/>
          <p:cNvSpPr/>
          <p:nvPr/>
        </p:nvSpPr>
        <p:spPr>
          <a:xfrm>
            <a:off x="0" y="1339920"/>
            <a:ext cx="222840" cy="222840"/>
          </a:xfrm>
          <a:prstGeom prst="rect">
            <a:avLst/>
          </a:prstGeom>
          <a:solidFill>
            <a:srgbClr val="F14E2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6" name="CustomShape 20"/>
          <p:cNvSpPr/>
          <p:nvPr/>
        </p:nvSpPr>
        <p:spPr>
          <a:xfrm>
            <a:off x="223200" y="1339920"/>
            <a:ext cx="222840" cy="222840"/>
          </a:xfrm>
          <a:prstGeom prst="rect">
            <a:avLst/>
          </a:prstGeom>
          <a:solidFill>
            <a:srgbClr val="F582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7" name="CustomShape 21"/>
          <p:cNvSpPr/>
          <p:nvPr/>
        </p:nvSpPr>
        <p:spPr>
          <a:xfrm>
            <a:off x="446400" y="1339920"/>
            <a:ext cx="222840" cy="222840"/>
          </a:xfrm>
          <a:prstGeom prst="rect">
            <a:avLst/>
          </a:prstGeom>
          <a:solidFill>
            <a:srgbClr val="FFD50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8" name="CustomShape 22"/>
          <p:cNvSpPr/>
          <p:nvPr/>
        </p:nvSpPr>
        <p:spPr>
          <a:xfrm>
            <a:off x="0" y="1563120"/>
            <a:ext cx="222840" cy="222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9" name="CustomShape 23"/>
          <p:cNvSpPr/>
          <p:nvPr/>
        </p:nvSpPr>
        <p:spPr>
          <a:xfrm>
            <a:off x="223200" y="156312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0" name="CustomShape 24"/>
          <p:cNvSpPr/>
          <p:nvPr/>
        </p:nvSpPr>
        <p:spPr>
          <a:xfrm>
            <a:off x="446760" y="1563120"/>
            <a:ext cx="222840" cy="2228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" name="CustomShape 25"/>
          <p:cNvSpPr/>
          <p:nvPr/>
        </p:nvSpPr>
        <p:spPr>
          <a:xfrm>
            <a:off x="0" y="178632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2" name="CustomShape 26"/>
          <p:cNvSpPr/>
          <p:nvPr/>
        </p:nvSpPr>
        <p:spPr>
          <a:xfrm>
            <a:off x="223200" y="178632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3" name="CustomShape 27"/>
          <p:cNvSpPr/>
          <p:nvPr/>
        </p:nvSpPr>
        <p:spPr>
          <a:xfrm>
            <a:off x="446760" y="178632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4" name="CustomShape 28"/>
          <p:cNvSpPr/>
          <p:nvPr/>
        </p:nvSpPr>
        <p:spPr>
          <a:xfrm>
            <a:off x="0" y="200988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5" name="CustomShape 29"/>
          <p:cNvSpPr/>
          <p:nvPr/>
        </p:nvSpPr>
        <p:spPr>
          <a:xfrm>
            <a:off x="223200" y="200988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6" name="CustomShape 30"/>
          <p:cNvSpPr/>
          <p:nvPr/>
        </p:nvSpPr>
        <p:spPr>
          <a:xfrm>
            <a:off x="446760" y="2009880"/>
            <a:ext cx="222840" cy="222840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31"/>
          <p:cNvSpPr/>
          <p:nvPr/>
        </p:nvSpPr>
        <p:spPr>
          <a:xfrm rot="5400000">
            <a:off x="1117080" y="22320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CustomShape 32"/>
          <p:cNvSpPr/>
          <p:nvPr/>
        </p:nvSpPr>
        <p:spPr>
          <a:xfrm rot="5400000">
            <a:off x="1117080" y="44676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CustomShape 33"/>
          <p:cNvSpPr/>
          <p:nvPr/>
        </p:nvSpPr>
        <p:spPr>
          <a:xfrm rot="5400000">
            <a:off x="1117080" y="66996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0" name="CustomShape 34"/>
          <p:cNvSpPr/>
          <p:nvPr/>
        </p:nvSpPr>
        <p:spPr>
          <a:xfrm rot="5400000">
            <a:off x="1117080" y="89316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CustomShape 35"/>
          <p:cNvSpPr/>
          <p:nvPr/>
        </p:nvSpPr>
        <p:spPr>
          <a:xfrm rot="5400000">
            <a:off x="1117080" y="111672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2" name="CustomShape 36"/>
          <p:cNvSpPr/>
          <p:nvPr/>
        </p:nvSpPr>
        <p:spPr>
          <a:xfrm rot="5400000">
            <a:off x="1117080" y="1339920"/>
            <a:ext cx="222840" cy="222840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3" name="CustomShape 37"/>
          <p:cNvSpPr/>
          <p:nvPr/>
        </p:nvSpPr>
        <p:spPr>
          <a:xfrm rot="5400000">
            <a:off x="893880" y="22320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38"/>
          <p:cNvSpPr/>
          <p:nvPr/>
        </p:nvSpPr>
        <p:spPr>
          <a:xfrm rot="5400000">
            <a:off x="893880" y="44676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39"/>
          <p:cNvSpPr/>
          <p:nvPr/>
        </p:nvSpPr>
        <p:spPr>
          <a:xfrm rot="5400000">
            <a:off x="893880" y="66996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6" name="CustomShape 40"/>
          <p:cNvSpPr/>
          <p:nvPr/>
        </p:nvSpPr>
        <p:spPr>
          <a:xfrm rot="5400000">
            <a:off x="893880" y="89316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7" name="CustomShape 41"/>
          <p:cNvSpPr/>
          <p:nvPr/>
        </p:nvSpPr>
        <p:spPr>
          <a:xfrm rot="5400000">
            <a:off x="893880" y="111672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CustomShape 42"/>
          <p:cNvSpPr/>
          <p:nvPr/>
        </p:nvSpPr>
        <p:spPr>
          <a:xfrm rot="5400000">
            <a:off x="893880" y="133992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9" name="CustomShape 43"/>
          <p:cNvSpPr/>
          <p:nvPr/>
        </p:nvSpPr>
        <p:spPr>
          <a:xfrm rot="5400000">
            <a:off x="670320" y="22320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0" name="CustomShape 44"/>
          <p:cNvSpPr/>
          <p:nvPr/>
        </p:nvSpPr>
        <p:spPr>
          <a:xfrm rot="5400000">
            <a:off x="670320" y="446760"/>
            <a:ext cx="222840" cy="222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1" name="CustomShape 45"/>
          <p:cNvSpPr/>
          <p:nvPr/>
        </p:nvSpPr>
        <p:spPr>
          <a:xfrm rot="5400000">
            <a:off x="670320" y="669960"/>
            <a:ext cx="222840" cy="2228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2" name="CustomShape 46"/>
          <p:cNvSpPr/>
          <p:nvPr/>
        </p:nvSpPr>
        <p:spPr>
          <a:xfrm rot="5400000">
            <a:off x="670320" y="89316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3" name="CustomShape 47"/>
          <p:cNvSpPr/>
          <p:nvPr/>
        </p:nvSpPr>
        <p:spPr>
          <a:xfrm rot="5400000">
            <a:off x="670320" y="1116720"/>
            <a:ext cx="222840" cy="222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CustomShape 48"/>
          <p:cNvSpPr/>
          <p:nvPr/>
        </p:nvSpPr>
        <p:spPr>
          <a:xfrm rot="5400000">
            <a:off x="670320" y="133992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5" name="CustomShape 49"/>
          <p:cNvSpPr/>
          <p:nvPr/>
        </p:nvSpPr>
        <p:spPr>
          <a:xfrm>
            <a:off x="0" y="0"/>
            <a:ext cx="222840" cy="2228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6" name="CustomShape 50"/>
          <p:cNvSpPr/>
          <p:nvPr/>
        </p:nvSpPr>
        <p:spPr>
          <a:xfrm>
            <a:off x="223200" y="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7" name="CustomShape 51"/>
          <p:cNvSpPr/>
          <p:nvPr/>
        </p:nvSpPr>
        <p:spPr>
          <a:xfrm>
            <a:off x="446760" y="0"/>
            <a:ext cx="222840" cy="222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8" name="CustomShape 52"/>
          <p:cNvSpPr/>
          <p:nvPr/>
        </p:nvSpPr>
        <p:spPr>
          <a:xfrm rot="5400000">
            <a:off x="1117080" y="156312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9" name="CustomShape 53"/>
          <p:cNvSpPr/>
          <p:nvPr/>
        </p:nvSpPr>
        <p:spPr>
          <a:xfrm rot="5400000">
            <a:off x="1117080" y="178632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0" name="CustomShape 54"/>
          <p:cNvSpPr/>
          <p:nvPr/>
        </p:nvSpPr>
        <p:spPr>
          <a:xfrm rot="5400000">
            <a:off x="1117080" y="200988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1" name="CustomShape 55"/>
          <p:cNvSpPr/>
          <p:nvPr/>
        </p:nvSpPr>
        <p:spPr>
          <a:xfrm rot="5400000">
            <a:off x="893880" y="156312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" name="CustomShape 56"/>
          <p:cNvSpPr/>
          <p:nvPr/>
        </p:nvSpPr>
        <p:spPr>
          <a:xfrm rot="5400000">
            <a:off x="893880" y="178632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3" name="CustomShape 57"/>
          <p:cNvSpPr/>
          <p:nvPr/>
        </p:nvSpPr>
        <p:spPr>
          <a:xfrm rot="5400000">
            <a:off x="893880" y="200988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4" name="CustomShape 58"/>
          <p:cNvSpPr/>
          <p:nvPr/>
        </p:nvSpPr>
        <p:spPr>
          <a:xfrm rot="5400000">
            <a:off x="670320" y="1563120"/>
            <a:ext cx="222840" cy="222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5" name="CustomShape 59"/>
          <p:cNvSpPr/>
          <p:nvPr/>
        </p:nvSpPr>
        <p:spPr>
          <a:xfrm rot="5400000">
            <a:off x="670320" y="178632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6" name="CustomShape 60"/>
          <p:cNvSpPr/>
          <p:nvPr/>
        </p:nvSpPr>
        <p:spPr>
          <a:xfrm rot="5400000">
            <a:off x="670320" y="200988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7" name="CustomShape 61"/>
          <p:cNvSpPr/>
          <p:nvPr/>
        </p:nvSpPr>
        <p:spPr>
          <a:xfrm rot="5400000">
            <a:off x="1117080" y="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8" name="CustomShape 62"/>
          <p:cNvSpPr/>
          <p:nvPr/>
        </p:nvSpPr>
        <p:spPr>
          <a:xfrm rot="5400000">
            <a:off x="893880" y="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9" name="CustomShape 63"/>
          <p:cNvSpPr/>
          <p:nvPr/>
        </p:nvSpPr>
        <p:spPr>
          <a:xfrm rot="5400000">
            <a:off x="670320" y="0"/>
            <a:ext cx="222840" cy="22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0" name="PlaceHolder 64"/>
          <p:cNvSpPr>
            <a:spLocks noGrp="1"/>
          </p:cNvSpPr>
          <p:nvPr>
            <p:ph type="title"/>
          </p:nvPr>
        </p:nvSpPr>
        <p:spPr>
          <a:xfrm>
            <a:off x="1116360" y="223200"/>
            <a:ext cx="5031720" cy="892800"/>
          </a:xfrm>
          <a:prstGeom prst="rect">
            <a:avLst/>
          </a:prstGeom>
        </p:spPr>
        <p:txBody>
          <a:bodyPr tIns="91440" bIns="91440" anchor="ctr"/>
          <a:lstStyle/>
          <a:p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1" name="PlaceHolder 65"/>
          <p:cNvSpPr>
            <a:spLocks noGrp="1"/>
          </p:cNvSpPr>
          <p:nvPr>
            <p:ph type="body"/>
          </p:nvPr>
        </p:nvSpPr>
        <p:spPr>
          <a:xfrm>
            <a:off x="1116360" y="1563120"/>
            <a:ext cx="7398720" cy="275724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Щракнете, за да редактирате формата на плана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bg-BG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 ниво на плана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Трето ниво на плана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bg-BG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Четвърто ниво на плана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Пето ниво на плана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 ниво на плана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Седмо ниво на плана</a:t>
            </a:r>
          </a:p>
        </p:txBody>
      </p:sp>
      <p:pic>
        <p:nvPicPr>
          <p:cNvPr id="532" name="Shape 546"/>
          <p:cNvPicPr/>
          <p:nvPr/>
        </p:nvPicPr>
        <p:blipFill>
          <a:blip r:embed="rId14"/>
          <a:stretch/>
        </p:blipFill>
        <p:spPr>
          <a:xfrm>
            <a:off x="7351200" y="223200"/>
            <a:ext cx="1216080" cy="52668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creenshot 2018-03-29 11.52.2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4900"/>
            <a:ext cx="1770063" cy="7585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112" y="1542814"/>
            <a:ext cx="599251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</a:rPr>
              <a:t>Cloud &amp; Blockchain Tech Forum</a:t>
            </a:r>
          </a:p>
          <a:p>
            <a:pPr algn="ctr"/>
            <a:endParaRPr lang="bg-BG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bg-BG" sz="2400" b="1" dirty="0" smtClean="0">
                <a:solidFill>
                  <a:schemeClr val="tx2">
                    <a:lumMod val="75000"/>
                  </a:schemeClr>
                </a:solidFill>
              </a:rPr>
              <a:t>B2B Media</a:t>
            </a:r>
            <a:endParaRPr lang="bg-BG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bg-BG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</a:rPr>
              <a:t>Емилиян Енев, съосновател на ReCheck.io</a:t>
            </a:r>
          </a:p>
          <a:p>
            <a:pPr algn="ctr"/>
            <a:endParaRPr lang="bg-BG" sz="1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bg-BG" sz="1400" dirty="0" smtClean="0">
                <a:solidFill>
                  <a:schemeClr val="tx2">
                    <a:lumMod val="75000"/>
                  </a:schemeClr>
                </a:solidFill>
              </a:rPr>
              <a:t>София, 30 март 2018 </a:t>
            </a:r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bg-BG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bg-BG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1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1116360" y="223200"/>
            <a:ext cx="6067800" cy="892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When to use </a:t>
            </a:r>
            <a:r>
              <a:rPr lang="en-US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blockchain</a:t>
            </a:r>
            <a:endParaRPr lang="bg-BG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TextShape 2"/>
          <p:cNvSpPr txBox="1"/>
          <p:nvPr/>
        </p:nvSpPr>
        <p:spPr>
          <a:xfrm>
            <a:off x="1116360" y="1563120"/>
            <a:ext cx="7398720" cy="2757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bg-BG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Escape the zero sum game.</a:t>
            </a: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bg-BG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Aim at positive sum game.</a:t>
            </a:r>
            <a:endParaRPr lang="en-US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</p:txBody>
      </p:sp>
      <p:pic>
        <p:nvPicPr>
          <p:cNvPr id="2" name="Picture 1" descr="nonzerosu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15" y="2163704"/>
            <a:ext cx="3581085" cy="268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4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1116360" y="223200"/>
            <a:ext cx="6067800" cy="892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When to use </a:t>
            </a:r>
            <a:r>
              <a:rPr lang="en-US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blockchain</a:t>
            </a:r>
            <a:endParaRPr lang="bg-BG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TextShape 2"/>
          <p:cNvSpPr txBox="1"/>
          <p:nvPr/>
        </p:nvSpPr>
        <p:spPr>
          <a:xfrm>
            <a:off x="1116360" y="1553713"/>
            <a:ext cx="7398720" cy="2757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bg-BG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Do no reproduce existing processes</a:t>
            </a:r>
            <a:br>
              <a:rPr lang="bg-BG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</a:br>
            <a:r>
              <a:rPr lang="bg-BG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on blockchain.</a:t>
            </a:r>
            <a:br>
              <a:rPr lang="bg-BG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</a:br>
            <a:r>
              <a:rPr lang="bg-BG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Re-think, re-ingeneer and re-build</a:t>
            </a: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endParaRPr lang="bg-BG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endParaRPr lang="en-US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</p:txBody>
      </p:sp>
      <p:pic>
        <p:nvPicPr>
          <p:cNvPr id="3" name="Picture 2" descr="Process-re-engineer-mpf8d6gi90s7utf5zrz5mjzhp5f8jazkaaod4x18e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22" y="3085628"/>
            <a:ext cx="4315178" cy="163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1116360" y="223200"/>
            <a:ext cx="6067800" cy="892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New business models</a:t>
            </a:r>
            <a:endParaRPr lang="bg-BG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TextShape 2"/>
          <p:cNvSpPr txBox="1"/>
          <p:nvPr/>
        </p:nvSpPr>
        <p:spPr>
          <a:xfrm>
            <a:off x="1116360" y="1553713"/>
            <a:ext cx="7398720" cy="2757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19580" indent="-342900">
              <a:lnSpc>
                <a:spcPct val="100000"/>
              </a:lnSpc>
              <a:buClr>
                <a:srgbClr val="000000"/>
              </a:buClr>
              <a:buFontTx/>
              <a:buChar char="-"/>
            </a:pPr>
            <a:r>
              <a:rPr lang="bg-BG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Different prices based on reputation and past transactions</a:t>
            </a:r>
            <a:r>
              <a:rPr lang="bg-BG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bg-BG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on blockchain.</a:t>
            </a:r>
            <a:endParaRPr lang="bg-BG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Tx/>
              <a:buChar char="-"/>
            </a:pPr>
            <a:r>
              <a:rPr lang="bg-BG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Return on data provided to the network.</a:t>
            </a: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Tx/>
              <a:buChar char="-"/>
            </a:pPr>
            <a:r>
              <a:rPr lang="bg-BG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Incentivizing honest behavior and contributions.</a:t>
            </a: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Tx/>
              <a:buChar char="-"/>
            </a:pPr>
            <a:r>
              <a:rPr lang="bg-BG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Digital life of physical products.</a:t>
            </a: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Tx/>
              <a:buChar char="-"/>
            </a:pPr>
            <a:r>
              <a:rPr lang="bg-BG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Building trust with validated digital facts.</a:t>
            </a:r>
            <a:endParaRPr lang="bg-BG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endParaRPr lang="en-US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734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1116360" y="223200"/>
            <a:ext cx="6067800" cy="892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Don’t use </a:t>
            </a:r>
            <a:r>
              <a:rPr lang="en-US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blockchain</a:t>
            </a: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if</a:t>
            </a:r>
            <a:endParaRPr lang="bg-BG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TextShape 2"/>
          <p:cNvSpPr txBox="1"/>
          <p:nvPr/>
        </p:nvSpPr>
        <p:spPr>
          <a:xfrm>
            <a:off x="1116360" y="1563120"/>
            <a:ext cx="7398720" cy="2757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If you do something internal for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/>
            </a:r>
            <a:b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</a:b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your organization</a:t>
            </a: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endParaRPr lang="en-US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If you do it just because it is 	</a:t>
            </a:r>
          </a:p>
          <a:p>
            <a:pPr marL="533880" lvl="1">
              <a:buClr>
                <a:srgbClr val="000000"/>
              </a:buClr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ancy and modern</a:t>
            </a: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If you are not sure what data	</a:t>
            </a:r>
          </a:p>
          <a:p>
            <a:pPr marL="533880" lvl="1">
              <a:buClr>
                <a:srgbClr val="000000"/>
              </a:buClr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y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ou are willing to share</a:t>
            </a:r>
          </a:p>
          <a:p>
            <a:pPr marL="533880" lvl="1">
              <a:buClr>
                <a:srgbClr val="000000"/>
              </a:buClr>
            </a:pPr>
            <a:endParaRPr lang="en-US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533880" lvl="1">
              <a:buClr>
                <a:srgbClr val="000000"/>
              </a:buClr>
            </a:pPr>
            <a:endParaRPr lang="en-US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</p:txBody>
      </p:sp>
      <p:pic>
        <p:nvPicPr>
          <p:cNvPr id="3" name="Picture 2" descr="10076964_Q55j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95" y="2072130"/>
            <a:ext cx="2518806" cy="251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5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1116360" y="223200"/>
            <a:ext cx="6067800" cy="892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Relieving administrative burden</a:t>
            </a:r>
            <a:endParaRPr lang="bg-BG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TextShape 2"/>
          <p:cNvSpPr txBox="1"/>
          <p:nvPr/>
        </p:nvSpPr>
        <p:spPr>
          <a:xfrm>
            <a:off x="1116360" y="1563120"/>
            <a:ext cx="7398720" cy="2757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Electronic documents connected to </a:t>
            </a:r>
          </a:p>
          <a:p>
            <a:pPr marL="533880" lvl="1">
              <a:buClr>
                <a:srgbClr val="000000"/>
              </a:buClr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identity of products</a:t>
            </a:r>
          </a:p>
          <a:p>
            <a:pPr marL="533880" lvl="1">
              <a:buClr>
                <a:srgbClr val="000000"/>
              </a:buClr>
            </a:pPr>
            <a:endParaRPr lang="en-US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Optimizing the data flow</a:t>
            </a: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Removing paper </a:t>
            </a: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Full history of facts added and signed</a:t>
            </a: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endParaRPr lang="en-US" sz="2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</p:txBody>
      </p:sp>
      <p:pic>
        <p:nvPicPr>
          <p:cNvPr id="2" name="Picture 1" descr="shutterstock_19987613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5981"/>
            <a:ext cx="3048000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8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1116360" y="223200"/>
            <a:ext cx="6067800" cy="892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Adding/Wrapping </a:t>
            </a: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services a</a:t>
            </a:r>
            <a:r>
              <a:rPr lang="en-U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round </a:t>
            </a: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products</a:t>
            </a:r>
            <a:endParaRPr lang="bg-BG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TextShape 2"/>
          <p:cNvSpPr txBox="1"/>
          <p:nvPr/>
        </p:nvSpPr>
        <p:spPr>
          <a:xfrm>
            <a:off x="1116360" y="1563120"/>
            <a:ext cx="7398720" cy="2757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Smart tagging of products</a:t>
            </a: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Tag </a:t>
            </a:r>
            <a:r>
              <a:rPr lang="mr-IN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–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pointer to smart contract</a:t>
            </a: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Smart contracts invoke logic</a:t>
            </a: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Providing services on </a:t>
            </a:r>
            <a:r>
              <a:rPr lang="en-US" sz="2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blockchain</a:t>
            </a:r>
            <a:endParaRPr lang="en-US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Electronic guarantee</a:t>
            </a: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</p:txBody>
      </p:sp>
      <p:pic>
        <p:nvPicPr>
          <p:cNvPr id="2" name="Picture 1" descr="NXP-blog-header-smart-products-cloud-icons_V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66" y="3136384"/>
            <a:ext cx="3686434" cy="163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4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1116360" y="223200"/>
            <a:ext cx="6067800" cy="892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Peer-to-peer smart financing</a:t>
            </a:r>
            <a:endParaRPr lang="bg-BG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TextShape 2"/>
          <p:cNvSpPr txBox="1"/>
          <p:nvPr/>
        </p:nvSpPr>
        <p:spPr>
          <a:xfrm>
            <a:off x="1116360" y="1563120"/>
            <a:ext cx="7398720" cy="2757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Short-term loan for working capital</a:t>
            </a: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Contracts for delivery serve as pledge</a:t>
            </a: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Once payment is executed </a:t>
            </a: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the smart contract pays off the loan</a:t>
            </a: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</p:txBody>
      </p:sp>
      <p:pic>
        <p:nvPicPr>
          <p:cNvPr id="5" name="Picture 4" descr="Peer-to-peer-lending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64" y="2975695"/>
            <a:ext cx="3083536" cy="17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7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1116360" y="223200"/>
            <a:ext cx="6067800" cy="892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Digital passport of equipment</a:t>
            </a:r>
            <a:endParaRPr lang="bg-BG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TextShape 2"/>
          <p:cNvSpPr txBox="1"/>
          <p:nvPr/>
        </p:nvSpPr>
        <p:spPr>
          <a:xfrm>
            <a:off x="1116360" y="1563120"/>
            <a:ext cx="7398720" cy="2757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Generating identity of equipment</a:t>
            </a: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with chips </a:t>
            </a: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endParaRPr lang="en-US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Claiming and managing ownership</a:t>
            </a: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Additional services related to the </a:t>
            </a:r>
          </a:p>
          <a:p>
            <a:pPr marL="533880" lvl="1">
              <a:buClr>
                <a:srgbClr val="000000"/>
              </a:buClr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roduct </a:t>
            </a:r>
            <a:r>
              <a:rPr lang="mr-IN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–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guarantee, new parts, etc. </a:t>
            </a:r>
          </a:p>
          <a:p>
            <a:pPr marL="4195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</p:txBody>
      </p:sp>
      <p:pic>
        <p:nvPicPr>
          <p:cNvPr id="2" name="Picture 1" descr="artikel-3-digital-twins-produktrueckruf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04" y="2473428"/>
            <a:ext cx="3029395" cy="22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5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112" y="1542814"/>
            <a:ext cx="59925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</a:rPr>
              <a:t>Благодаря!</a:t>
            </a:r>
          </a:p>
          <a:p>
            <a:pPr algn="ctr"/>
            <a:endParaRPr lang="bg-BG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</a:rPr>
              <a:t>Емилиян Енев</a:t>
            </a:r>
          </a:p>
          <a:p>
            <a:pPr algn="ctr"/>
            <a:endParaRPr lang="bg-BG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</a:rPr>
              <a:t>enev@recheck.io</a:t>
            </a:r>
            <a:br>
              <a:rPr lang="bg-BG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TextShape 1"/>
          <p:cNvSpPr txBox="1"/>
          <p:nvPr/>
        </p:nvSpPr>
        <p:spPr>
          <a:xfrm>
            <a:off x="1116360" y="223200"/>
            <a:ext cx="6091200" cy="892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General results expected </a:t>
            </a:r>
          </a:p>
          <a:p>
            <a:pPr>
              <a:lnSpc>
                <a:spcPct val="100000"/>
              </a:lnSpc>
            </a:pPr>
            <a:r>
              <a:rPr lang="en-US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from </a:t>
            </a:r>
            <a:r>
              <a:rPr lang="en-US" sz="4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blockchain</a:t>
            </a:r>
            <a:r>
              <a:rPr lang="en-US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solution </a:t>
            </a:r>
            <a:endParaRPr lang="bg-BG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8" name="TextShape 2"/>
          <p:cNvSpPr txBox="1"/>
          <p:nvPr/>
        </p:nvSpPr>
        <p:spPr>
          <a:xfrm>
            <a:off x="1116360" y="1563120"/>
            <a:ext cx="7398720" cy="2757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57200" indent="-380520">
              <a:lnSpc>
                <a:spcPct val="115000"/>
              </a:lnSpc>
              <a:buClr>
                <a:srgbClr val="333333"/>
              </a:buClr>
              <a:buFont typeface="Roboto"/>
              <a:buChar char="•"/>
            </a:pPr>
            <a:r>
              <a:rPr lang="en-US" sz="24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Speed (end-to-end automation)</a:t>
            </a:r>
          </a:p>
          <a:p>
            <a:pPr marL="457200" indent="-380520">
              <a:lnSpc>
                <a:spcPct val="115000"/>
              </a:lnSpc>
              <a:buClr>
                <a:srgbClr val="333333"/>
              </a:buClr>
              <a:buFont typeface="Roboto"/>
              <a:buChar char="•"/>
            </a:pPr>
            <a:r>
              <a:rPr lang="en-US" sz="24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Reduced costs (sending nearly infinite amounts of data to giant processing facilities)</a:t>
            </a:r>
          </a:p>
          <a:p>
            <a:pPr marL="457200" indent="-380520">
              <a:lnSpc>
                <a:spcPct val="115000"/>
              </a:lnSpc>
              <a:buClr>
                <a:srgbClr val="333333"/>
              </a:buClr>
              <a:buFont typeface="Roboto"/>
              <a:buChar char="•"/>
            </a:pPr>
            <a:r>
              <a:rPr lang="en-US" sz="24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Increased revenue and efficiency (freeing up excess capacity for reuse)</a:t>
            </a:r>
          </a:p>
          <a:p>
            <a:pPr marL="76680">
              <a:lnSpc>
                <a:spcPct val="115000"/>
              </a:lnSpc>
              <a:buClr>
                <a:srgbClr val="333333"/>
              </a:buClr>
            </a:pPr>
            <a:r>
              <a:rPr lang="bg-BG" sz="24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lang="bg-BG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TextShape 1"/>
          <p:cNvSpPr txBox="1"/>
          <p:nvPr/>
        </p:nvSpPr>
        <p:spPr>
          <a:xfrm>
            <a:off x="1116360" y="223200"/>
            <a:ext cx="6091200" cy="892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General results expected </a:t>
            </a:r>
          </a:p>
          <a:p>
            <a:pPr>
              <a:lnSpc>
                <a:spcPct val="100000"/>
              </a:lnSpc>
            </a:pPr>
            <a:r>
              <a:rPr lang="en-US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from </a:t>
            </a:r>
            <a:r>
              <a:rPr lang="en-US" sz="4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blockchain</a:t>
            </a:r>
            <a:r>
              <a:rPr lang="en-US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solution </a:t>
            </a:r>
            <a:endParaRPr lang="bg-BG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08" name="TextShape 2"/>
          <p:cNvSpPr txBox="1"/>
          <p:nvPr/>
        </p:nvSpPr>
        <p:spPr>
          <a:xfrm>
            <a:off x="1116360" y="1563120"/>
            <a:ext cx="7398720" cy="2757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57200" indent="-380520">
              <a:lnSpc>
                <a:spcPct val="115000"/>
              </a:lnSpc>
              <a:buClr>
                <a:srgbClr val="333333"/>
              </a:buClr>
              <a:buFont typeface="Roboto"/>
              <a:buChar char="•"/>
            </a:pPr>
            <a:r>
              <a:rPr lang="en-US" sz="24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Increased security and integrity (trust is designed into the network infrastructure)</a:t>
            </a:r>
          </a:p>
          <a:p>
            <a:pPr marL="457200" indent="-380520">
              <a:lnSpc>
                <a:spcPct val="115000"/>
              </a:lnSpc>
              <a:buClr>
                <a:srgbClr val="333333"/>
              </a:buClr>
              <a:buFont typeface="Roboto"/>
              <a:buChar char="•"/>
            </a:pPr>
            <a:r>
              <a:rPr lang="bg-BG" sz="24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n-US" sz="24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Increased privacy protection (intermediary can’t override or ignore rules defined in </a:t>
            </a:r>
            <a:r>
              <a:rPr lang="en-US" sz="2400" b="0" strike="noStrike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blockchain</a:t>
            </a:r>
            <a:r>
              <a:rPr lang="en-US" sz="24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)</a:t>
            </a:r>
          </a:p>
          <a:p>
            <a:pPr marL="457200" indent="-380520">
              <a:lnSpc>
                <a:spcPct val="115000"/>
              </a:lnSpc>
              <a:buClr>
                <a:srgbClr val="333333"/>
              </a:buClr>
              <a:buFont typeface="Roboto"/>
              <a:buChar char="•"/>
            </a:pPr>
            <a:r>
              <a:rPr lang="en-US" sz="24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Improved understanding of underlying processes and strengthened predictive capability</a:t>
            </a:r>
            <a:endParaRPr lang="en-US" sz="2400" b="0" strike="noStrike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457200" indent="-380520">
              <a:lnSpc>
                <a:spcPct val="115000"/>
              </a:lnSpc>
              <a:buClr>
                <a:srgbClr val="333333"/>
              </a:buClr>
              <a:buFont typeface="Roboto"/>
              <a:buChar char="•"/>
            </a:pPr>
            <a:endParaRPr lang="bg-BG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41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1116360" y="223200"/>
            <a:ext cx="6067800" cy="892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When to use </a:t>
            </a:r>
            <a:r>
              <a:rPr lang="en-US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blockchain</a:t>
            </a:r>
            <a:endParaRPr lang="bg-BG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TextShape 2"/>
          <p:cNvSpPr txBox="1"/>
          <p:nvPr/>
        </p:nvSpPr>
        <p:spPr>
          <a:xfrm>
            <a:off x="1116360" y="1563120"/>
            <a:ext cx="7398720" cy="2757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When organizations and people that </a:t>
            </a: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do not know or trust each other 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need </a:t>
            </a:r>
            <a:endParaRPr lang="en-US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to interact </a:t>
            </a:r>
            <a:endParaRPr lang="en-US" sz="2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</p:txBody>
      </p:sp>
      <p:pic>
        <p:nvPicPr>
          <p:cNvPr id="3" name="Picture 2" descr="63075-Life-Is-Full-Of-Fake-People-Trust-No-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55" y="2436531"/>
            <a:ext cx="2415351" cy="241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4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1116360" y="223200"/>
            <a:ext cx="6067800" cy="892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When to use </a:t>
            </a:r>
            <a:r>
              <a:rPr lang="en-US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blockchain</a:t>
            </a:r>
            <a:endParaRPr lang="bg-BG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TextShape 2"/>
          <p:cNvSpPr txBox="1"/>
          <p:nvPr/>
        </p:nvSpPr>
        <p:spPr>
          <a:xfrm>
            <a:off x="1116360" y="1563120"/>
            <a:ext cx="7398720" cy="2757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When we want to provide secured </a:t>
            </a: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hared access to same data</a:t>
            </a:r>
          </a:p>
        </p:txBody>
      </p:sp>
      <p:pic>
        <p:nvPicPr>
          <p:cNvPr id="2" name="Picture 1" descr="data-acc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26" y="3132680"/>
            <a:ext cx="3967574" cy="17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7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1116360" y="223200"/>
            <a:ext cx="6067800" cy="892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When to use </a:t>
            </a:r>
            <a:r>
              <a:rPr lang="en-US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blockchain</a:t>
            </a:r>
            <a:endParaRPr lang="bg-BG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TextShape 2"/>
          <p:cNvSpPr txBox="1"/>
          <p:nvPr/>
        </p:nvSpPr>
        <p:spPr>
          <a:xfrm>
            <a:off x="1116360" y="1563120"/>
            <a:ext cx="7398720" cy="2757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When we want to protect data against</a:t>
            </a: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ampering, modification or deletion</a:t>
            </a:r>
          </a:p>
        </p:txBody>
      </p:sp>
      <p:pic>
        <p:nvPicPr>
          <p:cNvPr id="3" name="Picture 2" descr="computer_secur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94" y="2812815"/>
            <a:ext cx="3086805" cy="205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6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1116360" y="223200"/>
            <a:ext cx="6067800" cy="892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When to use </a:t>
            </a:r>
            <a:r>
              <a:rPr lang="en-US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blockchain</a:t>
            </a:r>
            <a:endParaRPr lang="bg-BG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TextShape 2"/>
          <p:cNvSpPr txBox="1"/>
          <p:nvPr/>
        </p:nvSpPr>
        <p:spPr>
          <a:xfrm>
            <a:off x="1116360" y="1563120"/>
            <a:ext cx="7398720" cy="2757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When we want to exchange value</a:t>
            </a: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irectly and quickly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When we want to distribute value</a:t>
            </a: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 </a:t>
            </a:r>
            <a:r>
              <a:rPr lang="bg-BG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fair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and transparent way </a:t>
            </a:r>
            <a:endParaRPr lang="en-US" sz="2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</p:txBody>
      </p:sp>
      <p:pic>
        <p:nvPicPr>
          <p:cNvPr id="2" name="Picture 1" descr="642f8398-d76f-4ee3-aff8-de363073d9b1_m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85" y="2427111"/>
            <a:ext cx="3735915" cy="249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1116360" y="223200"/>
            <a:ext cx="6067800" cy="892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When to use </a:t>
            </a:r>
            <a:r>
              <a:rPr lang="en-US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blockchain</a:t>
            </a:r>
            <a:endParaRPr lang="bg-BG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TextShape 2"/>
          <p:cNvSpPr txBox="1"/>
          <p:nvPr/>
        </p:nvSpPr>
        <p:spPr>
          <a:xfrm>
            <a:off x="1116360" y="1563120"/>
            <a:ext cx="7398720" cy="2757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When you want to comply with new </a:t>
            </a: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regulations and laws (especially in the</a:t>
            </a: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field of data protection) 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endParaRPr lang="en-US" sz="2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</p:txBody>
      </p:sp>
      <p:pic>
        <p:nvPicPr>
          <p:cNvPr id="3" name="Picture 2" descr="gdpr-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60" y="3140901"/>
            <a:ext cx="409194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1116360" y="223200"/>
            <a:ext cx="6067800" cy="892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When to use </a:t>
            </a:r>
            <a:r>
              <a:rPr lang="en-US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blockchain</a:t>
            </a:r>
            <a:endParaRPr lang="bg-BG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TextShape 2"/>
          <p:cNvSpPr txBox="1"/>
          <p:nvPr/>
        </p:nvSpPr>
        <p:spPr>
          <a:xfrm>
            <a:off x="1116360" y="1563120"/>
            <a:ext cx="7398720" cy="2757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When 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you want to do precise </a:t>
            </a:r>
          </a:p>
          <a:p>
            <a:pPr marL="76680">
              <a:lnSpc>
                <a:spcPct val="100000"/>
              </a:lnSpc>
              <a:buClr>
                <a:srgbClr val="000000"/>
              </a:buClr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racking and have full traceability</a:t>
            </a:r>
          </a:p>
        </p:txBody>
      </p:sp>
      <p:pic>
        <p:nvPicPr>
          <p:cNvPr id="4" name="Picture 3" descr="Blockchain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64" y="3057407"/>
            <a:ext cx="3913836" cy="17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3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3067</TotalTime>
  <Words>393</Words>
  <Application>Microsoft Macintosh PowerPoint</Application>
  <PresentationFormat>On-screen Show (16:9)</PresentationFormat>
  <Paragraphs>109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Emiliyan Enev</cp:lastModifiedBy>
  <cp:revision>52</cp:revision>
  <cp:lastPrinted>2017-11-26T06:46:28Z</cp:lastPrinted>
  <dcterms:modified xsi:type="dcterms:W3CDTF">2018-03-29T20:02:13Z</dcterms:modified>
  <dc:language>bg-BG</dc:language>
</cp:coreProperties>
</file>