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5" r:id="rId4"/>
    <p:sldId id="279" r:id="rId5"/>
    <p:sldId id="276" r:id="rId6"/>
    <p:sldId id="278" r:id="rId7"/>
    <p:sldId id="280" r:id="rId8"/>
    <p:sldId id="257" r:id="rId9"/>
    <p:sldId id="277" r:id="rId10"/>
    <p:sldId id="259" r:id="rId11"/>
    <p:sldId id="273" r:id="rId12"/>
    <p:sldId id="264" r:id="rId13"/>
    <p:sldId id="268" r:id="rId14"/>
    <p:sldId id="265" r:id="rId15"/>
    <p:sldId id="269" r:id="rId16"/>
    <p:sldId id="270" r:id="rId17"/>
    <p:sldId id="258" r:id="rId18"/>
    <p:sldId id="260" r:id="rId19"/>
    <p:sldId id="261" r:id="rId20"/>
    <p:sldId id="281" r:id="rId21"/>
    <p:sldId id="266" r:id="rId22"/>
    <p:sldId id="272" r:id="rId23"/>
    <p:sldId id="274" r:id="rId24"/>
    <p:sldId id="262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0B297-7358-4F1E-B5F9-9A14795BC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6EF36-9458-4A5C-8F75-E1AC34AC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E8198-772E-43C2-B8D8-6F6F1DD0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DA8C9-3BD6-4237-A18B-10A43F28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0688D-3B82-477B-A2E9-CDE053C1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2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0D0A-8113-415A-9BB5-9A051908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A9117-3D95-4D4C-BBF1-E8FA61AC4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8CD3-A7B3-47EF-97C9-BA6E678F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F5A38-0C91-4B30-8B52-B89E54A0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7F1EB-ED30-4D23-B0EF-683515A2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13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E8F58-C20F-4E06-A361-30118046B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4823D-9774-4F2D-B09F-8E824DC9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601F1-8786-454B-A1EB-D91DAB9D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16F8-EE34-4D05-A007-1142438C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1BB9-DE30-4387-B6EE-339D4D64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23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39739-AFA8-43B4-A2B3-7AE3342A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C797A-7922-4C23-8FE3-649587B38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2B0E-FF6B-46E7-B4D5-1FD01EFC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821E7-607D-4298-B198-8B58C0B8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103A7-972F-4F58-AB8C-360FF729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3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3B3B-61E9-4F02-8892-7D243262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FBDB0-864F-43A6-94FB-AE7855A3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0146-F4E7-4A50-97F9-272B59873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0C835-9E08-43B9-A1F1-2510BF12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664F-0A48-447A-BE08-D28ABBEE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7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A36-F4F1-46D6-9A1C-137AC50B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2F748-A816-4489-8F96-F60CAFFD4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4E4D9-4146-4205-8E5C-734DB3FCE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9B63-E7A2-4E61-B37B-20B946E0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6B8D-B7D8-4C8D-87B5-5C2E4B1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6BEEE-4375-4D92-9D85-62980CE3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72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ACFB-1E2A-4CD2-A08D-1626B737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97C06-543F-4461-BA33-3FD31AE9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F9943-C5C5-401F-9DAA-0E53BB221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76C7B-5C37-4D19-A719-5557EEB6E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65D5E-8229-4CC7-B79B-1EE852368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91740-6231-483C-B5A0-1E722ADAA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731459-69A5-4600-B460-B27ACB7A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954BF-0131-47CA-9FE0-FC0D32B3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914A-138A-45C1-A51F-248B5BB4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2FC74-9E64-4AE1-AB33-C0C445CA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965FA-F3BD-4D32-9FC7-C7CA2901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547C0-B3C0-4927-9B5F-DFED69AE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5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B9D26-83E6-4F5F-A428-E688C4A8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EC4FC-DBD9-4CD5-AA49-1CBB04FF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5F404-DCEE-4720-8F48-29070491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2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4A93-3EBF-49D3-AA01-EE389967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2F5C-AFB4-414B-84E3-C4D0BCE2A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74413-887D-4D24-8B61-8FAAAC377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6B6C0-9E64-4AD6-820C-C9222D1B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5CE44-6C28-481B-A2EF-415D7BBC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F4158-F488-4FB2-9599-81D17307B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94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88CD-EA76-4E95-ADE1-A8C7FD79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7DDCA-EA1D-4BED-9771-9A2DC8286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AC724-CD89-4BDE-BA66-8988401FE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A62F9-284B-48AD-B8BE-0FC70349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0D31E-EC4C-496C-AFB1-E6F3ACFD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5B85E-14D0-49E1-8640-D807E25E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6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031BA3-BAFC-46F0-9BC8-44CED8D1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255B8-B45C-485F-91B7-D3AE53C0B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C8C16-3DA0-4D3D-9EDB-773929A28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FFCCA-69AA-4EDD-8864-D2222024E38B}" type="datetimeFigureOut">
              <a:rPr lang="en-GB" smtClean="0"/>
              <a:t>29/03/2018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C4713-88F4-497F-85C1-92E5ABCA3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E4869-14FB-4496-8D7B-97853D17D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5F6D6-C034-49C4-8016-DE7FFED5A5A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90B94-AC92-4455-997B-9FD5D5BC1B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48" y="79532"/>
            <a:ext cx="1748972" cy="2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-01.ibm.com/common/ssi/cgi-bin/ssialias?htmlfid=XIM12354USEN" TargetMode="External"/><Relationship Id="rId13" Type="http://schemas.openxmlformats.org/officeDocument/2006/relationships/image" Target="../media/image35.png"/><Relationship Id="rId3" Type="http://schemas.openxmlformats.org/officeDocument/2006/relationships/hyperlink" Target="https://bitsonblocks.net/" TargetMode="External"/><Relationship Id="rId7" Type="http://schemas.openxmlformats.org/officeDocument/2006/relationships/hyperlink" Target="https://www.edx.org/course/blockchain-business-introduction-linuxfoundationx-lfs171x" TargetMode="External"/><Relationship Id="rId12" Type="http://schemas.openxmlformats.org/officeDocument/2006/relationships/image" Target="../media/image34.jpeg"/><Relationship Id="rId2" Type="http://schemas.openxmlformats.org/officeDocument/2006/relationships/hyperlink" Target="https://blockgeeks.com/guide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orda.net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dailyfintech.com/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s://www.hyperledger.org/resources/training" TargetMode="External"/><Relationship Id="rId9" Type="http://schemas.openxmlformats.org/officeDocument/2006/relationships/hyperlink" Target="https://www.youtube.com/channel/UCJWCJCWOxBYSi5DhCieLOLQ" TargetMode="External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mdb.com/title/tt011324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4B7B-268D-4C50-8985-EAF02C80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5249"/>
            <a:ext cx="9144000" cy="1019981"/>
          </a:xfrm>
        </p:spPr>
        <p:txBody>
          <a:bodyPr>
            <a:normAutofit fontScale="90000"/>
          </a:bodyPr>
          <a:lstStyle/>
          <a:p>
            <a:r>
              <a:rPr lang="en-GB" dirty="0"/>
              <a:t>Blockchain for Business. Now.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A7404-C251-4DBA-9A0D-B0EE574F9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7306"/>
            <a:ext cx="9144000" cy="474075"/>
          </a:xfrm>
        </p:spPr>
        <p:txBody>
          <a:bodyPr/>
          <a:lstStyle/>
          <a:p>
            <a:r>
              <a:rPr lang="en-GB" dirty="0"/>
              <a:t>Cloud and Blockchain Forum Bulgaria 2018</a:t>
            </a:r>
          </a:p>
        </p:txBody>
      </p:sp>
      <p:pic>
        <p:nvPicPr>
          <p:cNvPr id="14338" name="Picture 2" descr="Image result for burlaki na volge">
            <a:extLst>
              <a:ext uri="{FF2B5EF4-FFF2-40B4-BE49-F238E27FC236}">
                <a16:creationId xmlns:a16="http://schemas.microsoft.com/office/drawing/2014/main" id="{8BECCFF0-A2EF-44F0-80F5-2E7B8E03D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14" y="2393562"/>
            <a:ext cx="6571371" cy="303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DCE970F-1FF4-40A0-92A9-19D169C55DA0}"/>
              </a:ext>
            </a:extLst>
          </p:cNvPr>
          <p:cNvSpPr txBox="1">
            <a:spLocks/>
          </p:cNvSpPr>
          <p:nvPr/>
        </p:nvSpPr>
        <p:spPr>
          <a:xfrm>
            <a:off x="1352843" y="5628422"/>
            <a:ext cx="9144000" cy="47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Petko Karamotchev, Director of INDUSTRIA.tech</a:t>
            </a:r>
          </a:p>
        </p:txBody>
      </p:sp>
    </p:spTree>
    <p:extLst>
      <p:ext uri="{BB962C8B-B14F-4D97-AF65-F5344CB8AC3E}">
        <p14:creationId xmlns:p14="http://schemas.microsoft.com/office/powerpoint/2010/main" val="4256193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0C3A-6265-491D-A282-5E0E681E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BD1AA-B950-4477-8343-399895FD9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Public (Bitcoin, Ethereum, NEO, Zcash) – hard innovation</a:t>
            </a:r>
          </a:p>
          <a:p>
            <a:r>
              <a:rPr lang="en-GB" dirty="0"/>
              <a:t>Private (Banks, Insurance companies, etc.) – soft 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15516-6FBD-4288-9CE8-5B5C0A1F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3683000"/>
            <a:ext cx="5619750" cy="2809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401642-77E3-424F-8C14-4E49C7E387BB}"/>
              </a:ext>
            </a:extLst>
          </p:cNvPr>
          <p:cNvSpPr txBox="1"/>
          <p:nvPr/>
        </p:nvSpPr>
        <p:spPr>
          <a:xfrm>
            <a:off x="2288485" y="5908100"/>
            <a:ext cx="3710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In the meantime…</a:t>
            </a:r>
          </a:p>
        </p:txBody>
      </p:sp>
    </p:spTree>
    <p:extLst>
      <p:ext uri="{BB962C8B-B14F-4D97-AF65-F5344CB8AC3E}">
        <p14:creationId xmlns:p14="http://schemas.microsoft.com/office/powerpoint/2010/main" val="195800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641CA6-D453-40A0-9674-33BE4419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revolutions for the price of 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63628-6E49-47DD-A4AF-B61AF41F9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Richard Gendal Brown, Head of Technology at R3CEV</a:t>
            </a:r>
          </a:p>
        </p:txBody>
      </p:sp>
      <p:pic>
        <p:nvPicPr>
          <p:cNvPr id="7172" name="Picture 4" descr="Image result for richard gendal brown">
            <a:extLst>
              <a:ext uri="{FF2B5EF4-FFF2-40B4-BE49-F238E27FC236}">
                <a16:creationId xmlns:a16="http://schemas.microsoft.com/office/drawing/2014/main" id="{2EAB007B-EA36-4DB5-9E61-322E8990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50" y="4050055"/>
            <a:ext cx="3625947" cy="20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20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5694-313A-41BC-92D4-8E23CC875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(Bitcoin, Ethereum, Zcash, NEO)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ECD8E-820B-41E6-8571-E93130738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Hard innovation (society and technology)</a:t>
            </a:r>
          </a:p>
          <a:p>
            <a:r>
              <a:rPr lang="en-GB" dirty="0"/>
              <a:t>Open (everyone can join)</a:t>
            </a:r>
          </a:p>
          <a:p>
            <a:r>
              <a:rPr lang="en-GB" dirty="0"/>
              <a:t>Distributed</a:t>
            </a:r>
          </a:p>
          <a:p>
            <a:r>
              <a:rPr lang="en-GB" dirty="0"/>
              <a:t>Global computer with no boundaries</a:t>
            </a:r>
          </a:p>
          <a:p>
            <a:r>
              <a:rPr lang="en-GB" dirty="0"/>
              <a:t>Democratic or hmm…</a:t>
            </a:r>
          </a:p>
          <a:p>
            <a:r>
              <a:rPr lang="en-GB" dirty="0"/>
              <a:t>Chaos and civil wars</a:t>
            </a:r>
          </a:p>
          <a:p>
            <a:r>
              <a:rPr lang="en-GB" dirty="0"/>
              <a:t>Prints own money/has its own problems (hard forks)</a:t>
            </a:r>
          </a:p>
          <a:p>
            <a:r>
              <a:rPr lang="en-GB" dirty="0"/>
              <a:t>Considered as dodgy in many parts of the world</a:t>
            </a:r>
          </a:p>
          <a:p>
            <a:r>
              <a:rPr lang="en-GB" dirty="0"/>
              <a:t>Used by end clients and DAO’s</a:t>
            </a:r>
          </a:p>
          <a:p>
            <a:endParaRPr lang="en-GB" dirty="0"/>
          </a:p>
        </p:txBody>
      </p:sp>
      <p:pic>
        <p:nvPicPr>
          <p:cNvPr id="8194" name="Picture 2" descr="Image result for revolution">
            <a:extLst>
              <a:ext uri="{FF2B5EF4-FFF2-40B4-BE49-F238E27FC236}">
                <a16:creationId xmlns:a16="http://schemas.microsoft.com/office/drawing/2014/main" id="{9C59589E-B3CC-4496-864C-302739C2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12" y="1690688"/>
            <a:ext cx="3301988" cy="24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34668C-2261-4CF4-9FBA-C61FE359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excites me from the public blockchains?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A7AD2A-CCD5-4F30-AC88-95D3B29F8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Focus on decentralisation</a:t>
            </a:r>
          </a:p>
          <a:p>
            <a:r>
              <a:rPr lang="en-GB" dirty="0"/>
              <a:t>The concept of DAO</a:t>
            </a:r>
          </a:p>
          <a:p>
            <a:r>
              <a:rPr lang="en-GB" dirty="0"/>
              <a:t>Superiority related to the existing financial system</a:t>
            </a:r>
          </a:p>
          <a:p>
            <a:r>
              <a:rPr lang="en-GB" dirty="0"/>
              <a:t>DAO+IOT</a:t>
            </a:r>
          </a:p>
          <a:p>
            <a:r>
              <a:rPr lang="en-GB" dirty="0"/>
              <a:t>DAO+AI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56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4BD4-7435-48AA-AEAA-E6D456B3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(Hyperledger, R3)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1F6DA-6124-4232-91DF-6D38438BA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Soft innovation (technology and market)</a:t>
            </a:r>
          </a:p>
          <a:p>
            <a:r>
              <a:rPr lang="en-GB" dirty="0"/>
              <a:t>Closed (participation is granted)</a:t>
            </a:r>
          </a:p>
          <a:p>
            <a:r>
              <a:rPr lang="en-GB" dirty="0"/>
              <a:t>Method of communication between companies</a:t>
            </a:r>
          </a:p>
          <a:p>
            <a:r>
              <a:rPr lang="en-GB" dirty="0"/>
              <a:t>Authoritative and less distributive</a:t>
            </a:r>
          </a:p>
          <a:p>
            <a:r>
              <a:rPr lang="en-GB" dirty="0"/>
              <a:t>Strict order</a:t>
            </a:r>
          </a:p>
          <a:p>
            <a:r>
              <a:rPr lang="en-GB" dirty="0"/>
              <a:t>Fiat money/deals with ‘real’ problems</a:t>
            </a:r>
          </a:p>
          <a:p>
            <a:r>
              <a:rPr lang="en-GB" dirty="0"/>
              <a:t>Legal everywhere</a:t>
            </a:r>
          </a:p>
          <a:p>
            <a:r>
              <a:rPr lang="en-GB" dirty="0"/>
              <a:t>Used by businesses, markets, regulators</a:t>
            </a:r>
          </a:p>
        </p:txBody>
      </p:sp>
      <p:pic>
        <p:nvPicPr>
          <p:cNvPr id="9218" name="Picture 2" descr="Image result for aristocracy">
            <a:extLst>
              <a:ext uri="{FF2B5EF4-FFF2-40B4-BE49-F238E27FC236}">
                <a16:creationId xmlns:a16="http://schemas.microsoft.com/office/drawing/2014/main" id="{B1B56B5A-65B2-4A22-881C-44B4C39C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484" y="4001294"/>
            <a:ext cx="4321234" cy="20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9C22-B2F5-4AB0-87B7-DB5BB995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excites me from the private blockchain?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76967-0D7D-4D92-B4C5-6580C4283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Inspires coopetition</a:t>
            </a:r>
          </a:p>
          <a:p>
            <a:r>
              <a:rPr lang="en-GB" dirty="0"/>
              <a:t>Build on open source (Linux Foundation)</a:t>
            </a:r>
          </a:p>
          <a:p>
            <a:r>
              <a:rPr lang="en-GB" dirty="0"/>
              <a:t>Transition to the future</a:t>
            </a:r>
          </a:p>
        </p:txBody>
      </p:sp>
    </p:spTree>
    <p:extLst>
      <p:ext uri="{BB962C8B-B14F-4D97-AF65-F5344CB8AC3E}">
        <p14:creationId xmlns:p14="http://schemas.microsoft.com/office/powerpoint/2010/main" val="258136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8818-F413-40F7-A65A-F8D31F48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 is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9344-AF84-4FEE-A963-B0F0B834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(Yet) suited to high performance (millisecond) transactions</a:t>
            </a:r>
          </a:p>
          <a:p>
            <a:r>
              <a:rPr lang="en-GB" dirty="0"/>
              <a:t>For just one participant (no business network)</a:t>
            </a:r>
          </a:p>
          <a:p>
            <a:r>
              <a:rPr lang="en-GB" dirty="0"/>
              <a:t>A replicated database replacement</a:t>
            </a:r>
          </a:p>
          <a:p>
            <a:r>
              <a:rPr lang="en-GB" dirty="0"/>
              <a:t>A messaging solution</a:t>
            </a:r>
          </a:p>
          <a:p>
            <a:r>
              <a:rPr lang="en-GB" dirty="0"/>
              <a:t>Universal </a:t>
            </a:r>
            <a:r>
              <a:rPr lang="en-GB"/>
              <a:t>TPS replacement</a:t>
            </a:r>
            <a:endParaRPr lang="en-GB" dirty="0"/>
          </a:p>
          <a:p>
            <a:r>
              <a:rPr lang="en-GB" dirty="0"/>
              <a:t>(Yet) Suited for low value, high volume transactions</a:t>
            </a:r>
          </a:p>
        </p:txBody>
      </p:sp>
    </p:spTree>
    <p:extLst>
      <p:ext uri="{BB962C8B-B14F-4D97-AF65-F5344CB8AC3E}">
        <p14:creationId xmlns:p14="http://schemas.microsoft.com/office/powerpoint/2010/main" val="3679856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8CA7-0370-4D04-AFE5-D323EF07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use for your new or existing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B360B-6E25-495E-A304-1DCFE63B7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Public blockchain</a:t>
            </a:r>
          </a:p>
          <a:p>
            <a:r>
              <a:rPr lang="en-GB" dirty="0"/>
              <a:t>Build a Dapp</a:t>
            </a:r>
          </a:p>
          <a:p>
            <a:r>
              <a:rPr lang="en-GB" dirty="0"/>
              <a:t>Make an ICO</a:t>
            </a:r>
          </a:p>
          <a:p>
            <a:r>
              <a:rPr lang="en-GB" dirty="0"/>
              <a:t>Invest in crypto, ICO or infrastructure</a:t>
            </a:r>
          </a:p>
          <a:p>
            <a:pPr marL="0" indent="0">
              <a:buNone/>
            </a:pPr>
            <a:r>
              <a:rPr lang="en-GB" dirty="0"/>
              <a:t>Private blockchain</a:t>
            </a:r>
          </a:p>
          <a:p>
            <a:r>
              <a:rPr lang="en-GB" dirty="0"/>
              <a:t>Create or participate in a market</a:t>
            </a:r>
          </a:p>
          <a:p>
            <a:pPr marL="0" indent="0">
              <a:buNone/>
            </a:pPr>
            <a:r>
              <a:rPr lang="en-GB" dirty="0"/>
              <a:t>Both</a:t>
            </a:r>
          </a:p>
          <a:p>
            <a:r>
              <a:rPr lang="en-GB" dirty="0"/>
              <a:t>Become a developer</a:t>
            </a:r>
          </a:p>
        </p:txBody>
      </p:sp>
    </p:spTree>
    <p:extLst>
      <p:ext uri="{BB962C8B-B14F-4D97-AF65-F5344CB8AC3E}">
        <p14:creationId xmlns:p14="http://schemas.microsoft.com/office/powerpoint/2010/main" val="2974429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CB99-6DF0-4D7F-9FEA-8401449A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a Dapp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A484C-B406-4EBD-AB8A-C313071E38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Open source</a:t>
            </a:r>
          </a:p>
          <a:p>
            <a:r>
              <a:rPr lang="en-GB" dirty="0"/>
              <a:t>Runs on a public blockchain (Ethereum, NEO)</a:t>
            </a:r>
          </a:p>
          <a:p>
            <a:r>
              <a:rPr lang="en-GB" dirty="0"/>
              <a:t>Decentralised</a:t>
            </a:r>
          </a:p>
          <a:p>
            <a:r>
              <a:rPr lang="en-GB" dirty="0"/>
              <a:t>Web 3.0 (is it any good)</a:t>
            </a:r>
          </a:p>
          <a:p>
            <a:r>
              <a:rPr lang="en-GB" dirty="0"/>
              <a:t>Might have an incentive (token)</a:t>
            </a:r>
          </a:p>
          <a:p>
            <a:r>
              <a:rPr lang="en-GB" dirty="0"/>
              <a:t>Slow at the moment</a:t>
            </a:r>
          </a:p>
          <a:p>
            <a:r>
              <a:rPr lang="en-GB" dirty="0"/>
              <a:t>Limited functionality</a:t>
            </a:r>
          </a:p>
          <a:p>
            <a:r>
              <a:rPr lang="en-GB" dirty="0"/>
              <a:t>Offchain is needed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65E179-AE54-4909-9D38-418962C811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Contracts: decentralized logic</a:t>
            </a:r>
          </a:p>
          <a:p>
            <a:r>
              <a:rPr lang="en-GB" dirty="0"/>
              <a:t>Swarm: decentralized storage</a:t>
            </a:r>
          </a:p>
          <a:p>
            <a:r>
              <a:rPr lang="en-GB" dirty="0"/>
              <a:t>Whisper: decentralized messaging</a:t>
            </a:r>
          </a:p>
        </p:txBody>
      </p:sp>
      <p:pic>
        <p:nvPicPr>
          <p:cNvPr id="8" name="Picture 2" descr="Image result for perpetuum mobile">
            <a:extLst>
              <a:ext uri="{FF2B5EF4-FFF2-40B4-BE49-F238E27FC236}">
                <a16:creationId xmlns:a16="http://schemas.microsoft.com/office/drawing/2014/main" id="{011613D1-A169-47E0-8AE9-940B8202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30" y="3201035"/>
            <a:ext cx="329184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89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6B3F-51D1-42A8-AAFA-348457F3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an 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C5249-F68B-41BC-B1E9-05A8D1C5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Essentially a Dapp</a:t>
            </a:r>
          </a:p>
          <a:p>
            <a:r>
              <a:rPr lang="en-GB" dirty="0"/>
              <a:t>DAO vs real company.</a:t>
            </a:r>
          </a:p>
          <a:p>
            <a:r>
              <a:rPr lang="en-GB" dirty="0"/>
              <a:t>No point if not DAO</a:t>
            </a:r>
          </a:p>
          <a:p>
            <a:r>
              <a:rPr lang="en-GB" dirty="0"/>
              <a:t>Eliminates the intermediary (VC, funds, etc.)</a:t>
            </a:r>
          </a:p>
          <a:p>
            <a:r>
              <a:rPr lang="en-GB" dirty="0"/>
              <a:t>Types of tokens (payment, utility, security)</a:t>
            </a:r>
          </a:p>
          <a:p>
            <a:r>
              <a:rPr lang="en-GB" dirty="0"/>
              <a:t>Participation is illegal in many parts of the world</a:t>
            </a:r>
          </a:p>
          <a:p>
            <a:r>
              <a:rPr lang="en-GB" dirty="0"/>
              <a:t>46% from the 2017 ICO’s already failed. More coming soon</a:t>
            </a:r>
          </a:p>
          <a:p>
            <a:endParaRPr lang="en-GB" dirty="0"/>
          </a:p>
        </p:txBody>
      </p:sp>
      <p:pic>
        <p:nvPicPr>
          <p:cNvPr id="11268" name="Picture 4" descr="Image result for camouflage rolls royce">
            <a:extLst>
              <a:ext uri="{FF2B5EF4-FFF2-40B4-BE49-F238E27FC236}">
                <a16:creationId xmlns:a16="http://schemas.microsoft.com/office/drawing/2014/main" id="{65D82E3A-5811-41A4-9F69-E4C944B2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57" y="1690688"/>
            <a:ext cx="2779643" cy="185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67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7B64A7-7D14-4935-B189-D01C198C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 tend to overestimate the effect of a technology in the short run and underestimate the effect in the long run.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0F6708-3DFC-45AD-9DD4-67C5F2C88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Amara’s law</a:t>
            </a:r>
          </a:p>
        </p:txBody>
      </p:sp>
      <p:pic>
        <p:nvPicPr>
          <p:cNvPr id="2050" name="Picture 2" descr="Image result">
            <a:extLst>
              <a:ext uri="{FF2B5EF4-FFF2-40B4-BE49-F238E27FC236}">
                <a16:creationId xmlns:a16="http://schemas.microsoft.com/office/drawing/2014/main" id="{C442B288-D18B-4644-A2BA-CA242663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950">
            <a:off x="9274228" y="4246685"/>
            <a:ext cx="19050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94A901-BD62-42E1-9DC3-01401532F1FA}"/>
              </a:ext>
            </a:extLst>
          </p:cNvPr>
          <p:cNvSpPr/>
          <p:nvPr/>
        </p:nvSpPr>
        <p:spPr>
          <a:xfrm>
            <a:off x="2382355" y="6061271"/>
            <a:ext cx="9279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545454"/>
                </a:solidFill>
                <a:latin typeface="arial" panose="020B0604020202020204" pitchFamily="34" charset="0"/>
              </a:rPr>
              <a:t>Roy Amara - American researcher, scientist, futurist and president of the Institute for the Future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255337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camouflage rolls royce">
            <a:extLst>
              <a:ext uri="{FF2B5EF4-FFF2-40B4-BE49-F238E27FC236}">
                <a16:creationId xmlns:a16="http://schemas.microsoft.com/office/drawing/2014/main" id="{5AE8E45C-5AF8-4FC0-99A5-309DEF84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99" y="380880"/>
            <a:ext cx="9156602" cy="60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3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54BD-4148-4708-B870-AB9BA4140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Investments in crypto tokens and ICO’s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A66D7-8ADF-4842-8959-6BAF8D84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1,400 coins and growing. Many more ICO’s. 52K SC’s on ETH!?</a:t>
            </a:r>
          </a:p>
          <a:p>
            <a:r>
              <a:rPr lang="en-GB" dirty="0"/>
              <a:t>People may buy some crypto tokens to speculate on their values. But with such volatility, I doubt they will put their retirement savings into them.</a:t>
            </a:r>
          </a:p>
          <a:p>
            <a:r>
              <a:rPr lang="en-GB" dirty="0"/>
              <a:t>Immature and developing space</a:t>
            </a:r>
          </a:p>
          <a:p>
            <a:r>
              <a:rPr lang="en-GB" dirty="0"/>
              <a:t>Few meaningful but very innovative</a:t>
            </a:r>
          </a:p>
          <a:p>
            <a:r>
              <a:rPr lang="en-GB" dirty="0"/>
              <a:t>Not many investors have the required knowledge about the technology</a:t>
            </a:r>
          </a:p>
          <a:p>
            <a:r>
              <a:rPr lang="en-GB" dirty="0"/>
              <a:t>Became part of the infrastructure (miner, </a:t>
            </a:r>
            <a:r>
              <a:rPr lang="en-GB" dirty="0" err="1"/>
              <a:t>masternode</a:t>
            </a:r>
            <a:r>
              <a:rPr lang="en-GB" dirty="0"/>
              <a:t>)</a:t>
            </a:r>
          </a:p>
          <a:p>
            <a:r>
              <a:rPr lang="en-GB" dirty="0"/>
              <a:t>Dogecoin has a “market value” of $1.7B, Kebab coin, Pot coin</a:t>
            </a:r>
          </a:p>
          <a:p>
            <a:r>
              <a:rPr lang="en-GB" dirty="0"/>
              <a:t>Cryptocurrencies vs CBDC</a:t>
            </a:r>
          </a:p>
        </p:txBody>
      </p:sp>
    </p:spTree>
    <p:extLst>
      <p:ext uri="{BB962C8B-B14F-4D97-AF65-F5344CB8AC3E}">
        <p14:creationId xmlns:p14="http://schemas.microsoft.com/office/powerpoint/2010/main" val="3504907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B1438-0189-4DFB-BB93-73C8ABF1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15761"/>
            <a:ext cx="5876925" cy="3781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AF5E8-1903-4F68-9F21-EBD06D14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854060"/>
            <a:ext cx="5800725" cy="3286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94B5D-8020-40A3-A90B-4264B95E6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5761"/>
            <a:ext cx="5781675" cy="656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2955C-521F-4CBB-850C-E807A9241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3501889"/>
            <a:ext cx="57626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1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DC4ED-8473-48AB-9C8B-8E519FAA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0" y="331097"/>
            <a:ext cx="4895850" cy="4181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D7860D-0A69-490E-9433-C38889AE4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35" y="3793228"/>
            <a:ext cx="9458325" cy="2733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A9BFD-3861-402D-9B46-D87D61CB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9100"/>
            <a:ext cx="50958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4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B152-40DF-4631-9A53-76E06FBE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28082-AD12-473A-9115-6A364166D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Business network</a:t>
            </a:r>
          </a:p>
          <a:p>
            <a:r>
              <a:rPr lang="en-GB" dirty="0"/>
              <a:t>Across geography and other boundaries</a:t>
            </a:r>
          </a:p>
          <a:p>
            <a:r>
              <a:rPr lang="en-GB" dirty="0"/>
              <a:t>Save time</a:t>
            </a:r>
          </a:p>
          <a:p>
            <a:r>
              <a:rPr lang="en-GB" dirty="0"/>
              <a:t>Reduce cost</a:t>
            </a:r>
          </a:p>
          <a:p>
            <a:r>
              <a:rPr lang="en-GB" dirty="0"/>
              <a:t>Reduce risk</a:t>
            </a:r>
          </a:p>
          <a:p>
            <a:r>
              <a:rPr lang="en-GB" dirty="0"/>
              <a:t>Increase trust</a:t>
            </a:r>
          </a:p>
          <a:p>
            <a:r>
              <a:rPr lang="en-GB" dirty="0"/>
              <a:t>No cryptocurrencies</a:t>
            </a:r>
          </a:p>
        </p:txBody>
      </p:sp>
      <p:pic>
        <p:nvPicPr>
          <p:cNvPr id="1026" name="Picture 2" descr="Image result for corda logo">
            <a:extLst>
              <a:ext uri="{FF2B5EF4-FFF2-40B4-BE49-F238E27FC236}">
                <a16:creationId xmlns:a16="http://schemas.microsoft.com/office/drawing/2014/main" id="{8F94D710-C26F-44F3-934F-4794E339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68" y="1034119"/>
            <a:ext cx="3719732" cy="16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yperledger">
            <a:extLst>
              <a:ext uri="{FF2B5EF4-FFF2-40B4-BE49-F238E27FC236}">
                <a16:creationId xmlns:a16="http://schemas.microsoft.com/office/drawing/2014/main" id="{37F8761A-6F80-4746-BF20-D7756A2C2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8" y="3431418"/>
            <a:ext cx="5454322" cy="16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17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B0424E-27AE-44BF-8448-35D2884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Q&amp;A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57F14-1E37-4635-B55E-985053998C5C}"/>
              </a:ext>
            </a:extLst>
          </p:cNvPr>
          <p:cNvSpPr txBox="1"/>
          <p:nvPr/>
        </p:nvSpPr>
        <p:spPr>
          <a:xfrm>
            <a:off x="3458819" y="2398643"/>
            <a:ext cx="87331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2"/>
              </a:rPr>
              <a:t>https://blockgeeks.com/guides/</a:t>
            </a:r>
            <a:endParaRPr lang="en-GB" sz="2400" dirty="0"/>
          </a:p>
          <a:p>
            <a:r>
              <a:rPr lang="en-GB" sz="2400" dirty="0">
                <a:hlinkClick r:id="rId3"/>
              </a:rPr>
              <a:t>https://bitsonblocks.net/</a:t>
            </a:r>
            <a:r>
              <a:rPr lang="en-GB" sz="2400" dirty="0"/>
              <a:t> </a:t>
            </a:r>
          </a:p>
          <a:p>
            <a:r>
              <a:rPr lang="en-GB" sz="2400" dirty="0">
                <a:hlinkClick r:id="rId4"/>
              </a:rPr>
              <a:t>https://www.hyperledger.org/resources/training</a:t>
            </a:r>
            <a:endParaRPr lang="en-GB" sz="2400" dirty="0"/>
          </a:p>
          <a:p>
            <a:r>
              <a:rPr lang="en-GB" sz="2400" dirty="0">
                <a:hlinkClick r:id="rId5"/>
              </a:rPr>
              <a:t>https://dailyfintech.com/</a:t>
            </a:r>
            <a:endParaRPr lang="en-GB" sz="2400" dirty="0"/>
          </a:p>
          <a:p>
            <a:r>
              <a:rPr lang="en-GB" sz="2400" dirty="0">
                <a:hlinkClick r:id="rId6"/>
              </a:rPr>
              <a:t>https://www.corda.net/</a:t>
            </a:r>
            <a:endParaRPr lang="en-GB" sz="2400" dirty="0"/>
          </a:p>
          <a:p>
            <a:r>
              <a:rPr lang="en-GB" sz="2400" dirty="0">
                <a:hlinkClick r:id="rId7"/>
              </a:rPr>
              <a:t>https://www.edx.org/course/blockchain-business-introduction-linuxfoundationx-lfs171x</a:t>
            </a:r>
            <a:endParaRPr lang="en-GB" sz="2400" dirty="0"/>
          </a:p>
          <a:p>
            <a:r>
              <a:rPr lang="en-GB" sz="2400" dirty="0">
                <a:hlinkClick r:id="rId8"/>
              </a:rPr>
              <a:t>https://www-01.ibm.com/common/ssi/cgi-bin/ssialias?htmlfid=XIM12354USEN</a:t>
            </a:r>
            <a:endParaRPr lang="en-GB" sz="2400" dirty="0"/>
          </a:p>
          <a:p>
            <a:r>
              <a:rPr lang="en-GB" sz="2400" dirty="0">
                <a:hlinkClick r:id="rId9"/>
              </a:rPr>
              <a:t>https://www.youtube.com/channel/UCJWCJCWOxBYSi5DhCieLOLQ</a:t>
            </a:r>
            <a:r>
              <a:rPr lang="en-GB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FA946-5BAC-40D7-B322-8A73D0FF6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2391" y="1548412"/>
            <a:ext cx="1612272" cy="2492658"/>
          </a:xfrm>
          <a:prstGeom prst="rect">
            <a:avLst/>
          </a:prstGeom>
        </p:spPr>
      </p:pic>
      <p:pic>
        <p:nvPicPr>
          <p:cNvPr id="12290" name="Picture 2" descr="Image result for edx logo">
            <a:extLst>
              <a:ext uri="{FF2B5EF4-FFF2-40B4-BE49-F238E27FC236}">
                <a16:creationId xmlns:a16="http://schemas.microsoft.com/office/drawing/2014/main" id="{BCDD1E51-B7DE-4B44-8AFC-D5DE73B2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9" y="5158159"/>
            <a:ext cx="2520648" cy="10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free lunch">
            <a:extLst>
              <a:ext uri="{FF2B5EF4-FFF2-40B4-BE49-F238E27FC236}">
                <a16:creationId xmlns:a16="http://schemas.microsoft.com/office/drawing/2014/main" id="{5FB3EF9B-813D-4B46-ACB3-ED7C61DD75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6" name="Picture 8" descr="Image result for free lunch">
            <a:extLst>
              <a:ext uri="{FF2B5EF4-FFF2-40B4-BE49-F238E27FC236}">
                <a16:creationId xmlns:a16="http://schemas.microsoft.com/office/drawing/2014/main" id="{568354E1-8405-4B5C-A2E3-BA6456B5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7" y="2398643"/>
            <a:ext cx="2985716" cy="19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2C7BA-85B0-4415-A965-45DAD2AEC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3847" y="878194"/>
            <a:ext cx="2428875" cy="876300"/>
          </a:xfrm>
          <a:prstGeom prst="rect">
            <a:avLst/>
          </a:prstGeom>
        </p:spPr>
      </p:pic>
      <p:pic>
        <p:nvPicPr>
          <p:cNvPr id="12298" name="Picture 10" descr="Image result">
            <a:extLst>
              <a:ext uri="{FF2B5EF4-FFF2-40B4-BE49-F238E27FC236}">
                <a16:creationId xmlns:a16="http://schemas.microsoft.com/office/drawing/2014/main" id="{97C61CB1-A983-411D-882E-B07D6FF7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05" y="653562"/>
            <a:ext cx="1667081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8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2F1BA-F617-4389-87EB-DF3E9BF7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452437"/>
            <a:ext cx="9229725" cy="5953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ADFDD-1399-4A0A-93E2-7ADEC74082D8}"/>
              </a:ext>
            </a:extLst>
          </p:cNvPr>
          <p:cNvSpPr txBox="1"/>
          <p:nvPr/>
        </p:nvSpPr>
        <p:spPr>
          <a:xfrm rot="2088825">
            <a:off x="10765896" y="5579116"/>
            <a:ext cx="164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How did it started?</a:t>
            </a:r>
          </a:p>
        </p:txBody>
      </p:sp>
    </p:spTree>
    <p:extLst>
      <p:ext uri="{BB962C8B-B14F-4D97-AF65-F5344CB8AC3E}">
        <p14:creationId xmlns:p14="http://schemas.microsoft.com/office/powerpoint/2010/main" val="243224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64AC9-A59C-425C-8ADF-4476DF6EE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362" y="1260670"/>
            <a:ext cx="9439275" cy="1466850"/>
          </a:xfrm>
          <a:prstGeom prst="rect">
            <a:avLst/>
          </a:prstGeom>
        </p:spPr>
      </p:pic>
      <p:pic>
        <p:nvPicPr>
          <p:cNvPr id="3074" name="Picture 2" descr="Image result for cat meme">
            <a:extLst>
              <a:ext uri="{FF2B5EF4-FFF2-40B4-BE49-F238E27FC236}">
                <a16:creationId xmlns:a16="http://schemas.microsoft.com/office/drawing/2014/main" id="{873B21D5-9790-4487-9D39-AAA017C4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34" y="3217985"/>
            <a:ext cx="3753729" cy="281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033C6-C703-4CC9-A278-FD4A85C27D46}"/>
              </a:ext>
            </a:extLst>
          </p:cNvPr>
          <p:cNvSpPr txBox="1"/>
          <p:nvPr/>
        </p:nvSpPr>
        <p:spPr>
          <a:xfrm rot="10800000">
            <a:off x="2083263" y="5692085"/>
            <a:ext cx="213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&lt;-  ANY BANK</a:t>
            </a:r>
          </a:p>
        </p:txBody>
      </p:sp>
    </p:spTree>
    <p:extLst>
      <p:ext uri="{BB962C8B-B14F-4D97-AF65-F5344CB8AC3E}">
        <p14:creationId xmlns:p14="http://schemas.microsoft.com/office/powerpoint/2010/main" val="365638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28EFB-82E9-439E-918A-83DFF8193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16" y="604837"/>
            <a:ext cx="8220075" cy="5648325"/>
          </a:xfrm>
          <a:prstGeom prst="rect">
            <a:avLst/>
          </a:prstGeom>
        </p:spPr>
      </p:pic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32ABC122-8E8B-406C-883D-497B07D4F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759" y="1313649"/>
            <a:ext cx="2336409" cy="30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D07226-C097-47B2-8940-161F5007CC47}"/>
              </a:ext>
            </a:extLst>
          </p:cNvPr>
          <p:cNvSpPr txBox="1"/>
          <p:nvPr/>
        </p:nvSpPr>
        <p:spPr>
          <a:xfrm rot="2088825">
            <a:off x="9475470" y="4713222"/>
            <a:ext cx="1642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Crypto money are not a new concept!</a:t>
            </a:r>
          </a:p>
        </p:txBody>
      </p:sp>
    </p:spTree>
    <p:extLst>
      <p:ext uri="{BB962C8B-B14F-4D97-AF65-F5344CB8AC3E}">
        <p14:creationId xmlns:p14="http://schemas.microsoft.com/office/powerpoint/2010/main" val="201165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043D7-F7CD-429E-AA8F-BBDAAA15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91" y="619125"/>
            <a:ext cx="8782050" cy="5619750"/>
          </a:xfrm>
          <a:prstGeom prst="rect">
            <a:avLst/>
          </a:prstGeom>
        </p:spPr>
      </p:pic>
      <p:pic>
        <p:nvPicPr>
          <p:cNvPr id="4" name="Picture 2" descr="Image result for hackers movie">
            <a:extLst>
              <a:ext uri="{FF2B5EF4-FFF2-40B4-BE49-F238E27FC236}">
                <a16:creationId xmlns:a16="http://schemas.microsoft.com/office/drawing/2014/main" id="{42DBC362-2072-4702-955B-13D174D18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42" y="3429000"/>
            <a:ext cx="3958067" cy="25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E77307-3235-438E-8C94-9873382F33F6}"/>
              </a:ext>
            </a:extLst>
          </p:cNvPr>
          <p:cNvSpPr/>
          <p:nvPr/>
        </p:nvSpPr>
        <p:spPr>
          <a:xfrm>
            <a:off x="9347541" y="3015807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660099"/>
                </a:solidFill>
                <a:latin typeface="arial" panose="020B0604020202020204" pitchFamily="34" charset="0"/>
                <a:hlinkClick r:id="rId4"/>
              </a:rPr>
              <a:t>Hackers (1995) - IMDb</a:t>
            </a: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5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EB46D-6998-4F95-A854-8F0A4F26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86" y="1001742"/>
            <a:ext cx="11497627" cy="1703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0B3A6-DA15-4920-9177-FF19208E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706" y="2792438"/>
            <a:ext cx="4511042" cy="2549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D6D45-5C4E-4B26-BA58-F0F0D56A9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5101658"/>
            <a:ext cx="11258550" cy="1171575"/>
          </a:xfrm>
          <a:prstGeom prst="rect">
            <a:avLst/>
          </a:prstGeom>
        </p:spPr>
      </p:pic>
      <p:pic>
        <p:nvPicPr>
          <p:cNvPr id="13314" name="Picture 2" descr="Image result for wsj logo">
            <a:extLst>
              <a:ext uri="{FF2B5EF4-FFF2-40B4-BE49-F238E27FC236}">
                <a16:creationId xmlns:a16="http://schemas.microsoft.com/office/drawing/2014/main" id="{09F5A423-D3DF-486C-8630-842F51DC6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" y="415290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5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1018-378B-4DF4-A63B-394A880B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95AC-1F46-4294-B547-12E1CD988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things and a lot of hype</a:t>
            </a:r>
          </a:p>
          <a:p>
            <a:r>
              <a:rPr lang="en-GB" dirty="0"/>
              <a:t>Distributed vs decentralised</a:t>
            </a:r>
          </a:p>
          <a:p>
            <a:r>
              <a:rPr lang="en-GB" dirty="0"/>
              <a:t>Very secure database</a:t>
            </a:r>
          </a:p>
          <a:p>
            <a:r>
              <a:rPr lang="en-GB" dirty="0"/>
              <a:t>You can save on it different things (predominantly transactions)</a:t>
            </a:r>
          </a:p>
          <a:p>
            <a:r>
              <a:rPr lang="en-GB" dirty="0"/>
              <a:t>Based on mathematics and many different consensus algorithms</a:t>
            </a:r>
          </a:p>
          <a:p>
            <a:r>
              <a:rPr lang="en-GB" dirty="0"/>
              <a:t>Many blockchains (open, closed, purposed, futuristic)</a:t>
            </a:r>
          </a:p>
          <a:p>
            <a:r>
              <a:rPr lang="en-GB" dirty="0"/>
              <a:t>Trust machine, internet of money, etc.</a:t>
            </a:r>
          </a:p>
        </p:txBody>
      </p:sp>
    </p:spTree>
    <p:extLst>
      <p:ext uri="{BB962C8B-B14F-4D97-AF65-F5344CB8AC3E}">
        <p14:creationId xmlns:p14="http://schemas.microsoft.com/office/powerpoint/2010/main" val="178301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9B5AE-1B61-4E86-BC06-67857ED72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1" y="461705"/>
            <a:ext cx="6830378" cy="5925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Image result for laugh meme">
            <a:extLst>
              <a:ext uri="{FF2B5EF4-FFF2-40B4-BE49-F238E27FC236}">
                <a16:creationId xmlns:a16="http://schemas.microsoft.com/office/drawing/2014/main" id="{55A1BAA9-B81B-4177-BE3C-5E87C2A3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692" y="1331926"/>
            <a:ext cx="2055243" cy="18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laugh meme">
            <a:extLst>
              <a:ext uri="{FF2B5EF4-FFF2-40B4-BE49-F238E27FC236}">
                <a16:creationId xmlns:a16="http://schemas.microsoft.com/office/drawing/2014/main" id="{235F14D3-1308-402A-A361-204ACE61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692" y="4114985"/>
            <a:ext cx="2055243" cy="18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2CC7F-6B0A-49E4-AF4D-C5C64A6BB637}"/>
              </a:ext>
            </a:extLst>
          </p:cNvPr>
          <p:cNvSpPr txBox="1"/>
          <p:nvPr/>
        </p:nvSpPr>
        <p:spPr>
          <a:xfrm>
            <a:off x="8846468" y="709041"/>
            <a:ext cx="264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Blockchain people: 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>- We are loving it!!!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55CAD-CF9A-4B39-A180-A5AD2C49467D}"/>
              </a:ext>
            </a:extLst>
          </p:cNvPr>
          <p:cNvSpPr txBox="1"/>
          <p:nvPr/>
        </p:nvSpPr>
        <p:spPr>
          <a:xfrm>
            <a:off x="8945692" y="3424218"/>
            <a:ext cx="2647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Government : 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>- RLY? Wait and see more of it.</a:t>
            </a:r>
          </a:p>
        </p:txBody>
      </p:sp>
    </p:spTree>
    <p:extLst>
      <p:ext uri="{BB962C8B-B14F-4D97-AF65-F5344CB8AC3E}">
        <p14:creationId xmlns:p14="http://schemas.microsoft.com/office/powerpoint/2010/main" val="923915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</TotalTime>
  <Words>742</Words>
  <Application>Microsoft Office PowerPoint</Application>
  <PresentationFormat>Widescreen</PresentationFormat>
  <Paragraphs>117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</vt:lpstr>
      <vt:lpstr>Calibri</vt:lpstr>
      <vt:lpstr>Calibri Light</vt:lpstr>
      <vt:lpstr>Comic Sans MS</vt:lpstr>
      <vt:lpstr>Office Theme</vt:lpstr>
      <vt:lpstr>Blockchain for Business. Now.</vt:lpstr>
      <vt:lpstr>We tend to overestimate the effect of a technology in the short run and underestimate the effect in the long run.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blockchain</vt:lpstr>
      <vt:lpstr>PowerPoint Presentation</vt:lpstr>
      <vt:lpstr>Types of blockchain</vt:lpstr>
      <vt:lpstr>Two revolutions for the price of one</vt:lpstr>
      <vt:lpstr>Public (Bitcoin, Ethereum, Zcash, NEO)</vt:lpstr>
      <vt:lpstr>What excites me from the public blockchains?</vt:lpstr>
      <vt:lpstr>Private (Hyperledger, R3)</vt:lpstr>
      <vt:lpstr>What excites me from the private blockchain?</vt:lpstr>
      <vt:lpstr>Blockchain is not</vt:lpstr>
      <vt:lpstr>How to use for your new or existing business</vt:lpstr>
      <vt:lpstr>Build a Dapp</vt:lpstr>
      <vt:lpstr>Make an ICO</vt:lpstr>
      <vt:lpstr>PowerPoint Presentation</vt:lpstr>
      <vt:lpstr>Investments in crypto tokens and ICO’s</vt:lpstr>
      <vt:lpstr>PowerPoint Presentation</vt:lpstr>
      <vt:lpstr>PowerPoint Presentation</vt:lpstr>
      <vt:lpstr>Create a market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for Business</dc:title>
  <dc:creator>Petko Karamotchev</dc:creator>
  <cp:lastModifiedBy>Petko Karamotchev</cp:lastModifiedBy>
  <cp:revision>50</cp:revision>
  <dcterms:created xsi:type="dcterms:W3CDTF">2018-03-18T07:50:58Z</dcterms:created>
  <dcterms:modified xsi:type="dcterms:W3CDTF">2018-03-29T07:09:27Z</dcterms:modified>
</cp:coreProperties>
</file>