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402" r:id="rId3"/>
    <p:sldId id="478" r:id="rId4"/>
    <p:sldId id="465" r:id="rId5"/>
    <p:sldId id="466" r:id="rId6"/>
    <p:sldId id="472" r:id="rId7"/>
    <p:sldId id="468" r:id="rId8"/>
    <p:sldId id="477" r:id="rId9"/>
    <p:sldId id="481" r:id="rId10"/>
    <p:sldId id="479" r:id="rId11"/>
    <p:sldId id="482" r:id="rId12"/>
    <p:sldId id="483" r:id="rId13"/>
    <p:sldId id="484" r:id="rId14"/>
    <p:sldId id="480" r:id="rId15"/>
    <p:sldId id="416" r:id="rId16"/>
    <p:sldId id="400" r:id="rId17"/>
    <p:sldId id="399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9"/>
    <a:srgbClr val="FFA72A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533" autoAdjust="0"/>
  </p:normalViewPr>
  <p:slideViewPr>
    <p:cSldViewPr>
      <p:cViewPr varScale="1">
        <p:scale>
          <a:sx n="83" d="100"/>
          <a:sy n="83" d="100"/>
        </p:scale>
        <p:origin x="542" y="6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22-Feb-18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22-Feb-18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02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7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2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13" Type="http://schemas.openxmlformats.org/officeDocument/2006/relationships/image" Target="../media/image3.png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22-Feb-18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D88274-EADB-4D91-A3FA-46509D5A9E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A3D92-3261-477D-B938-027C7E7C2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en-US" sz="6600" b="1" dirty="0">
                <a:solidFill>
                  <a:srgbClr val="F3BE60"/>
                </a:solidFill>
              </a:rPr>
              <a:t>Questions?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9F432C-DAEA-400E-A53E-57A9FB8885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2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22-Feb-18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hyperlink" Target="http://softuni.bg/" TargetMode="External"/><Relationship Id="rId7" Type="http://schemas.openxmlformats.org/officeDocument/2006/relationships/image" Target="../media/image3.png"/><Relationship Id="rId12" Type="http://schemas.openxmlformats.org/officeDocument/2006/relationships/hyperlink" Target="https://getmonero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hyperlink" Target="http://creativecommons.org/licenses/by-nc-sa/4.0/" TargetMode="External"/><Relationship Id="rId9" Type="http://schemas.openxmlformats.org/officeDocument/2006/relationships/hyperlink" Target="https://bitcoin.org/" TargetMode="External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sli.d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aucet.bitfwd.xyz/" TargetMode="External"/><Relationship Id="rId2" Type="http://schemas.openxmlformats.org/officeDocument/2006/relationships/hyperlink" Target="http://faucet.ropsten.be:300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http://tiny.cc/ropsten-fauce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1.png"/><Relationship Id="rId3" Type="http://schemas.openxmlformats.org/officeDocument/2006/relationships/image" Target="../media/image9.jpeg"/><Relationship Id="rId7" Type="http://schemas.openxmlformats.org/officeDocument/2006/relationships/hyperlink" Target="https://getmonero.org/" TargetMode="External"/><Relationship Id="rId12" Type="http://schemas.openxmlformats.org/officeDocument/2006/relationships/hyperlink" Target="https://www.cryptocompare.com/walle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23.jpe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hyperlink" Target="https://bitcoin.org/" TargetMode="External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SoftwareUniversity" TargetMode="External"/><Relationship Id="rId13" Type="http://schemas.openxmlformats.org/officeDocument/2006/relationships/image" Target="../media/image52.png"/><Relationship Id="rId3" Type="http://schemas.openxmlformats.org/officeDocument/2006/relationships/hyperlink" Target="http://softuni.bg/" TargetMode="External"/><Relationship Id="rId7" Type="http://schemas.openxmlformats.org/officeDocument/2006/relationships/image" Target="../media/image48.png"/><Relationship Id="rId12" Type="http://schemas.openxmlformats.org/officeDocument/2006/relationships/hyperlink" Target="https://softuni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orum.softuni.bg/" TargetMode="External"/><Relationship Id="rId11" Type="http://schemas.openxmlformats.org/officeDocument/2006/relationships/image" Target="../media/image51.png"/><Relationship Id="rId5" Type="http://schemas.openxmlformats.org/officeDocument/2006/relationships/hyperlink" Target="https://www.facebook.com/SoftwareUniversity" TargetMode="External"/><Relationship Id="rId10" Type="http://schemas.openxmlformats.org/officeDocument/2006/relationships/image" Target="../media/image50.png"/><Relationship Id="rId4" Type="http://schemas.openxmlformats.org/officeDocument/2006/relationships/hyperlink" Target="http://softuni.foundation/" TargetMode="External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nakov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bg/" TargetMode="Externa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etherscan.i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s://getmonero.org/" TargetMode="External"/><Relationship Id="rId3" Type="http://schemas.openxmlformats.org/officeDocument/2006/relationships/hyperlink" Target="https://bitcoin.org/" TargetMode="External"/><Relationship Id="rId7" Type="http://schemas.openxmlformats.org/officeDocument/2006/relationships/hyperlink" Target="https://litecoin.com/" TargetMode="External"/><Relationship Id="rId12" Type="http://schemas.openxmlformats.org/officeDocument/2006/relationships/image" Target="../media/image29.png"/><Relationship Id="rId2" Type="http://schemas.openxmlformats.org/officeDocument/2006/relationships/hyperlink" Target="https://coinmarketca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s://ripple.com/" TargetMode="External"/><Relationship Id="rId5" Type="http://schemas.openxmlformats.org/officeDocument/2006/relationships/hyperlink" Target="https://ethereum.org/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hyperlink" Target="https://www.dash.org/" TargetMode="External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cryptocompare.com/walle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jaxx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8716" y="540997"/>
            <a:ext cx="10791396" cy="1404218"/>
          </a:xfrm>
        </p:spPr>
        <p:txBody>
          <a:bodyPr>
            <a:normAutofit/>
          </a:bodyPr>
          <a:lstStyle/>
          <a:p>
            <a:r>
              <a:rPr lang="en-US" dirty="0"/>
              <a:t>Blockchain and Cryptocurrencies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905000"/>
            <a:ext cx="7910298" cy="1292793"/>
          </a:xfrm>
        </p:spPr>
        <p:txBody>
          <a:bodyPr>
            <a:normAutofit/>
          </a:bodyPr>
          <a:lstStyle/>
          <a:p>
            <a:r>
              <a:rPr lang="en-US" dirty="0"/>
              <a:t>Hands-On Lab: Playing with Wallets and Transactions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4212" y="4620244"/>
            <a:ext cx="3187613" cy="525135"/>
          </a:xfrm>
        </p:spPr>
        <p:txBody>
          <a:bodyPr/>
          <a:lstStyle/>
          <a:p>
            <a:r>
              <a:rPr lang="en-US" dirty="0"/>
              <a:t>Svetlin Nakov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84213" y="5090143"/>
            <a:ext cx="3187614" cy="444343"/>
          </a:xfrm>
        </p:spPr>
        <p:txBody>
          <a:bodyPr/>
          <a:lstStyle/>
          <a:p>
            <a:r>
              <a:rPr lang="en-US" dirty="0"/>
              <a:t>Inspiration Manager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4212" y="5536747"/>
            <a:ext cx="3187613" cy="363552"/>
          </a:xfrm>
        </p:spPr>
        <p:txBody>
          <a:bodyPr/>
          <a:lstStyle/>
          <a:p>
            <a:r>
              <a:rPr lang="en-US" dirty="0"/>
              <a:t>Software University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4212" y="5877909"/>
            <a:ext cx="3187613" cy="331235"/>
          </a:xfrm>
        </p:spPr>
        <p:txBody>
          <a:bodyPr/>
          <a:lstStyle/>
          <a:p>
            <a:r>
              <a:rPr lang="en-US" dirty="0">
                <a:hlinkClick r:id="rId3"/>
              </a:rPr>
              <a:t>http://softuni.bg</a:t>
            </a:r>
            <a:endParaRPr lang="en-US" dirty="0"/>
          </a:p>
        </p:txBody>
      </p:sp>
      <p:pic>
        <p:nvPicPr>
          <p:cNvPr id="1028" name="Picture 4" title="CC-BY-NC-SA License">
            <a:hlinkClick r:id="rId4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783" y="3219091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  <a:ex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68" y="3810000"/>
            <a:ext cx="2253081" cy="24384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0D3D29C-BAF5-4006-8125-0CCBDDF50E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0" y="2209800"/>
            <a:ext cx="2212117" cy="5517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C3DF6C7-D643-46DB-8B55-24480E7AC4C8}"/>
              </a:ext>
            </a:extLst>
          </p:cNvPr>
          <p:cNvGrpSpPr/>
          <p:nvPr/>
        </p:nvGrpSpPr>
        <p:grpSpPr>
          <a:xfrm>
            <a:off x="5865812" y="3538888"/>
            <a:ext cx="5578115" cy="2632155"/>
            <a:chOff x="5865812" y="3538888"/>
            <a:chExt cx="5578115" cy="2632155"/>
          </a:xfrm>
        </p:grpSpPr>
        <p:pic>
          <p:nvPicPr>
            <p:cNvPr id="1026" name="Picture 2" descr="Свързано изображение">
              <a:extLst>
                <a:ext uri="{FF2B5EF4-FFF2-40B4-BE49-F238E27FC236}">
                  <a16:creationId xmlns:a16="http://schemas.microsoft.com/office/drawing/2014/main" id="{5EFE33D7-AE24-4F45-ADAB-1B8E842A7D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65812" y="3538888"/>
              <a:ext cx="5578115" cy="2632155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Свързано изображение">
              <a:hlinkClick r:id="rId9"/>
              <a:extLst>
                <a:ext uri="{FF2B5EF4-FFF2-40B4-BE49-F238E27FC236}">
                  <a16:creationId xmlns:a16="http://schemas.microsoft.com/office/drawing/2014/main" id="{B3421025-8992-44FF-BA97-7B4CB0B60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284" y="3685308"/>
              <a:ext cx="863090" cy="863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3E6365E-986A-419C-AF07-96844C310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951099" y="3717607"/>
              <a:ext cx="890093" cy="1097375"/>
            </a:xfrm>
            <a:prstGeom prst="rect">
              <a:avLst/>
            </a:prstGeom>
          </p:spPr>
        </p:pic>
        <p:pic>
          <p:nvPicPr>
            <p:cNvPr id="17" name="Picture 20" descr="Резултат с изображение за monero logo png">
              <a:hlinkClick r:id="rId12"/>
              <a:extLst>
                <a:ext uri="{FF2B5EF4-FFF2-40B4-BE49-F238E27FC236}">
                  <a16:creationId xmlns:a16="http://schemas.microsoft.com/office/drawing/2014/main" id="{A5EB1794-3582-41B0-9A1C-7B58C8A9F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9826">
              <a:off x="10505474" y="3762233"/>
              <a:ext cx="672296" cy="672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4" descr="Свързано изображение">
              <a:extLst>
                <a:ext uri="{FF2B5EF4-FFF2-40B4-BE49-F238E27FC236}">
                  <a16:creationId xmlns:a16="http://schemas.microsoft.com/office/drawing/2014/main" id="{768F20AA-AB3D-427D-AB0C-B17CD4CA8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0594">
              <a:off x="6231107" y="3581170"/>
              <a:ext cx="786941" cy="78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062643">
            <a:off x="4738122" y="3709035"/>
            <a:ext cx="1639983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Ethereum</a:t>
            </a:r>
          </a:p>
        </p:txBody>
      </p:sp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D70D72-A1A2-4137-9C5F-6A1E0EE6C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A1E3F7-8B62-499A-85F2-AF024DEF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Ethereum </a:t>
            </a:r>
            <a:r>
              <a:rPr lang="en-US" noProof="1"/>
              <a:t>Testnet</a:t>
            </a:r>
            <a:r>
              <a:rPr lang="en-US" dirty="0"/>
              <a:t> (</a:t>
            </a:r>
            <a:r>
              <a:rPr lang="en-US" noProof="1"/>
              <a:t>ETHt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66981-08CE-4C29-8E4F-F5FABF849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55" y="1295400"/>
            <a:ext cx="10369712" cy="5041984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4FD176-528F-41B0-BBEC-46123595C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00" y="1132649"/>
            <a:ext cx="2602395" cy="5355408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2A04D-9E0C-48A6-9C0B-1BD9299B5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617" y="1132649"/>
            <a:ext cx="2602395" cy="5355408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57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2F1D3609-B54C-4CFB-A2ED-BB0EEC3973B8}"/>
              </a:ext>
            </a:extLst>
          </p:cNvPr>
          <p:cNvSpPr/>
          <p:nvPr/>
        </p:nvSpPr>
        <p:spPr>
          <a:xfrm>
            <a:off x="836612" y="1705519"/>
            <a:ext cx="6678521" cy="4136514"/>
          </a:xfrm>
          <a:prstGeom prst="roundRect">
            <a:avLst>
              <a:gd name="adj" fmla="val 4995"/>
            </a:avLst>
          </a:prstGeom>
          <a:solidFill>
            <a:schemeClr val="accent2">
              <a:lumMod val="50000"/>
              <a:alpha val="5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252000" bIns="252000" anchor="ctr" anchorCtr="0">
            <a:spAutoFit/>
          </a:bodyPr>
          <a:lstStyle/>
          <a:p>
            <a:pPr lvl="0" algn="ctr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rgbClr val="F2B254"/>
              </a:buClr>
              <a:buSzPct val="100000"/>
            </a:pPr>
            <a:r>
              <a:rPr lang="en-US" sz="8800" b="1" dirty="0">
                <a:solidFill>
                  <a:srgbClr val="FBEEC9">
                    <a:lumMod val="75000"/>
                  </a:srgbClr>
                </a:solidFill>
                <a:hlinkClick r:id="rId2"/>
              </a:rPr>
              <a:t>http://sli.do</a:t>
            </a:r>
            <a:endParaRPr lang="en-US" sz="8800" b="1" dirty="0">
              <a:solidFill>
                <a:srgbClr val="FBEEC9">
                  <a:lumMod val="75000"/>
                </a:srgbClr>
              </a:solidFill>
            </a:endParaRPr>
          </a:p>
          <a:p>
            <a:pPr lvl="0" algn="ctr">
              <a:lnSpc>
                <a:spcPct val="105000"/>
              </a:lnSpc>
              <a:spcBef>
                <a:spcPts val="1200"/>
              </a:spcBef>
              <a:spcAft>
                <a:spcPts val="600"/>
              </a:spcAft>
              <a:buClr>
                <a:srgbClr val="F2B254"/>
              </a:buClr>
              <a:buSzPct val="100000"/>
            </a:pPr>
            <a:r>
              <a:rPr lang="en-US" sz="11500" b="1" dirty="0">
                <a:solidFill>
                  <a:prstClr val="white"/>
                </a:solidFill>
              </a:rPr>
              <a:t>#</a:t>
            </a:r>
            <a:r>
              <a:rPr lang="en-US" sz="11500" b="1" noProof="1">
                <a:solidFill>
                  <a:prstClr val="white"/>
                </a:solidFill>
              </a:rPr>
              <a:t>jaxx</a:t>
            </a:r>
            <a:endParaRPr lang="en-US" sz="6000" b="1" noProof="1">
              <a:solidFill>
                <a:prstClr val="white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E507DC-99F9-4E66-A41D-DB1094D3B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AF078-CBA4-4379-9312-BFE753EC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Wallet Address with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ABC37-5BE9-4BDE-84AF-8312D56F0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887" y="1685323"/>
            <a:ext cx="3316500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7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6BC72-81AC-4D72-B1E1-BE012875A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2BAFF8-C6EE-4413-B382-9E47AD552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 </a:t>
            </a:r>
            <a:r>
              <a:rPr lang="en-US" noProof="1"/>
              <a:t>ETHt</a:t>
            </a:r>
            <a:r>
              <a:rPr lang="en-US" dirty="0"/>
              <a:t> to the People Around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BCB46-3109-4FE4-BDFF-3DF13A299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13" y="1239048"/>
            <a:ext cx="7386397" cy="5152516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F7CBC80E-F807-4FC5-95E5-999007A6DD71}"/>
              </a:ext>
            </a:extLst>
          </p:cNvPr>
          <p:cNvSpPr txBox="1">
            <a:spLocks/>
          </p:cNvSpPr>
          <p:nvPr/>
        </p:nvSpPr>
        <p:spPr>
          <a:xfrm>
            <a:off x="188815" y="21868"/>
            <a:ext cx="9577597" cy="1110780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F3BE6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Send </a:t>
            </a:r>
            <a:r>
              <a:rPr lang="en-US" noProof="1"/>
              <a:t>ETHt</a:t>
            </a:r>
            <a:r>
              <a:rPr lang="en-US"/>
              <a:t> to the People Around You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1A911C-76FD-4D0E-89E7-338F1058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1" y="1166806"/>
            <a:ext cx="7620002" cy="5315470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3514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C7A6C74-89D2-4341-AFEB-29F1788FF132}"/>
              </a:ext>
            </a:extLst>
          </p:cNvPr>
          <p:cNvSpPr/>
          <p:nvPr/>
        </p:nvSpPr>
        <p:spPr>
          <a:xfrm>
            <a:off x="528636" y="1540438"/>
            <a:ext cx="11128376" cy="4466680"/>
          </a:xfrm>
          <a:prstGeom prst="roundRect">
            <a:avLst>
              <a:gd name="adj" fmla="val 4995"/>
            </a:avLst>
          </a:prstGeom>
          <a:solidFill>
            <a:schemeClr val="accent2">
              <a:lumMod val="50000"/>
              <a:alpha val="5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tIns="252000" bIns="252000" anchor="ctr" anchorCtr="0">
            <a:spAutoFit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400" dirty="0"/>
              <a:t>Request test ethers (</a:t>
            </a:r>
            <a:r>
              <a:rPr lang="en-US" sz="4400" noProof="1"/>
              <a:t>ETHt</a:t>
            </a:r>
            <a:r>
              <a:rPr lang="en-US" sz="4400" dirty="0"/>
              <a:t>) from the Faucets</a:t>
            </a:r>
            <a:endParaRPr lang="en-US" sz="4400" dirty="0">
              <a:hlinkClick r:id="rId2"/>
            </a:endParaRPr>
          </a:p>
          <a:p>
            <a:pPr marL="1180993" lvl="1" indent="-5715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200" dirty="0">
                <a:hlinkClick r:id="rId2"/>
              </a:rPr>
              <a:t>http://faucet.ropsten.be:3001</a:t>
            </a:r>
            <a:endParaRPr lang="en-US" sz="4200" dirty="0"/>
          </a:p>
          <a:p>
            <a:pPr marL="1180993" lvl="1" indent="-5715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200" dirty="0">
                <a:hlinkClick r:id="rId3"/>
              </a:rPr>
              <a:t>https://faucet.bitfwd.xyz</a:t>
            </a:r>
            <a:endParaRPr lang="en-US" sz="4200" dirty="0"/>
          </a:p>
          <a:p>
            <a:pPr marL="1180993" lvl="1" indent="-5715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200" dirty="0">
                <a:hlinkClick r:id="rId4"/>
              </a:rPr>
              <a:t>http://tiny.cc/ropsten-faucet</a:t>
            </a:r>
            <a:endParaRPr lang="en-US" sz="4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DC89E4-86F0-4F1A-87DC-C79542A7A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2C5CC2-9F43-4A2D-857D-3DE1B376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Ethereum </a:t>
            </a:r>
            <a:r>
              <a:rPr lang="en-US" noProof="1"/>
              <a:t>Testnet</a:t>
            </a:r>
            <a:r>
              <a:rPr lang="en-US" dirty="0"/>
              <a:t> Faucets</a:t>
            </a:r>
          </a:p>
        </p:txBody>
      </p:sp>
      <p:pic>
        <p:nvPicPr>
          <p:cNvPr id="5" name="Picture 2" descr="Резултат с изображение за фауцет ицон">
            <a:extLst>
              <a:ext uri="{FF2B5EF4-FFF2-40B4-BE49-F238E27FC236}">
                <a16:creationId xmlns:a16="http://schemas.microsoft.com/office/drawing/2014/main" id="{5E5A4F6A-FEAB-40AB-895F-C8C063F9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3200400"/>
            <a:ext cx="2616736" cy="26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2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Blockchain and Cryptocurrencies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291BD7-CE09-40F7-A588-733C496F46E9}"/>
              </a:ext>
            </a:extLst>
          </p:cNvPr>
          <p:cNvGrpSpPr/>
          <p:nvPr/>
        </p:nvGrpSpPr>
        <p:grpSpPr>
          <a:xfrm rot="20934803">
            <a:off x="7384199" y="4030164"/>
            <a:ext cx="4094012" cy="2257012"/>
            <a:chOff x="5865812" y="3538888"/>
            <a:chExt cx="5578115" cy="2632155"/>
          </a:xfrm>
        </p:grpSpPr>
        <p:pic>
          <p:nvPicPr>
            <p:cNvPr id="15" name="Picture 2" descr="Свързано изображение">
              <a:extLst>
                <a:ext uri="{FF2B5EF4-FFF2-40B4-BE49-F238E27FC236}">
                  <a16:creationId xmlns:a16="http://schemas.microsoft.com/office/drawing/2014/main" id="{EF80B997-CFB6-4E35-979A-FB3825C15C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865812" y="3538888"/>
              <a:ext cx="5578115" cy="2632155"/>
            </a:xfrm>
            <a:prstGeom prst="roundRect">
              <a:avLst>
                <a:gd name="adj" fmla="val 6685"/>
              </a:avLst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Свързано изображение">
              <a:hlinkClick r:id="rId4"/>
              <a:extLst>
                <a:ext uri="{FF2B5EF4-FFF2-40B4-BE49-F238E27FC236}">
                  <a16:creationId xmlns:a16="http://schemas.microsoft.com/office/drawing/2014/main" id="{D31BE6C4-56E8-4FC8-A5B0-08EAA8152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284" y="3685308"/>
              <a:ext cx="863090" cy="863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47D7B4C-70AC-4277-9E61-8769B6AE7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51099" y="3717607"/>
              <a:ext cx="890093" cy="1097375"/>
            </a:xfrm>
            <a:prstGeom prst="rect">
              <a:avLst/>
            </a:prstGeom>
          </p:spPr>
        </p:pic>
        <p:pic>
          <p:nvPicPr>
            <p:cNvPr id="23" name="Picture 20" descr="Резултат с изображение за monero logo png">
              <a:hlinkClick r:id="rId7"/>
              <a:extLst>
                <a:ext uri="{FF2B5EF4-FFF2-40B4-BE49-F238E27FC236}">
                  <a16:creationId xmlns:a16="http://schemas.microsoft.com/office/drawing/2014/main" id="{FC43F653-736F-4483-B168-B8A13F7B75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rgbClr val="00B0F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9826">
              <a:off x="10505474" y="3762233"/>
              <a:ext cx="672296" cy="672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Свързано изображение">
              <a:extLst>
                <a:ext uri="{FF2B5EF4-FFF2-40B4-BE49-F238E27FC236}">
                  <a16:creationId xmlns:a16="http://schemas.microsoft.com/office/drawing/2014/main" id="{19026BCE-BB03-47A2-82FC-5467EA91E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90594">
              <a:off x="6231107" y="3581170"/>
              <a:ext cx="786941" cy="786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 descr="Резултат с изображение за Smart Contracts">
            <a:extLst>
              <a:ext uri="{FF2B5EF4-FFF2-40B4-BE49-F238E27FC236}">
                <a16:creationId xmlns:a16="http://schemas.microsoft.com/office/drawing/2014/main" id="{92CE8E82-DB82-432D-A2AA-DE6FC7D4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1745">
            <a:off x="2633021" y="4740956"/>
            <a:ext cx="3148760" cy="181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Резултат с изображение за Cryptocurrencies">
            <a:extLst>
              <a:ext uri="{FF2B5EF4-FFF2-40B4-BE49-F238E27FC236}">
                <a16:creationId xmlns:a16="http://schemas.microsoft.com/office/drawing/2014/main" id="{A430BA10-BEE0-482D-B1EA-4EA1E21C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7720">
            <a:off x="7078979" y="1177614"/>
            <a:ext cx="3671006" cy="20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Резултат с изображение за cryptocurrency wallets">
            <a:hlinkClick r:id="rId12"/>
            <a:extLst>
              <a:ext uri="{FF2B5EF4-FFF2-40B4-BE49-F238E27FC236}">
                <a16:creationId xmlns:a16="http://schemas.microsoft.com/office/drawing/2014/main" id="{FD5A72EA-E48A-4F20-969B-2F28D78D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360">
            <a:off x="3185774" y="1367044"/>
            <a:ext cx="2133871" cy="187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2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License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0413" y="1151121"/>
            <a:ext cx="11804822" cy="1796243"/>
          </a:xfrm>
        </p:spPr>
        <p:txBody>
          <a:bodyPr>
            <a:normAutofit/>
          </a:bodyPr>
          <a:lstStyle/>
          <a:p>
            <a:r>
              <a:rPr lang="en-US" dirty="0"/>
              <a:t>This course (slides, examples, demos, videos, homework, etc.)</a:t>
            </a:r>
            <a:br>
              <a:rPr lang="en-US" dirty="0"/>
            </a:br>
            <a:r>
              <a:rPr lang="en-US" dirty="0"/>
              <a:t>is licensed under the 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 license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4" title="CC-BY-NC-SA License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59" y="3810000"/>
            <a:ext cx="4642333" cy="1624244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765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59898" y="103056"/>
            <a:ext cx="9339713" cy="936625"/>
          </a:xfrm>
        </p:spPr>
        <p:txBody>
          <a:bodyPr>
            <a:normAutofit/>
          </a:bodyPr>
          <a:lstStyle/>
          <a:p>
            <a:r>
              <a:rPr lang="en-US" dirty="0"/>
              <a:t>Trainings @ Software University</a:t>
            </a:r>
            <a:r>
              <a:rPr lang="bg-BG" dirty="0"/>
              <a:t> (</a:t>
            </a:r>
            <a:r>
              <a:rPr lang="en-US" dirty="0"/>
              <a:t>SoftUni)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9899" y="1039681"/>
            <a:ext cx="9434513" cy="56393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Software University – High-Quality Education, Profession and Job for Software Developers</a:t>
            </a:r>
          </a:p>
          <a:p>
            <a:pPr lvl="1">
              <a:lnSpc>
                <a:spcPct val="100000"/>
              </a:lnSpc>
            </a:pPr>
            <a:r>
              <a:rPr lang="en-US" sz="2900" noProof="1">
                <a:hlinkClick r:id="rId3"/>
              </a:rPr>
              <a:t>softuni.bg</a:t>
            </a:r>
            <a:r>
              <a:rPr lang="en-US" sz="2900" noProof="1"/>
              <a:t>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Software University Foundation</a:t>
            </a:r>
            <a:endParaRPr lang="bg-BG" sz="3200" dirty="0"/>
          </a:p>
          <a:p>
            <a:pPr lvl="1">
              <a:lnSpc>
                <a:spcPct val="100000"/>
              </a:lnSpc>
            </a:pPr>
            <a:r>
              <a:rPr lang="en-US" sz="3000" noProof="1">
                <a:hlinkClick r:id="rId4"/>
              </a:rPr>
              <a:t>http://softuni.foundation/</a:t>
            </a:r>
            <a:endParaRPr lang="en-US" sz="3000" noProof="1"/>
          </a:p>
          <a:p>
            <a:pPr marL="304747" lvl="1" indent="-304747">
              <a:lnSpc>
                <a:spcPct val="100000"/>
              </a:lnSpc>
              <a:buClr>
                <a:srgbClr val="F2B254"/>
              </a:buClr>
              <a:buSzPct val="100000"/>
              <a:tabLst>
                <a:tab pos="282575" algn="l"/>
              </a:tabLst>
            </a:pPr>
            <a:r>
              <a:rPr lang="en-US" dirty="0"/>
              <a:t>Software University @ Facebook</a:t>
            </a:r>
          </a:p>
          <a:p>
            <a:pPr lvl="1">
              <a:lnSpc>
                <a:spcPct val="100000"/>
              </a:lnSpc>
              <a:tabLst>
                <a:tab pos="282575" algn="l"/>
              </a:tabLst>
            </a:pPr>
            <a:r>
              <a:rPr lang="en-US" sz="2900" noProof="1">
                <a:hlinkClick r:id="rId5"/>
              </a:rPr>
              <a:t>facebook.com/SoftwareUniversity</a:t>
            </a:r>
            <a:endParaRPr lang="en-US" sz="2900" noProof="1"/>
          </a:p>
          <a:p>
            <a:pPr marL="304747" lvl="1" indent="-304747">
              <a:lnSpc>
                <a:spcPct val="100000"/>
              </a:lnSpc>
              <a:buClr>
                <a:srgbClr val="F2B254"/>
              </a:buClr>
              <a:buSzPct val="100000"/>
              <a:tabLst>
                <a:tab pos="282575" algn="l"/>
              </a:tabLst>
            </a:pPr>
            <a:r>
              <a:rPr lang="en-US" noProof="1"/>
              <a:t>Software University Forums</a:t>
            </a:r>
            <a:endParaRPr lang="bg-BG" noProof="1"/>
          </a:p>
          <a:p>
            <a:pPr marL="609494" lvl="2" indent="-304747">
              <a:lnSpc>
                <a:spcPct val="100000"/>
              </a:lnSpc>
              <a:buClr>
                <a:srgbClr val="F2B254"/>
              </a:buClr>
              <a:buSzPct val="100000"/>
              <a:tabLst>
                <a:tab pos="282575" algn="l"/>
              </a:tabLst>
            </a:pPr>
            <a:r>
              <a:rPr lang="en-US" dirty="0">
                <a:hlinkClick r:id="rId6"/>
              </a:rPr>
              <a:t>forum.softuni.bg</a:t>
            </a:r>
            <a:endParaRPr lang="en-US" noProof="1"/>
          </a:p>
        </p:txBody>
      </p:sp>
      <p:pic>
        <p:nvPicPr>
          <p:cNvPr id="10" name="Picture 9">
            <a:hlinkClick r:id="rId4" tooltip="Software University Foundation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98" y="3019984"/>
            <a:ext cx="2269870" cy="566147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noFill/>
          </a:ln>
        </p:spPr>
      </p:pic>
      <p:pic>
        <p:nvPicPr>
          <p:cNvPr id="11" name="Picture 4" descr="http://www.facebook.com/SoftwareUniversity" title="Software University @ Facebook">
            <a:hlinkClick r:id="rId8" tooltip="Software University @ Facebook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75536" y="4064268"/>
            <a:ext cx="1003954" cy="10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forum.softuni.bg" title="Software University - Forum">
            <a:hlinkClick r:id="rId6" tooltip="Software University Discussion Forum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334" y="5410200"/>
            <a:ext cx="970156" cy="965726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2895600"/>
            <a:ext cx="2746993" cy="3657600"/>
          </a:xfrm>
          <a:prstGeom prst="rect">
            <a:avLst/>
          </a:prstGeom>
        </p:spPr>
      </p:pic>
      <p:pic>
        <p:nvPicPr>
          <p:cNvPr id="16" name="Picture 15" descr="A picture containing clipart&#10;&#10;Description generated with very high confidence">
            <a:hlinkClick r:id="rId12"/>
            <a:extLst>
              <a:ext uri="{FF2B5EF4-FFF2-40B4-BE49-F238E27FC236}">
                <a16:creationId xmlns:a16="http://schemas.microsoft.com/office/drawing/2014/main" id="{1D5EA20F-A08B-46D3-A0D8-2268395A048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44" y="838200"/>
            <a:ext cx="1496137" cy="184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4C3A85-BD45-46DD-81B2-D77193514F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C3102-A6AB-4260-ABED-FB269061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8647199" cy="5570355"/>
          </a:xfrm>
        </p:spPr>
        <p:txBody>
          <a:bodyPr>
            <a:normAutofit/>
          </a:bodyPr>
          <a:lstStyle/>
          <a:p>
            <a:r>
              <a:rPr lang="en-US" sz="3600" dirty="0"/>
              <a:t>Software engineer, trainer, entrepreneur,</a:t>
            </a:r>
            <a:br>
              <a:rPr lang="en-US" sz="3600" dirty="0"/>
            </a:br>
            <a:r>
              <a:rPr lang="en-US" sz="3600" dirty="0"/>
              <a:t>author of books, blockchain expert</a:t>
            </a:r>
            <a:endParaRPr lang="bg-BG" sz="3600" dirty="0"/>
          </a:p>
          <a:p>
            <a:pPr marL="0" lvl="1" indent="0" algn="ctr">
              <a:buNone/>
            </a:pPr>
            <a:r>
              <a:rPr lang="en-US" sz="3600" dirty="0">
                <a:hlinkClick r:id="rId2"/>
              </a:rPr>
              <a:t>www.nakov.com</a:t>
            </a:r>
            <a:r>
              <a:rPr lang="en-US" sz="3600" dirty="0"/>
              <a:t> </a:t>
            </a:r>
            <a:endParaRPr lang="bg-BG" sz="3600" dirty="0"/>
          </a:p>
          <a:p>
            <a:r>
              <a:rPr lang="en-US" sz="3600" dirty="0"/>
              <a:t>Portfolio of 3</a:t>
            </a:r>
            <a:r>
              <a:rPr lang="bg-BG" sz="3600" dirty="0"/>
              <a:t> </a:t>
            </a:r>
            <a:r>
              <a:rPr lang="en-US" sz="3600" dirty="0"/>
              <a:t>successful training initiatives:</a:t>
            </a:r>
            <a:endParaRPr lang="bg-BG" sz="3600" dirty="0"/>
          </a:p>
          <a:p>
            <a:pPr lvl="1"/>
            <a:r>
              <a:rPr lang="en-US" sz="3600" dirty="0"/>
              <a:t>National Academy for Software Development (NASD)</a:t>
            </a:r>
            <a:endParaRPr lang="bg-BG" sz="3600" dirty="0"/>
          </a:p>
          <a:p>
            <a:pPr lvl="1"/>
            <a:r>
              <a:rPr lang="en-US" sz="3600" dirty="0"/>
              <a:t>Telerik Software Academy</a:t>
            </a:r>
            <a:endParaRPr lang="bg-BG" sz="3600" dirty="0"/>
          </a:p>
          <a:p>
            <a:pPr lvl="1"/>
            <a:r>
              <a:rPr lang="en-US" sz="3600" dirty="0"/>
              <a:t>SoftUni (the Software University)</a:t>
            </a:r>
            <a:endParaRPr lang="bg-BG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C887C0-3E7D-4635-AD26-0D886EE5C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Svetlin Nakov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24618C90-9049-465A-8D34-47E5DE6DD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559" y="1236592"/>
            <a:ext cx="2525366" cy="2762751"/>
          </a:xfrm>
          <a:prstGeom prst="roundRect">
            <a:avLst>
              <a:gd name="adj" fmla="val 1517"/>
            </a:avLst>
          </a:prstGeom>
          <a:ln>
            <a:solidFill>
              <a:schemeClr val="tx1">
                <a:lumMod val="85000"/>
              </a:schemeClr>
            </a:solidFill>
          </a:ln>
        </p:spPr>
      </p:pic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E88EC025-4DFD-431A-9C73-78C702165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560" y="4377730"/>
            <a:ext cx="2525365" cy="803870"/>
          </a:xfrm>
          <a:prstGeom prst="roundRect">
            <a:avLst>
              <a:gd name="adj" fmla="val 4573"/>
            </a:avLst>
          </a:prstGeom>
        </p:spPr>
      </p:pic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C18BF127-B920-4C5B-B12B-50EB73CA3A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3812" y="5562600"/>
            <a:ext cx="2545112" cy="873696"/>
          </a:xfrm>
          <a:prstGeom prst="roundRect">
            <a:avLst>
              <a:gd name="adj" fmla="val 2465"/>
            </a:avLst>
          </a:prstGeom>
        </p:spPr>
      </p:pic>
    </p:spTree>
    <p:extLst>
      <p:ext uri="{BB962C8B-B14F-4D97-AF65-F5344CB8AC3E}">
        <p14:creationId xmlns:p14="http://schemas.microsoft.com/office/powerpoint/2010/main" val="3824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E0E06A-AE96-494E-B723-513CBBBD0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785B30-5453-45F7-A900-FD6C9D438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Blockchain?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10E71C-E0E9-4019-84D8-B1EF54A45034}"/>
              </a:ext>
            </a:extLst>
          </p:cNvPr>
          <p:cNvGrpSpPr/>
          <p:nvPr/>
        </p:nvGrpSpPr>
        <p:grpSpPr>
          <a:xfrm>
            <a:off x="608012" y="1295400"/>
            <a:ext cx="3886200" cy="2642758"/>
            <a:chOff x="684212" y="2877739"/>
            <a:chExt cx="3084028" cy="2642758"/>
          </a:xfrm>
        </p:grpSpPr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CF857D77-5FE0-4D11-8883-A362DDD0DA06}"/>
                </a:ext>
              </a:extLst>
            </p:cNvPr>
            <p:cNvSpPr/>
            <p:nvPr/>
          </p:nvSpPr>
          <p:spPr>
            <a:xfrm>
              <a:off x="684212" y="2877739"/>
              <a:ext cx="3084028" cy="2642758"/>
            </a:xfrm>
            <a:prstGeom prst="roundRect">
              <a:avLst>
                <a:gd name="adj" fmla="val 8117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Distributed </a:t>
              </a: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ledger</a:t>
              </a:r>
              <a:endPara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44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pic>
          <p:nvPicPr>
            <p:cNvPr id="2050" name="Picture 2" descr="Резултат с изображение за Distributed ledger">
              <a:extLst>
                <a:ext uri="{FF2B5EF4-FFF2-40B4-BE49-F238E27FC236}">
                  <a16:creationId xmlns:a16="http://schemas.microsoft.com/office/drawing/2014/main" id="{A2D74CD7-C681-432C-9B1F-82BD5284C4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4052" y="3702206"/>
              <a:ext cx="2244343" cy="1595623"/>
            </a:xfrm>
            <a:prstGeom prst="roundRect">
              <a:avLst>
                <a:gd name="adj" fmla="val 161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F69B65-679C-4F02-9AFF-EE0E377E1359}"/>
              </a:ext>
            </a:extLst>
          </p:cNvPr>
          <p:cNvGrpSpPr/>
          <p:nvPr/>
        </p:nvGrpSpPr>
        <p:grpSpPr>
          <a:xfrm>
            <a:off x="8577547" y="4478429"/>
            <a:ext cx="2828108" cy="1932908"/>
            <a:chOff x="8609012" y="1441514"/>
            <a:chExt cx="2675714" cy="1932908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2B07D084-902B-41D8-A9D2-2ACB20338403}"/>
                </a:ext>
              </a:extLst>
            </p:cNvPr>
            <p:cNvSpPr/>
            <p:nvPr/>
          </p:nvSpPr>
          <p:spPr>
            <a:xfrm>
              <a:off x="8609012" y="1441514"/>
              <a:ext cx="2675714" cy="1932908"/>
            </a:xfrm>
            <a:prstGeom prst="roundRect">
              <a:avLst>
                <a:gd name="adj" fmla="val 8117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Immutable</a:t>
              </a:r>
              <a:endPara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pic>
          <p:nvPicPr>
            <p:cNvPr id="2052" name="Picture 4" descr="Резултат с изображение за data shield">
              <a:extLst>
                <a:ext uri="{FF2B5EF4-FFF2-40B4-BE49-F238E27FC236}">
                  <a16:creationId xmlns:a16="http://schemas.microsoft.com/office/drawing/2014/main" id="{1A8FF9E1-7D57-429D-AA46-17283D50E1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2285" y="2152072"/>
              <a:ext cx="2109168" cy="1054584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86E4C4-1C74-40D9-AB41-7A10A6332DBA}"/>
              </a:ext>
            </a:extLst>
          </p:cNvPr>
          <p:cNvGrpSpPr/>
          <p:nvPr/>
        </p:nvGrpSpPr>
        <p:grpSpPr>
          <a:xfrm>
            <a:off x="4948998" y="1564357"/>
            <a:ext cx="3140450" cy="4747601"/>
            <a:chOff x="5101398" y="1627153"/>
            <a:chExt cx="3585421" cy="474760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EC14DF-5199-43DF-A320-83B2FD5FEE9B}"/>
                </a:ext>
              </a:extLst>
            </p:cNvPr>
            <p:cNvGrpSpPr/>
            <p:nvPr/>
          </p:nvGrpSpPr>
          <p:grpSpPr>
            <a:xfrm>
              <a:off x="5101398" y="1627153"/>
              <a:ext cx="3585421" cy="4747601"/>
              <a:chOff x="4799012" y="1199481"/>
              <a:chExt cx="2959557" cy="4747601"/>
            </a:xfrm>
          </p:grpSpPr>
          <p:sp>
            <p:nvSpPr>
              <p:cNvPr id="12" name="Rounded Rectangle 8">
                <a:extLst>
                  <a:ext uri="{FF2B5EF4-FFF2-40B4-BE49-F238E27FC236}">
                    <a16:creationId xmlns:a16="http://schemas.microsoft.com/office/drawing/2014/main" id="{71287048-27DE-45F2-9EA9-B5AEA49138EC}"/>
                  </a:ext>
                </a:extLst>
              </p:cNvPr>
              <p:cNvSpPr/>
              <p:nvPr/>
            </p:nvSpPr>
            <p:spPr>
              <a:xfrm>
                <a:off x="4799012" y="1199481"/>
                <a:ext cx="2959557" cy="4747601"/>
              </a:xfrm>
              <a:prstGeom prst="roundRect">
                <a:avLst>
                  <a:gd name="adj" fmla="val 8117"/>
                </a:avLst>
              </a:prstGeom>
              <a:solidFill>
                <a:schemeClr val="accent2">
                  <a:lumMod val="50000"/>
                  <a:alpha val="50000"/>
                </a:schemeClr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wrap="square" tIns="72000" bIns="108000" anchor="ctr" anchorCtr="0">
                <a:spAutoFit/>
              </a:bodyPr>
              <a:lstStyle/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onsolas" pitchFamily="49" charset="0"/>
                  </a:rPr>
                  <a:t>Peer-to-Peer</a:t>
                </a:r>
                <a:r>
                  <a:rPr lang="en-US" sz="3600" b="1" dirty="0">
                    <a:solidFill>
                      <a:srgbClr val="8CF4F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onsolas" pitchFamily="49" charset="0"/>
                  </a:rPr>
                  <a:t> network</a:t>
                </a:r>
                <a:endParaRPr lang="bg-BG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1F3F2BFC-6AFD-479E-84C8-3AB1D08B2571}"/>
                  </a:ext>
                </a:extLst>
              </p:cNvPr>
              <p:cNvSpPr/>
              <p:nvPr/>
            </p:nvSpPr>
            <p:spPr>
              <a:xfrm>
                <a:off x="4934426" y="4323681"/>
                <a:ext cx="2678225" cy="1411784"/>
              </a:xfrm>
              <a:prstGeom prst="roundRect">
                <a:avLst>
                  <a:gd name="adj" fmla="val 4301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softEdge rad="3175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Nodes hold </a:t>
                </a: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ledger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facts + </a:t>
                </a: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history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of updates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F063F3-C002-477A-9D40-465658132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3462" y="3026750"/>
              <a:ext cx="1728563" cy="1514475"/>
            </a:xfrm>
            <a:prstGeom prst="roundRect">
              <a:avLst>
                <a:gd name="adj" fmla="val 1416"/>
              </a:avLst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224971-F34C-49F5-A733-8472CDA76097}"/>
              </a:ext>
            </a:extLst>
          </p:cNvPr>
          <p:cNvGrpSpPr/>
          <p:nvPr/>
        </p:nvGrpSpPr>
        <p:grpSpPr>
          <a:xfrm>
            <a:off x="8505701" y="1295400"/>
            <a:ext cx="2971800" cy="2900886"/>
            <a:chOff x="8837612" y="1464634"/>
            <a:chExt cx="2971800" cy="2900886"/>
          </a:xfrm>
        </p:grpSpPr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7E5CDAC9-DB12-4EF1-9919-0604D44F64FC}"/>
                </a:ext>
              </a:extLst>
            </p:cNvPr>
            <p:cNvSpPr/>
            <p:nvPr/>
          </p:nvSpPr>
          <p:spPr>
            <a:xfrm>
              <a:off x="8837612" y="1464634"/>
              <a:ext cx="2971800" cy="2900886"/>
            </a:xfrm>
            <a:prstGeom prst="roundRect">
              <a:avLst>
                <a:gd name="adj" fmla="val 8117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Decentralized</a:t>
              </a:r>
              <a:endPara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(no owner)</a:t>
              </a: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en-US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20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pic>
          <p:nvPicPr>
            <p:cNvPr id="2054" name="Picture 6" descr="Резултат с изображение за Decentralized">
              <a:extLst>
                <a:ext uri="{FF2B5EF4-FFF2-40B4-BE49-F238E27FC236}">
                  <a16:creationId xmlns:a16="http://schemas.microsoft.com/office/drawing/2014/main" id="{4E306666-D253-459B-A493-BA049D663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0429" y="2852932"/>
              <a:ext cx="2652643" cy="1326322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BCDB23-388F-4069-9719-218E7FCCD95E}"/>
              </a:ext>
            </a:extLst>
          </p:cNvPr>
          <p:cNvGrpSpPr/>
          <p:nvPr/>
        </p:nvGrpSpPr>
        <p:grpSpPr>
          <a:xfrm>
            <a:off x="1137054" y="4226304"/>
            <a:ext cx="2828108" cy="2320099"/>
            <a:chOff x="8544234" y="4284834"/>
            <a:chExt cx="2828108" cy="2320099"/>
          </a:xfrm>
        </p:grpSpPr>
        <p:sp>
          <p:nvSpPr>
            <p:cNvPr id="24" name="Rounded Rectangle 8">
              <a:extLst>
                <a:ext uri="{FF2B5EF4-FFF2-40B4-BE49-F238E27FC236}">
                  <a16:creationId xmlns:a16="http://schemas.microsoft.com/office/drawing/2014/main" id="{5D6C015B-27F9-4FD7-8F02-640A1044104B}"/>
                </a:ext>
              </a:extLst>
            </p:cNvPr>
            <p:cNvSpPr/>
            <p:nvPr/>
          </p:nvSpPr>
          <p:spPr>
            <a:xfrm>
              <a:off x="8544234" y="4284834"/>
              <a:ext cx="2828108" cy="2320099"/>
            </a:xfrm>
            <a:prstGeom prst="roundRect">
              <a:avLst>
                <a:gd name="adj" fmla="val 8117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Secure</a:t>
              </a:r>
              <a:endPara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60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A0DAC21-01F0-4DBD-B9C4-DBF7345B4939}"/>
                </a:ext>
              </a:extLst>
            </p:cNvPr>
            <p:cNvSpPr/>
            <p:nvPr/>
          </p:nvSpPr>
          <p:spPr>
            <a:xfrm>
              <a:off x="8645407" y="5068703"/>
              <a:ext cx="2625762" cy="1411784"/>
            </a:xfrm>
            <a:prstGeom prst="roundRect">
              <a:avLst>
                <a:gd name="adj" fmla="val 4301"/>
              </a:avLst>
            </a:prstGeom>
            <a:solidFill>
              <a:schemeClr val="accent1">
                <a:lumMod val="50000"/>
              </a:schemeClr>
            </a:solidFill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Transactions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are verified by the entire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6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CAF0B-05C4-42F3-8B07-D314C0391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30D5B2E-5681-475F-B174-F50690474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Blockchain == Chain of Data Blocks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D7EF4F-00F3-4D40-A05F-64FFB95570AE}"/>
              </a:ext>
            </a:extLst>
          </p:cNvPr>
          <p:cNvSpPr/>
          <p:nvPr/>
        </p:nvSpPr>
        <p:spPr>
          <a:xfrm>
            <a:off x="2625790" y="5798403"/>
            <a:ext cx="6983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Demo: </a:t>
            </a:r>
            <a:r>
              <a:rPr lang="en-US" sz="4800" dirty="0">
                <a:hlinkClick r:id="rId2"/>
              </a:rPr>
              <a:t>https://etherscan.io</a:t>
            </a:r>
            <a:endParaRPr lang="en-US" sz="4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D79A33-41DF-4017-82C4-A40F801B3A9C}"/>
              </a:ext>
            </a:extLst>
          </p:cNvPr>
          <p:cNvGrpSpPr/>
          <p:nvPr/>
        </p:nvGrpSpPr>
        <p:grpSpPr>
          <a:xfrm>
            <a:off x="576482" y="1236557"/>
            <a:ext cx="3200400" cy="4478443"/>
            <a:chOff x="684212" y="1312757"/>
            <a:chExt cx="3200400" cy="447844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5047A2A-A875-43E8-AEE0-93B4437B80BA}"/>
                </a:ext>
              </a:extLst>
            </p:cNvPr>
            <p:cNvSpPr/>
            <p:nvPr/>
          </p:nvSpPr>
          <p:spPr>
            <a:xfrm>
              <a:off x="684212" y="1312757"/>
              <a:ext cx="3200400" cy="4478443"/>
            </a:xfrm>
            <a:prstGeom prst="roundRect">
              <a:avLst>
                <a:gd name="adj" fmla="val 49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6A1FF29-8B47-4F4B-92F0-60E4204DAE05}"/>
                </a:ext>
              </a:extLst>
            </p:cNvPr>
            <p:cNvSpPr/>
            <p:nvPr/>
          </p:nvSpPr>
          <p:spPr>
            <a:xfrm>
              <a:off x="836611" y="1900381"/>
              <a:ext cx="1400897" cy="450831"/>
            </a:xfrm>
            <a:prstGeom prst="roundRect">
              <a:avLst>
                <a:gd name="adj" fmla="val 10521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timestamp</a:t>
              </a:r>
              <a:endParaRPr lang="en-US" sz="20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B673BBC-52C2-4139-8D90-53773559AE8C}"/>
                </a:ext>
              </a:extLst>
            </p:cNvPr>
            <p:cNvSpPr/>
            <p:nvPr/>
          </p:nvSpPr>
          <p:spPr>
            <a:xfrm>
              <a:off x="2339109" y="1900381"/>
              <a:ext cx="1393103" cy="450831"/>
            </a:xfrm>
            <a:prstGeom prst="roundRect">
              <a:avLst>
                <a:gd name="adj" fmla="val 8472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block_hash</a:t>
              </a:r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E5C553-F0BB-4EDE-AB15-2A380734642E}"/>
                </a:ext>
              </a:extLst>
            </p:cNvPr>
            <p:cNvGrpSpPr/>
            <p:nvPr/>
          </p:nvGrpSpPr>
          <p:grpSpPr>
            <a:xfrm>
              <a:off x="836612" y="3000067"/>
              <a:ext cx="2895600" cy="2673370"/>
              <a:chOff x="836612" y="3000067"/>
              <a:chExt cx="2895600" cy="267337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FDAD36C-4D75-45B5-9BF4-0266B4A34EB8}"/>
                  </a:ext>
                </a:extLst>
              </p:cNvPr>
              <p:cNvSpPr/>
              <p:nvPr/>
            </p:nvSpPr>
            <p:spPr>
              <a:xfrm>
                <a:off x="836612" y="3000067"/>
                <a:ext cx="2895600" cy="2673370"/>
              </a:xfrm>
              <a:prstGeom prst="roundRect">
                <a:avLst>
                  <a:gd name="adj" fmla="val 3444"/>
                </a:avLst>
              </a:prstGeom>
              <a:solidFill>
                <a:schemeClr val="tx2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192ACB3-88D5-454B-B7FC-718B11FB3E33}"/>
                  </a:ext>
                </a:extLst>
              </p:cNvPr>
              <p:cNvSpPr/>
              <p:nvPr/>
            </p:nvSpPr>
            <p:spPr>
              <a:xfrm>
                <a:off x="975085" y="3165206"/>
                <a:ext cx="260472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all_transactions_hash</a:t>
                </a:r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635D1D2D-B3DF-462B-96C6-8CB0A75642D7}"/>
                  </a:ext>
                </a:extLst>
              </p:cNvPr>
              <p:cNvSpPr/>
              <p:nvPr/>
            </p:nvSpPr>
            <p:spPr>
              <a:xfrm>
                <a:off x="975084" y="3728625"/>
                <a:ext cx="178889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transaction #1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3951FAF-534D-4CB7-866F-37160EC6FB5D}"/>
                  </a:ext>
                </a:extLst>
              </p:cNvPr>
              <p:cNvSpPr/>
              <p:nvPr/>
            </p:nvSpPr>
            <p:spPr>
              <a:xfrm>
                <a:off x="2880085" y="3728625"/>
                <a:ext cx="69972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hash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858C6CA-5948-4AD7-92B4-D9BB3703E4D1}"/>
                  </a:ext>
                </a:extLst>
              </p:cNvPr>
              <p:cNvSpPr/>
              <p:nvPr/>
            </p:nvSpPr>
            <p:spPr>
              <a:xfrm>
                <a:off x="975084" y="4292044"/>
                <a:ext cx="178889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transaction #2</a:t>
                </a:r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4B52B9C-7418-4F8E-91E7-D4D00F3F85A9}"/>
                  </a:ext>
                </a:extLst>
              </p:cNvPr>
              <p:cNvSpPr/>
              <p:nvPr/>
            </p:nvSpPr>
            <p:spPr>
              <a:xfrm>
                <a:off x="2880085" y="4292044"/>
                <a:ext cx="69972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hash</a:t>
                </a: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4E28BDE0-5A27-4EF3-841C-6A729DCC9CC9}"/>
                  </a:ext>
                </a:extLst>
              </p:cNvPr>
              <p:cNvSpPr/>
              <p:nvPr/>
            </p:nvSpPr>
            <p:spPr>
              <a:xfrm>
                <a:off x="975084" y="4855463"/>
                <a:ext cx="178889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transaction #3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28E0D67-F445-42B6-9738-2416F6817149}"/>
                  </a:ext>
                </a:extLst>
              </p:cNvPr>
              <p:cNvSpPr/>
              <p:nvPr/>
            </p:nvSpPr>
            <p:spPr>
              <a:xfrm>
                <a:off x="2880085" y="4855463"/>
                <a:ext cx="69972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hash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6E1A61-E756-4DB8-B585-E7EFA385DD7F}"/>
                  </a:ext>
                </a:extLst>
              </p:cNvPr>
              <p:cNvSpPr txBox="1"/>
              <p:nvPr/>
            </p:nvSpPr>
            <p:spPr>
              <a:xfrm>
                <a:off x="2060882" y="5150217"/>
                <a:ext cx="4331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…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FF9E0D-68BF-48D7-8181-BA83C1C719B5}"/>
                </a:ext>
              </a:extLst>
            </p:cNvPr>
            <p:cNvSpPr/>
            <p:nvPr/>
          </p:nvSpPr>
          <p:spPr>
            <a:xfrm>
              <a:off x="684212" y="1376090"/>
              <a:ext cx="3200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tx1">
                        <a:alpha val="40000"/>
                      </a:schemeClr>
                    </a:outerShdw>
                  </a:effectLst>
                </a:rPr>
                <a:t>Block 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tx1">
                        <a:alpha val="40000"/>
                      </a:schemeClr>
                    </a:outerShdw>
                  </a:effectLst>
                </a:rPr>
                <a:t>#0</a:t>
              </a:r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tx1">
                        <a:alpha val="40000"/>
                      </a:schemeClr>
                    </a:outerShdw>
                  </a:effectLst>
                </a:rPr>
                <a:t> (genesis block)</a:t>
              </a:r>
              <a:endParaRPr lang="en-US" sz="2000" dirty="0">
                <a:solidFill>
                  <a:schemeClr val="bg1"/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1D6DA51-9F64-4136-B312-0B407F2EA437}"/>
                </a:ext>
              </a:extLst>
            </p:cNvPr>
            <p:cNvSpPr/>
            <p:nvPr/>
          </p:nvSpPr>
          <p:spPr>
            <a:xfrm>
              <a:off x="836611" y="2453606"/>
              <a:ext cx="1400897" cy="450831"/>
            </a:xfrm>
            <a:prstGeom prst="roundRect">
              <a:avLst>
                <a:gd name="adj" fmla="val 10521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prev_hash</a:t>
              </a:r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6F2FF97-E26C-457D-A2C6-E31EE6C2239A}"/>
                </a:ext>
              </a:extLst>
            </p:cNvPr>
            <p:cNvSpPr/>
            <p:nvPr/>
          </p:nvSpPr>
          <p:spPr>
            <a:xfrm>
              <a:off x="2339109" y="2453606"/>
              <a:ext cx="1393103" cy="450831"/>
            </a:xfrm>
            <a:prstGeom prst="roundRect">
              <a:avLst>
                <a:gd name="adj" fmla="val 8472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nonce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B70C4C-DF2A-48EB-8078-545B0C244778}"/>
              </a:ext>
            </a:extLst>
          </p:cNvPr>
          <p:cNvGrpSpPr/>
          <p:nvPr/>
        </p:nvGrpSpPr>
        <p:grpSpPr>
          <a:xfrm>
            <a:off x="4462682" y="1236557"/>
            <a:ext cx="3200400" cy="4478443"/>
            <a:chOff x="4462682" y="1371600"/>
            <a:chExt cx="3200400" cy="447844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503CAE9-4A64-48A7-B727-E044F16CBD09}"/>
                </a:ext>
              </a:extLst>
            </p:cNvPr>
            <p:cNvSpPr/>
            <p:nvPr/>
          </p:nvSpPr>
          <p:spPr>
            <a:xfrm>
              <a:off x="4462682" y="1371600"/>
              <a:ext cx="3200400" cy="4478443"/>
            </a:xfrm>
            <a:prstGeom prst="roundRect">
              <a:avLst>
                <a:gd name="adj" fmla="val 49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130CF4A-AA2C-4D1E-ACC6-BFBFD466D101}"/>
                </a:ext>
              </a:extLst>
            </p:cNvPr>
            <p:cNvSpPr/>
            <p:nvPr/>
          </p:nvSpPr>
          <p:spPr>
            <a:xfrm>
              <a:off x="4615081" y="1959224"/>
              <a:ext cx="1400897" cy="450831"/>
            </a:xfrm>
            <a:prstGeom prst="roundRect">
              <a:avLst>
                <a:gd name="adj" fmla="val 10521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timestamp</a:t>
              </a:r>
              <a:endParaRPr lang="en-US" sz="2000" noProof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EFE28BF-38E1-4810-A3DC-F1647BA12AFA}"/>
                </a:ext>
              </a:extLst>
            </p:cNvPr>
            <p:cNvSpPr/>
            <p:nvPr/>
          </p:nvSpPr>
          <p:spPr>
            <a:xfrm>
              <a:off x="6117579" y="1959224"/>
              <a:ext cx="1393103" cy="450831"/>
            </a:xfrm>
            <a:prstGeom prst="roundRect">
              <a:avLst>
                <a:gd name="adj" fmla="val 8472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block_hash</a:t>
              </a:r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85EB5AF-3456-44C3-BF11-2E5ADDF797A6}"/>
                </a:ext>
              </a:extLst>
            </p:cNvPr>
            <p:cNvGrpSpPr/>
            <p:nvPr/>
          </p:nvGrpSpPr>
          <p:grpSpPr>
            <a:xfrm>
              <a:off x="4615082" y="3058910"/>
              <a:ext cx="2895600" cy="2673370"/>
              <a:chOff x="836612" y="3000067"/>
              <a:chExt cx="2895600" cy="2673370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F6D2422-88A3-42BA-B7F4-A0853013E4EE}"/>
                  </a:ext>
                </a:extLst>
              </p:cNvPr>
              <p:cNvSpPr/>
              <p:nvPr/>
            </p:nvSpPr>
            <p:spPr>
              <a:xfrm>
                <a:off x="836612" y="3000067"/>
                <a:ext cx="2895600" cy="2673370"/>
              </a:xfrm>
              <a:prstGeom prst="roundRect">
                <a:avLst>
                  <a:gd name="adj" fmla="val 3444"/>
                </a:avLst>
              </a:prstGeom>
              <a:solidFill>
                <a:schemeClr val="tx2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4C8A1234-110F-4EB7-A1BE-F766C2EEDFC4}"/>
                  </a:ext>
                </a:extLst>
              </p:cNvPr>
              <p:cNvSpPr/>
              <p:nvPr/>
            </p:nvSpPr>
            <p:spPr>
              <a:xfrm>
                <a:off x="975085" y="3165206"/>
                <a:ext cx="260472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all_transactions_hash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B45571D-9430-482E-9A72-B340118969B8}"/>
                  </a:ext>
                </a:extLst>
              </p:cNvPr>
              <p:cNvSpPr/>
              <p:nvPr/>
            </p:nvSpPr>
            <p:spPr>
              <a:xfrm>
                <a:off x="975084" y="3728625"/>
                <a:ext cx="178889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transaction #1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3539C88C-A9DE-4B32-A77F-121470813CB2}"/>
                  </a:ext>
                </a:extLst>
              </p:cNvPr>
              <p:cNvSpPr/>
              <p:nvPr/>
            </p:nvSpPr>
            <p:spPr>
              <a:xfrm>
                <a:off x="2880085" y="3728625"/>
                <a:ext cx="69972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hash</a:t>
                </a: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E2AF7CC9-2457-4E4B-93B7-C6F3CE5B69FD}"/>
                  </a:ext>
                </a:extLst>
              </p:cNvPr>
              <p:cNvSpPr/>
              <p:nvPr/>
            </p:nvSpPr>
            <p:spPr>
              <a:xfrm>
                <a:off x="975084" y="4292044"/>
                <a:ext cx="178889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transaction #2</a:t>
                </a: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0000E0A-A606-4F99-A918-8E0579E73649}"/>
                  </a:ext>
                </a:extLst>
              </p:cNvPr>
              <p:cNvSpPr/>
              <p:nvPr/>
            </p:nvSpPr>
            <p:spPr>
              <a:xfrm>
                <a:off x="2880085" y="4292044"/>
                <a:ext cx="69972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hash</a:t>
                </a: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B514C439-DBAD-4575-9BE0-2A19E909446F}"/>
                  </a:ext>
                </a:extLst>
              </p:cNvPr>
              <p:cNvSpPr/>
              <p:nvPr/>
            </p:nvSpPr>
            <p:spPr>
              <a:xfrm>
                <a:off x="975084" y="4855463"/>
                <a:ext cx="178889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transaction #3</a:t>
                </a: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C506D4B1-9B15-4522-AE99-A8A60C8DCD0E}"/>
                  </a:ext>
                </a:extLst>
              </p:cNvPr>
              <p:cNvSpPr/>
              <p:nvPr/>
            </p:nvSpPr>
            <p:spPr>
              <a:xfrm>
                <a:off x="2880085" y="4855463"/>
                <a:ext cx="69972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hash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B5725EA-676C-4540-B971-9F2B2CC42F9C}"/>
                  </a:ext>
                </a:extLst>
              </p:cNvPr>
              <p:cNvSpPr txBox="1"/>
              <p:nvPr/>
            </p:nvSpPr>
            <p:spPr>
              <a:xfrm>
                <a:off x="2060882" y="5150217"/>
                <a:ext cx="4331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…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EF40271-90E4-4CB0-A415-A922F0C74C21}"/>
                </a:ext>
              </a:extLst>
            </p:cNvPr>
            <p:cNvSpPr/>
            <p:nvPr/>
          </p:nvSpPr>
          <p:spPr>
            <a:xfrm>
              <a:off x="4462682" y="1434933"/>
              <a:ext cx="3200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tx1">
                        <a:alpha val="40000"/>
                      </a:schemeClr>
                    </a:outerShdw>
                  </a:effectLst>
                </a:rPr>
                <a:t>Block 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tx1">
                        <a:alpha val="40000"/>
                      </a:schemeClr>
                    </a:outerShdw>
                  </a:effectLst>
                </a:rPr>
                <a:t>#</a:t>
              </a:r>
              <a:r>
                <a:rPr lang="bg-BG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tx1">
                        <a:alpha val="40000"/>
                      </a:schemeClr>
                    </a:outerShdw>
                  </a:effectLst>
                </a:rPr>
                <a:t>1</a:t>
              </a:r>
              <a:endParaRPr lang="en-US" sz="2000" dirty="0">
                <a:solidFill>
                  <a:schemeClr val="bg1"/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C9B1559-BDAE-4356-9A25-35B2E7D57B88}"/>
                </a:ext>
              </a:extLst>
            </p:cNvPr>
            <p:cNvSpPr/>
            <p:nvPr/>
          </p:nvSpPr>
          <p:spPr>
            <a:xfrm>
              <a:off x="6117579" y="2512449"/>
              <a:ext cx="1393103" cy="450831"/>
            </a:xfrm>
            <a:prstGeom prst="roundRect">
              <a:avLst>
                <a:gd name="adj" fmla="val 8472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nonce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F0791FE-71F2-4CE6-9121-E613CBA44493}"/>
                </a:ext>
              </a:extLst>
            </p:cNvPr>
            <p:cNvSpPr/>
            <p:nvPr/>
          </p:nvSpPr>
          <p:spPr>
            <a:xfrm>
              <a:off x="4615081" y="2512449"/>
              <a:ext cx="1400897" cy="450831"/>
            </a:xfrm>
            <a:prstGeom prst="roundRect">
              <a:avLst>
                <a:gd name="adj" fmla="val 10521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prev_hash</a:t>
              </a:r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0A1521-072C-4E46-8F83-A9C091E59BB1}"/>
              </a:ext>
            </a:extLst>
          </p:cNvPr>
          <p:cNvGrpSpPr/>
          <p:nvPr/>
        </p:nvGrpSpPr>
        <p:grpSpPr>
          <a:xfrm>
            <a:off x="8348882" y="1236557"/>
            <a:ext cx="3200400" cy="4478443"/>
            <a:chOff x="684212" y="1312757"/>
            <a:chExt cx="3200400" cy="4478443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D0FB925-CADF-42B0-AB24-C6478344BA65}"/>
                </a:ext>
              </a:extLst>
            </p:cNvPr>
            <p:cNvSpPr/>
            <p:nvPr/>
          </p:nvSpPr>
          <p:spPr>
            <a:xfrm>
              <a:off x="684212" y="1312757"/>
              <a:ext cx="3200400" cy="4478443"/>
            </a:xfrm>
            <a:prstGeom prst="roundRect">
              <a:avLst>
                <a:gd name="adj" fmla="val 49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4D7717B-7764-4E85-886B-A10238CFFA76}"/>
                </a:ext>
              </a:extLst>
            </p:cNvPr>
            <p:cNvSpPr/>
            <p:nvPr/>
          </p:nvSpPr>
          <p:spPr>
            <a:xfrm>
              <a:off x="836611" y="1900381"/>
              <a:ext cx="1400897" cy="450831"/>
            </a:xfrm>
            <a:prstGeom prst="roundRect">
              <a:avLst>
                <a:gd name="adj" fmla="val 10521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timestamp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15E26A63-9436-43E5-B212-E47F71E589E5}"/>
                </a:ext>
              </a:extLst>
            </p:cNvPr>
            <p:cNvSpPr/>
            <p:nvPr/>
          </p:nvSpPr>
          <p:spPr>
            <a:xfrm>
              <a:off x="2339109" y="1900381"/>
              <a:ext cx="1393103" cy="450831"/>
            </a:xfrm>
            <a:prstGeom prst="roundRect">
              <a:avLst>
                <a:gd name="adj" fmla="val 8472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block_hash</a:t>
              </a:r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0D0716F-E8C9-4244-A3E9-ECE356A71F25}"/>
                </a:ext>
              </a:extLst>
            </p:cNvPr>
            <p:cNvGrpSpPr/>
            <p:nvPr/>
          </p:nvGrpSpPr>
          <p:grpSpPr>
            <a:xfrm>
              <a:off x="836612" y="3000067"/>
              <a:ext cx="2895600" cy="2673370"/>
              <a:chOff x="836612" y="3000067"/>
              <a:chExt cx="2895600" cy="2673370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42C5A10A-1E48-4476-A309-4EF99031AD22}"/>
                  </a:ext>
                </a:extLst>
              </p:cNvPr>
              <p:cNvSpPr/>
              <p:nvPr/>
            </p:nvSpPr>
            <p:spPr>
              <a:xfrm>
                <a:off x="836612" y="3000067"/>
                <a:ext cx="2895600" cy="2673370"/>
              </a:xfrm>
              <a:prstGeom prst="roundRect">
                <a:avLst>
                  <a:gd name="adj" fmla="val 3444"/>
                </a:avLst>
              </a:prstGeom>
              <a:solidFill>
                <a:schemeClr val="tx2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2A4A4311-C456-4E61-BC0E-10696F9EA10E}"/>
                  </a:ext>
                </a:extLst>
              </p:cNvPr>
              <p:cNvSpPr/>
              <p:nvPr/>
            </p:nvSpPr>
            <p:spPr>
              <a:xfrm>
                <a:off x="975085" y="3165206"/>
                <a:ext cx="260472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all_transactions_hash</a:t>
                </a: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A6B13036-B071-4E94-846D-35609285F1B1}"/>
                  </a:ext>
                </a:extLst>
              </p:cNvPr>
              <p:cNvSpPr/>
              <p:nvPr/>
            </p:nvSpPr>
            <p:spPr>
              <a:xfrm>
                <a:off x="975084" y="3728625"/>
                <a:ext cx="178889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transaction #1</a:t>
                </a: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A6BB4BAE-C4DB-4A25-AB7E-4AB816102615}"/>
                  </a:ext>
                </a:extLst>
              </p:cNvPr>
              <p:cNvSpPr/>
              <p:nvPr/>
            </p:nvSpPr>
            <p:spPr>
              <a:xfrm>
                <a:off x="2880085" y="3728625"/>
                <a:ext cx="69972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hash</a:t>
                </a: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1A4E6C-FD0C-42FA-9B73-B4AB3F839436}"/>
                  </a:ext>
                </a:extLst>
              </p:cNvPr>
              <p:cNvSpPr/>
              <p:nvPr/>
            </p:nvSpPr>
            <p:spPr>
              <a:xfrm>
                <a:off x="975084" y="4292044"/>
                <a:ext cx="178889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transaction #2</a:t>
                </a:r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D1AB86B0-C633-4D6D-8349-3EDB297E515F}"/>
                  </a:ext>
                </a:extLst>
              </p:cNvPr>
              <p:cNvSpPr/>
              <p:nvPr/>
            </p:nvSpPr>
            <p:spPr>
              <a:xfrm>
                <a:off x="2880085" y="4292044"/>
                <a:ext cx="69972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hash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F1FC04B-E20B-43EA-B98A-FDD705816358}"/>
                  </a:ext>
                </a:extLst>
              </p:cNvPr>
              <p:cNvSpPr/>
              <p:nvPr/>
            </p:nvSpPr>
            <p:spPr>
              <a:xfrm>
                <a:off x="975084" y="4855463"/>
                <a:ext cx="178889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transaction #3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94B129F5-3A6C-4617-9DB9-2E5EB4DFACD9}"/>
                  </a:ext>
                </a:extLst>
              </p:cNvPr>
              <p:cNvSpPr/>
              <p:nvPr/>
            </p:nvSpPr>
            <p:spPr>
              <a:xfrm>
                <a:off x="2880085" y="4855463"/>
                <a:ext cx="699727" cy="450831"/>
              </a:xfrm>
              <a:prstGeom prst="roundRect">
                <a:avLst>
                  <a:gd name="adj" fmla="val 10521"/>
                </a:avLst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noProof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hash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806EC41-31EA-4479-B243-6171C3EFCCC8}"/>
                  </a:ext>
                </a:extLst>
              </p:cNvPr>
              <p:cNvSpPr txBox="1"/>
              <p:nvPr/>
            </p:nvSpPr>
            <p:spPr>
              <a:xfrm>
                <a:off x="2060882" y="5150217"/>
                <a:ext cx="4331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…</a:t>
                </a: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46D38D-64F2-46CE-A06E-DCECE0021387}"/>
                </a:ext>
              </a:extLst>
            </p:cNvPr>
            <p:cNvSpPr/>
            <p:nvPr/>
          </p:nvSpPr>
          <p:spPr>
            <a:xfrm>
              <a:off x="684212" y="1376090"/>
              <a:ext cx="3200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tx1">
                        <a:alpha val="40000"/>
                      </a:schemeClr>
                    </a:outerShdw>
                  </a:effectLst>
                </a:rPr>
                <a:t>Block </a:t>
              </a:r>
              <a:r>
                <a:rPr lang="en-US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tx1">
                        <a:alpha val="40000"/>
                      </a:schemeClr>
                    </a:outerShdw>
                  </a:effectLst>
                </a:rPr>
                <a:t>#</a:t>
              </a:r>
              <a:r>
                <a:rPr lang="bg-BG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schemeClr val="tx1">
                        <a:alpha val="40000"/>
                      </a:schemeClr>
                    </a:outerShdw>
                  </a:effectLst>
                </a:rPr>
                <a:t>3</a:t>
              </a:r>
              <a:endParaRPr lang="en-US" sz="2000" dirty="0">
                <a:solidFill>
                  <a:schemeClr val="bg1"/>
                </a:solidFill>
                <a:effectLst>
                  <a:outerShdw blurRad="63500" sx="102000" sy="102000" algn="ctr" rotWithShape="0">
                    <a:schemeClr val="tx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9A43101-5FC6-4E9E-8341-4981A07F679A}"/>
                </a:ext>
              </a:extLst>
            </p:cNvPr>
            <p:cNvSpPr/>
            <p:nvPr/>
          </p:nvSpPr>
          <p:spPr>
            <a:xfrm>
              <a:off x="836611" y="2453606"/>
              <a:ext cx="1400897" cy="450831"/>
            </a:xfrm>
            <a:prstGeom prst="roundRect">
              <a:avLst>
                <a:gd name="adj" fmla="val 10521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prev_hash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42A93FA-BFA1-409D-A839-666A0E9111F4}"/>
                </a:ext>
              </a:extLst>
            </p:cNvPr>
            <p:cNvSpPr/>
            <p:nvPr/>
          </p:nvSpPr>
          <p:spPr>
            <a:xfrm>
              <a:off x="2339109" y="2453606"/>
              <a:ext cx="1393103" cy="450831"/>
            </a:xfrm>
            <a:prstGeom prst="roundRect">
              <a:avLst>
                <a:gd name="adj" fmla="val 8472"/>
              </a:avLst>
            </a:prstGeom>
            <a:solidFill>
              <a:schemeClr val="tx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noProof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nonce</a:t>
              </a:r>
            </a:p>
          </p:txBody>
        </p:sp>
      </p:grpSp>
      <p:pic>
        <p:nvPicPr>
          <p:cNvPr id="61" name="Picture 2" descr="Резултат с изображение за arrow">
            <a:extLst>
              <a:ext uri="{FF2B5EF4-FFF2-40B4-BE49-F238E27FC236}">
                <a16:creationId xmlns:a16="http://schemas.microsoft.com/office/drawing/2014/main" id="{4D319695-B544-496A-A200-F00AE074B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2713">
            <a:off x="3460536" y="2013291"/>
            <a:ext cx="1320424" cy="5001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Резултат с изображение за arrow">
            <a:extLst>
              <a:ext uri="{FF2B5EF4-FFF2-40B4-BE49-F238E27FC236}">
                <a16:creationId xmlns:a16="http://schemas.microsoft.com/office/drawing/2014/main" id="{EA411129-CED4-4E91-A2F8-FD9B26D41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2713">
            <a:off x="7343863" y="2013291"/>
            <a:ext cx="1320424" cy="50011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86135-B792-416A-BE81-AA01B451D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B54BBF-AC42-4B7C-8DDF-5A32656A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Blockchain Applications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6D8FBC-4A2F-45A9-8499-B6C0D2133FF0}"/>
              </a:ext>
            </a:extLst>
          </p:cNvPr>
          <p:cNvGrpSpPr/>
          <p:nvPr/>
        </p:nvGrpSpPr>
        <p:grpSpPr>
          <a:xfrm>
            <a:off x="4977613" y="1435815"/>
            <a:ext cx="2991060" cy="5000966"/>
            <a:chOff x="4703551" y="1435815"/>
            <a:chExt cx="2991060" cy="5000966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F6937E1C-C217-464D-86D7-19980E362F4C}"/>
                </a:ext>
              </a:extLst>
            </p:cNvPr>
            <p:cNvSpPr/>
            <p:nvPr/>
          </p:nvSpPr>
          <p:spPr>
            <a:xfrm>
              <a:off x="4703551" y="1435815"/>
              <a:ext cx="2991060" cy="5000966"/>
            </a:xfrm>
            <a:prstGeom prst="roundRect">
              <a:avLst>
                <a:gd name="adj" fmla="val 8117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Decentralized applications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en-US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en-US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en-US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en-US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en-US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0C0392-3593-4423-B326-8CB56405B93F}"/>
                </a:ext>
              </a:extLst>
            </p:cNvPr>
            <p:cNvSpPr/>
            <p:nvPr/>
          </p:nvSpPr>
          <p:spPr>
            <a:xfrm>
              <a:off x="4846714" y="5303546"/>
              <a:ext cx="2686262" cy="972562"/>
            </a:xfrm>
            <a:prstGeom prst="roundRect">
              <a:avLst>
                <a:gd name="adj" fmla="val 7150"/>
              </a:avLst>
            </a:prstGeom>
            <a:solidFill>
              <a:schemeClr val="accent1">
                <a:lumMod val="50000"/>
              </a:schemeClr>
            </a:solidFill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Removing the </a:t>
              </a: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middlemen</a:t>
              </a:r>
            </a:p>
          </p:txBody>
        </p:sp>
        <p:pic>
          <p:nvPicPr>
            <p:cNvPr id="9220" name="Picture 4" descr="Резултат с изображение за Decentralized applications">
              <a:extLst>
                <a:ext uri="{FF2B5EF4-FFF2-40B4-BE49-F238E27FC236}">
                  <a16:creationId xmlns:a16="http://schemas.microsoft.com/office/drawing/2014/main" id="{D623C787-DE0C-4DF0-9659-A766923DF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4489" y="2855343"/>
              <a:ext cx="2350711" cy="222252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9B9DCC-ECFF-4F09-8331-20EEE1EEDB45}"/>
              </a:ext>
            </a:extLst>
          </p:cNvPr>
          <p:cNvGrpSpPr/>
          <p:nvPr/>
        </p:nvGrpSpPr>
        <p:grpSpPr>
          <a:xfrm>
            <a:off x="531812" y="1704483"/>
            <a:ext cx="3962400" cy="4408602"/>
            <a:chOff x="531812" y="1704483"/>
            <a:chExt cx="3962400" cy="44086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2B69D5-B95F-42F9-80DA-3AAC5604B497}"/>
                </a:ext>
              </a:extLst>
            </p:cNvPr>
            <p:cNvGrpSpPr/>
            <p:nvPr/>
          </p:nvGrpSpPr>
          <p:grpSpPr>
            <a:xfrm>
              <a:off x="531812" y="1704483"/>
              <a:ext cx="3962400" cy="4408602"/>
              <a:chOff x="760412" y="2589474"/>
              <a:chExt cx="3962400" cy="4408602"/>
            </a:xfrm>
          </p:grpSpPr>
          <p:sp>
            <p:nvSpPr>
              <p:cNvPr id="6" name="Rounded Rectangle 8">
                <a:extLst>
                  <a:ext uri="{FF2B5EF4-FFF2-40B4-BE49-F238E27FC236}">
                    <a16:creationId xmlns:a16="http://schemas.microsoft.com/office/drawing/2014/main" id="{8F0C594F-0364-48FF-910C-DDDA744D92D6}"/>
                  </a:ext>
                </a:extLst>
              </p:cNvPr>
              <p:cNvSpPr/>
              <p:nvPr/>
            </p:nvSpPr>
            <p:spPr>
              <a:xfrm>
                <a:off x="760412" y="2589474"/>
                <a:ext cx="3962400" cy="4408602"/>
              </a:xfrm>
              <a:prstGeom prst="roundRect">
                <a:avLst>
                  <a:gd name="adj" fmla="val 8117"/>
                </a:avLst>
              </a:prstGeom>
              <a:solidFill>
                <a:schemeClr val="accent2">
                  <a:lumMod val="50000"/>
                  <a:alpha val="50000"/>
                </a:schemeClr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wrap="square" tIns="72000" bIns="108000" anchor="ctr" anchorCtr="0">
                <a:spAutoFit/>
              </a:bodyPr>
              <a:lstStyle/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onsolas" pitchFamily="49" charset="0"/>
                  </a:rPr>
                  <a:t>Cryptocurrencies</a:t>
                </a:r>
                <a:endParaRPr lang="en-US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2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2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2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2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2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2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</p:txBody>
          </p:sp>
          <p:pic>
            <p:nvPicPr>
              <p:cNvPr id="9218" name="Picture 2" descr="Резултат с изображение за Cryptocurrencies">
                <a:extLst>
                  <a:ext uri="{FF2B5EF4-FFF2-40B4-BE49-F238E27FC236}">
                    <a16:creationId xmlns:a16="http://schemas.microsoft.com/office/drawing/2014/main" id="{5A81310A-2515-4A43-90EC-142A2E68E5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080808"/>
                  </a:clrFrom>
                  <a:clrTo>
                    <a:srgbClr val="08080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6109" y="3475791"/>
                <a:ext cx="3671006" cy="2074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2463CFA-F429-4138-88C1-FC4CFADE4298}"/>
                </a:ext>
              </a:extLst>
            </p:cNvPr>
            <p:cNvSpPr/>
            <p:nvPr/>
          </p:nvSpPr>
          <p:spPr>
            <a:xfrm>
              <a:off x="751175" y="4894838"/>
              <a:ext cx="3497554" cy="972562"/>
            </a:xfrm>
            <a:prstGeom prst="roundRect">
              <a:avLst>
                <a:gd name="adj" fmla="val 7150"/>
              </a:avLst>
            </a:prstGeom>
            <a:solidFill>
              <a:schemeClr val="accent1">
                <a:lumMod val="50000"/>
              </a:schemeClr>
            </a:solidFill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Digital money with</a:t>
              </a:r>
              <a:b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 central bank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7FC076-E3BD-4F71-ACED-0F29A5CCA04A}"/>
              </a:ext>
            </a:extLst>
          </p:cNvPr>
          <p:cNvGrpSpPr/>
          <p:nvPr/>
        </p:nvGrpSpPr>
        <p:grpSpPr>
          <a:xfrm>
            <a:off x="8456612" y="1689180"/>
            <a:ext cx="2991060" cy="4494236"/>
            <a:chOff x="8456612" y="1689180"/>
            <a:chExt cx="2991060" cy="449423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A2DA477-9DA9-4169-831A-8980DF2E4573}"/>
                </a:ext>
              </a:extLst>
            </p:cNvPr>
            <p:cNvGrpSpPr/>
            <p:nvPr/>
          </p:nvGrpSpPr>
          <p:grpSpPr>
            <a:xfrm>
              <a:off x="8456612" y="1689180"/>
              <a:ext cx="2991060" cy="4494236"/>
              <a:chOff x="4703551" y="1689180"/>
              <a:chExt cx="2991060" cy="4494236"/>
            </a:xfrm>
          </p:grpSpPr>
          <p:sp>
            <p:nvSpPr>
              <p:cNvPr id="21" name="Rounded Rectangle 8">
                <a:extLst>
                  <a:ext uri="{FF2B5EF4-FFF2-40B4-BE49-F238E27FC236}">
                    <a16:creationId xmlns:a16="http://schemas.microsoft.com/office/drawing/2014/main" id="{F1F71341-B42A-4C10-849E-E7C6761A09F0}"/>
                  </a:ext>
                </a:extLst>
              </p:cNvPr>
              <p:cNvSpPr/>
              <p:nvPr/>
            </p:nvSpPr>
            <p:spPr>
              <a:xfrm>
                <a:off x="4703551" y="1689180"/>
                <a:ext cx="2991060" cy="4494236"/>
              </a:xfrm>
              <a:prstGeom prst="roundRect">
                <a:avLst>
                  <a:gd name="adj" fmla="val 8117"/>
                </a:avLst>
              </a:prstGeom>
              <a:solidFill>
                <a:schemeClr val="accent2">
                  <a:lumMod val="50000"/>
                  <a:alpha val="50000"/>
                </a:schemeClr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wrap="square" tIns="72000" bIns="108000" anchor="ctr" anchorCtr="0">
                <a:spAutoFit/>
              </a:bodyPr>
              <a:lstStyle/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r>
                  <a:rPr lang="en-US" sz="36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onsolas" pitchFamily="49" charset="0"/>
                  </a:rPr>
                  <a:t>Digital investments</a:t>
                </a:r>
                <a:endParaRPr lang="en-US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2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2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2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2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04887182-1FB4-4FC3-96D0-8079A244DF0C}"/>
                  </a:ext>
                </a:extLst>
              </p:cNvPr>
              <p:cNvSpPr/>
              <p:nvPr/>
            </p:nvSpPr>
            <p:spPr>
              <a:xfrm>
                <a:off x="4865186" y="5001492"/>
                <a:ext cx="2686262" cy="991017"/>
              </a:xfrm>
              <a:prstGeom prst="roundRect">
                <a:avLst>
                  <a:gd name="adj" fmla="val 7150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softEdge rad="3175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Fund raising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/ ICO / token sales</a:t>
                </a:r>
                <a:endParaRPr lang="en-US" sz="2800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9222" name="Picture 6" descr="Резултат с изображение за tokens">
              <a:extLst>
                <a:ext uri="{FF2B5EF4-FFF2-40B4-BE49-F238E27FC236}">
                  <a16:creationId xmlns:a16="http://schemas.microsoft.com/office/drawing/2014/main" id="{63EDF9D2-169A-4BDD-8754-095FEF7FAA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82901" y="3111402"/>
              <a:ext cx="2535384" cy="1689198"/>
            </a:xfrm>
            <a:prstGeom prst="roundRect">
              <a:avLst>
                <a:gd name="adj" fmla="val 10552"/>
              </a:avLst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277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CC0E9-114C-406D-9087-F2A31D8D8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CCB75E-1FE9-4FB1-BBD6-BF43B7A1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Blockchain Platforms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9F3376-51FE-44D5-8F43-DD95076A973E}"/>
              </a:ext>
            </a:extLst>
          </p:cNvPr>
          <p:cNvSpPr/>
          <p:nvPr/>
        </p:nvSpPr>
        <p:spPr>
          <a:xfrm>
            <a:off x="968619" y="5682947"/>
            <a:ext cx="102601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hlinkClick r:id="rId2"/>
              </a:rPr>
              <a:t>https://coinmarketcap.com</a:t>
            </a:r>
            <a:endParaRPr lang="en-US" sz="4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5098F1-A472-4348-88C7-FFD0CD9CF8E6}"/>
              </a:ext>
            </a:extLst>
          </p:cNvPr>
          <p:cNvGrpSpPr/>
          <p:nvPr/>
        </p:nvGrpSpPr>
        <p:grpSpPr>
          <a:xfrm>
            <a:off x="836612" y="1158048"/>
            <a:ext cx="3140450" cy="4304213"/>
            <a:chOff x="836612" y="957804"/>
            <a:chExt cx="3140450" cy="430421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28AB4B-69D1-4C78-9E67-F01A600D9B1D}"/>
                </a:ext>
              </a:extLst>
            </p:cNvPr>
            <p:cNvGrpSpPr/>
            <p:nvPr/>
          </p:nvGrpSpPr>
          <p:grpSpPr>
            <a:xfrm>
              <a:off x="836612" y="957804"/>
              <a:ext cx="3140450" cy="4304213"/>
              <a:chOff x="4799012" y="1421176"/>
              <a:chExt cx="2959557" cy="4304213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CDA38C81-A66D-425E-B03D-3F0C4891923F}"/>
                  </a:ext>
                </a:extLst>
              </p:cNvPr>
              <p:cNvSpPr/>
              <p:nvPr/>
            </p:nvSpPr>
            <p:spPr>
              <a:xfrm>
                <a:off x="4799012" y="1421176"/>
                <a:ext cx="2959557" cy="4304213"/>
              </a:xfrm>
              <a:prstGeom prst="roundRect">
                <a:avLst>
                  <a:gd name="adj" fmla="val 8117"/>
                </a:avLst>
              </a:prstGeom>
              <a:solidFill>
                <a:schemeClr val="accent2">
                  <a:lumMod val="50000"/>
                  <a:alpha val="50000"/>
                </a:schemeClr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wrap="square" tIns="72000" bIns="108000" anchor="ctr" anchorCtr="0">
                <a:spAutoFit/>
              </a:bodyPr>
              <a:lstStyle/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r>
                  <a:rPr lang="en-US" sz="44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onsolas" pitchFamily="49" charset="0"/>
                  </a:rPr>
                  <a:t>Bitcoin</a:t>
                </a:r>
                <a:endParaRPr lang="en-US" sz="44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28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995A6E17-9BAE-4D74-85E3-17D150D5A9AC}"/>
                  </a:ext>
                </a:extLst>
              </p:cNvPr>
              <p:cNvSpPr/>
              <p:nvPr/>
            </p:nvSpPr>
            <p:spPr>
              <a:xfrm>
                <a:off x="4943130" y="4156988"/>
                <a:ext cx="2678225" cy="1411784"/>
              </a:xfrm>
              <a:prstGeom prst="roundRect">
                <a:avLst>
                  <a:gd name="adj" fmla="val 4301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softEdge rad="3175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first famous blockchain </a:t>
                </a: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cryptocurrency</a:t>
                </a:r>
              </a:p>
            </p:txBody>
          </p:sp>
        </p:grpSp>
        <p:pic>
          <p:nvPicPr>
            <p:cNvPr id="5122" name="Picture 2" descr="Свързано изображение">
              <a:hlinkClick r:id="rId3"/>
              <a:extLst>
                <a:ext uri="{FF2B5EF4-FFF2-40B4-BE49-F238E27FC236}">
                  <a16:creationId xmlns:a16="http://schemas.microsoft.com/office/drawing/2014/main" id="{56CE02F3-A19C-4161-A405-BE4C605356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523" y="1973088"/>
              <a:ext cx="1517481" cy="1517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285A6-DBC1-48A7-8F55-AB0516DE5595}"/>
              </a:ext>
            </a:extLst>
          </p:cNvPr>
          <p:cNvGrpSpPr/>
          <p:nvPr/>
        </p:nvGrpSpPr>
        <p:grpSpPr>
          <a:xfrm>
            <a:off x="4528466" y="1148812"/>
            <a:ext cx="3140450" cy="4304213"/>
            <a:chOff x="4528466" y="1148812"/>
            <a:chExt cx="3140450" cy="43042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3517D-7D96-4321-8A11-488A0B3239F1}"/>
                </a:ext>
              </a:extLst>
            </p:cNvPr>
            <p:cNvGrpSpPr/>
            <p:nvPr/>
          </p:nvGrpSpPr>
          <p:grpSpPr>
            <a:xfrm>
              <a:off x="4528466" y="1148812"/>
              <a:ext cx="3140450" cy="4304213"/>
              <a:chOff x="4799012" y="1421176"/>
              <a:chExt cx="2959557" cy="4304213"/>
            </a:xfrm>
          </p:grpSpPr>
          <p:sp>
            <p:nvSpPr>
              <p:cNvPr id="16" name="Rounded Rectangle 8">
                <a:extLst>
                  <a:ext uri="{FF2B5EF4-FFF2-40B4-BE49-F238E27FC236}">
                    <a16:creationId xmlns:a16="http://schemas.microsoft.com/office/drawing/2014/main" id="{57A7FFB1-0DDB-48CA-96A9-B65CE48EF515}"/>
                  </a:ext>
                </a:extLst>
              </p:cNvPr>
              <p:cNvSpPr/>
              <p:nvPr/>
            </p:nvSpPr>
            <p:spPr>
              <a:xfrm>
                <a:off x="4799012" y="1421176"/>
                <a:ext cx="2959557" cy="4304213"/>
              </a:xfrm>
              <a:prstGeom prst="roundRect">
                <a:avLst>
                  <a:gd name="adj" fmla="val 8117"/>
                </a:avLst>
              </a:prstGeom>
              <a:solidFill>
                <a:schemeClr val="accent2">
                  <a:lumMod val="50000"/>
                  <a:alpha val="50000"/>
                </a:schemeClr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wrap="square" tIns="72000" bIns="108000" anchor="ctr" anchorCtr="0">
                <a:spAutoFit/>
              </a:bodyPr>
              <a:lstStyle/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r>
                  <a:rPr lang="en-US" sz="4400" b="1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Consolas" pitchFamily="49" charset="0"/>
                  </a:rPr>
                  <a:t>Ethereum</a:t>
                </a:r>
                <a:endParaRPr lang="en-US" sz="44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28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  <a:p>
                <a:pPr algn="ctr" eaLnBrk="0" hangingPunct="0">
                  <a:spcBef>
                    <a:spcPts val="0"/>
                  </a:spcBef>
                  <a:buClr>
                    <a:schemeClr val="accent5">
                      <a:lumMod val="40000"/>
                      <a:lumOff val="60000"/>
                    </a:schemeClr>
                  </a:buClr>
                  <a:buSzPct val="70000"/>
                  <a:buFont typeface="Wingdings 2" pitchFamily="18" charset="2"/>
                  <a:buNone/>
                </a:pPr>
                <a:endParaRPr lang="bg-BG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9AC5984-E286-4C7A-A8E0-BDBB623B50EB}"/>
                  </a:ext>
                </a:extLst>
              </p:cNvPr>
              <p:cNvSpPr/>
              <p:nvPr/>
            </p:nvSpPr>
            <p:spPr>
              <a:xfrm>
                <a:off x="4943130" y="4156988"/>
                <a:ext cx="2678225" cy="1411784"/>
              </a:xfrm>
              <a:prstGeom prst="roundRect">
                <a:avLst>
                  <a:gd name="adj" fmla="val 4301"/>
                </a:avLst>
              </a:prstGeom>
              <a:solidFill>
                <a:schemeClr val="accent1">
                  <a:lumMod val="50000"/>
                </a:schemeClr>
              </a:solidFill>
              <a:effectLst>
                <a:softEdge rad="31750"/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The first famous </a:t>
                </a:r>
                <a:r>
                  <a:rPr lang="en-US" sz="2800" dirty="0"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smart contracts 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platform</a:t>
                </a:r>
              </a:p>
            </p:txBody>
          </p:sp>
        </p:grpSp>
        <p:pic>
          <p:nvPicPr>
            <p:cNvPr id="5124" name="Picture 4" descr="Резултат с изображение за ethereum logo">
              <a:hlinkClick r:id="rId5"/>
              <a:extLst>
                <a:ext uri="{FF2B5EF4-FFF2-40B4-BE49-F238E27FC236}">
                  <a16:creationId xmlns:a16="http://schemas.microsoft.com/office/drawing/2014/main" id="{4C715C60-5E67-4FF5-8975-03E5875563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370" y="2057400"/>
              <a:ext cx="1210642" cy="1692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AFAC12C-21E1-4038-892D-BB91F72D302E}"/>
              </a:ext>
            </a:extLst>
          </p:cNvPr>
          <p:cNvGrpSpPr/>
          <p:nvPr/>
        </p:nvGrpSpPr>
        <p:grpSpPr>
          <a:xfrm>
            <a:off x="8195641" y="1148812"/>
            <a:ext cx="3140450" cy="900398"/>
            <a:chOff x="8196187" y="2850718"/>
            <a:chExt cx="3140450" cy="900398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268352E2-CE7B-4CA1-B0F0-10B9AB4385C6}"/>
                </a:ext>
              </a:extLst>
            </p:cNvPr>
            <p:cNvSpPr/>
            <p:nvPr/>
          </p:nvSpPr>
          <p:spPr>
            <a:xfrm>
              <a:off x="8196187" y="2850718"/>
              <a:ext cx="3140450" cy="900398"/>
            </a:xfrm>
            <a:prstGeom prst="roundRect">
              <a:avLst>
                <a:gd name="adj" fmla="val 24530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marL="720725"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4400" b="1" noProof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Litecoin</a:t>
              </a:r>
              <a:endParaRPr lang="en-US" sz="36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pic>
          <p:nvPicPr>
            <p:cNvPr id="25" name="Picture 24">
              <a:hlinkClick r:id="rId7"/>
              <a:extLst>
                <a:ext uri="{FF2B5EF4-FFF2-40B4-BE49-F238E27FC236}">
                  <a16:creationId xmlns:a16="http://schemas.microsoft.com/office/drawing/2014/main" id="{071A240E-40BE-4BD6-87C5-6E3FCB0A5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13388" y="2980393"/>
              <a:ext cx="659522" cy="659522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D48D7C-3ECA-44FD-B219-14BEF77257E1}"/>
              </a:ext>
            </a:extLst>
          </p:cNvPr>
          <p:cNvGrpSpPr/>
          <p:nvPr/>
        </p:nvGrpSpPr>
        <p:grpSpPr>
          <a:xfrm>
            <a:off x="8195641" y="3428996"/>
            <a:ext cx="3140450" cy="1000073"/>
            <a:chOff x="8195641" y="3428996"/>
            <a:chExt cx="3140450" cy="1000073"/>
          </a:xfrm>
        </p:grpSpPr>
        <p:sp>
          <p:nvSpPr>
            <p:cNvPr id="39" name="Rounded Rectangle 8">
              <a:extLst>
                <a:ext uri="{FF2B5EF4-FFF2-40B4-BE49-F238E27FC236}">
                  <a16:creationId xmlns:a16="http://schemas.microsoft.com/office/drawing/2014/main" id="{D810A85A-7B1B-4319-94DF-A14AD0E0F132}"/>
                </a:ext>
              </a:extLst>
            </p:cNvPr>
            <p:cNvSpPr/>
            <p:nvPr/>
          </p:nvSpPr>
          <p:spPr>
            <a:xfrm>
              <a:off x="8195641" y="3428996"/>
              <a:ext cx="3140450" cy="1000073"/>
            </a:xfrm>
            <a:prstGeom prst="roundRect">
              <a:avLst>
                <a:gd name="adj" fmla="val 24530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marL="720725"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4400" b="1" noProof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Dash</a:t>
              </a:r>
              <a:endParaRPr lang="en-US" sz="36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pic>
          <p:nvPicPr>
            <p:cNvPr id="5132" name="Picture 12" descr="https://www.dash.org/wp-content/uploads/2015/04/dash_circle_highres.png">
              <a:hlinkClick r:id="rId9"/>
              <a:extLst>
                <a:ext uri="{FF2B5EF4-FFF2-40B4-BE49-F238E27FC236}">
                  <a16:creationId xmlns:a16="http://schemas.microsoft.com/office/drawing/2014/main" id="{F4063928-C0F9-41A1-AF47-73A44DB705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8432" y="3577042"/>
              <a:ext cx="703980" cy="703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C1E8491-3BB5-415A-A49C-B1C68F5BF68A}"/>
              </a:ext>
            </a:extLst>
          </p:cNvPr>
          <p:cNvGrpSpPr/>
          <p:nvPr/>
        </p:nvGrpSpPr>
        <p:grpSpPr>
          <a:xfrm>
            <a:off x="8195641" y="2232952"/>
            <a:ext cx="3140450" cy="1000073"/>
            <a:chOff x="8195641" y="2232952"/>
            <a:chExt cx="3140450" cy="1000073"/>
          </a:xfrm>
        </p:grpSpPr>
        <p:sp>
          <p:nvSpPr>
            <p:cNvPr id="31" name="Rounded Rectangle 8">
              <a:extLst>
                <a:ext uri="{FF2B5EF4-FFF2-40B4-BE49-F238E27FC236}">
                  <a16:creationId xmlns:a16="http://schemas.microsoft.com/office/drawing/2014/main" id="{AC0D0E31-7FD3-40DD-82F7-5A9E3EBE5B5D}"/>
                </a:ext>
              </a:extLst>
            </p:cNvPr>
            <p:cNvSpPr/>
            <p:nvPr/>
          </p:nvSpPr>
          <p:spPr>
            <a:xfrm>
              <a:off x="8195641" y="2232952"/>
              <a:ext cx="3140450" cy="1000073"/>
            </a:xfrm>
            <a:prstGeom prst="roundRect">
              <a:avLst>
                <a:gd name="adj" fmla="val 24530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marL="720725"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4400" b="1" noProof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Ripple</a:t>
              </a:r>
              <a:endParaRPr lang="en-US" sz="36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pic>
          <p:nvPicPr>
            <p:cNvPr id="5134" name="Picture 14" descr="Резултат с изображение за ripple logo">
              <a:hlinkClick r:id="rId11"/>
              <a:extLst>
                <a:ext uri="{FF2B5EF4-FFF2-40B4-BE49-F238E27FC236}">
                  <a16:creationId xmlns:a16="http://schemas.microsoft.com/office/drawing/2014/main" id="{F94D5786-70D0-4699-AF38-B2B246A89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350" y="2407810"/>
              <a:ext cx="672978" cy="672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ED01474-1B90-467E-98E0-2F1A7BA1F577}"/>
              </a:ext>
            </a:extLst>
          </p:cNvPr>
          <p:cNvGrpSpPr/>
          <p:nvPr/>
        </p:nvGrpSpPr>
        <p:grpSpPr>
          <a:xfrm>
            <a:off x="8195641" y="4645930"/>
            <a:ext cx="3140450" cy="1000073"/>
            <a:chOff x="8195641" y="4645930"/>
            <a:chExt cx="3140450" cy="1000073"/>
          </a:xfrm>
        </p:grpSpPr>
        <p:sp>
          <p:nvSpPr>
            <p:cNvPr id="42" name="Rounded Rectangle 8">
              <a:extLst>
                <a:ext uri="{FF2B5EF4-FFF2-40B4-BE49-F238E27FC236}">
                  <a16:creationId xmlns:a16="http://schemas.microsoft.com/office/drawing/2014/main" id="{C1BC2556-88BF-4849-96BE-524993616727}"/>
                </a:ext>
              </a:extLst>
            </p:cNvPr>
            <p:cNvSpPr/>
            <p:nvPr/>
          </p:nvSpPr>
          <p:spPr>
            <a:xfrm>
              <a:off x="8195641" y="4645930"/>
              <a:ext cx="3140450" cy="1000073"/>
            </a:xfrm>
            <a:prstGeom prst="roundRect">
              <a:avLst>
                <a:gd name="adj" fmla="val 24530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marL="720725"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4400" b="1" noProof="1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Monero</a:t>
              </a:r>
              <a:endParaRPr lang="en-US" sz="3600" b="1" noProof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pic>
          <p:nvPicPr>
            <p:cNvPr id="5140" name="Picture 20" descr="Резултат с изображение за monero logo png">
              <a:hlinkClick r:id="rId13"/>
              <a:extLst>
                <a:ext uri="{FF2B5EF4-FFF2-40B4-BE49-F238E27FC236}">
                  <a16:creationId xmlns:a16="http://schemas.microsoft.com/office/drawing/2014/main" id="{CF7C229C-C83C-422A-B8AF-AEB838FB9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8101" y="4815006"/>
              <a:ext cx="672296" cy="672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055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2CE0BE-26FB-449B-976C-9C7CB0979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917DED-C57D-4484-BBCD-E889E2EE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Wallets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A4A871-D987-421D-B609-0B25C680A443}"/>
              </a:ext>
            </a:extLst>
          </p:cNvPr>
          <p:cNvGrpSpPr/>
          <p:nvPr/>
        </p:nvGrpSpPr>
        <p:grpSpPr>
          <a:xfrm>
            <a:off x="531812" y="1208756"/>
            <a:ext cx="6019800" cy="5080143"/>
            <a:chOff x="531812" y="1208756"/>
            <a:chExt cx="6019800" cy="5080143"/>
          </a:xfrm>
        </p:grpSpPr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A3515E81-572C-4AE5-BE43-8088A69524EB}"/>
                </a:ext>
              </a:extLst>
            </p:cNvPr>
            <p:cNvSpPr/>
            <p:nvPr/>
          </p:nvSpPr>
          <p:spPr>
            <a:xfrm>
              <a:off x="531812" y="1208756"/>
              <a:ext cx="6019800" cy="5080143"/>
            </a:xfrm>
            <a:prstGeom prst="roundRect">
              <a:avLst>
                <a:gd name="adj" fmla="val 4995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algn="ctr" eaLnBrk="0" hangingPunct="0">
                <a:spcBef>
                  <a:spcPts val="60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44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Cryptocurrency wallets</a:t>
              </a:r>
              <a:r>
                <a:rPr lang="en-US" sz="44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:</a:t>
              </a:r>
              <a:endParaRPr lang="bg-BG" sz="44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60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32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Store securely the </a:t>
              </a:r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private keys</a:t>
              </a:r>
              <a:br>
                <a:rPr lang="en-US" sz="32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</a:br>
              <a:r>
                <a:rPr lang="en-US" sz="32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of your blockchain assets</a:t>
              </a:r>
              <a:endParaRPr lang="bg-BG" sz="28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en-US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en-US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pic>
          <p:nvPicPr>
            <p:cNvPr id="8194" name="Picture 2" descr="Резултат с изображение за cryptocurrency wallets">
              <a:hlinkClick r:id="rId2"/>
              <a:extLst>
                <a:ext uri="{FF2B5EF4-FFF2-40B4-BE49-F238E27FC236}">
                  <a16:creationId xmlns:a16="http://schemas.microsoft.com/office/drawing/2014/main" id="{3F33665E-14BE-4FC0-B2CE-2A0EFDBDD3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32" y="3317134"/>
              <a:ext cx="3124200" cy="2748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4162F6A-4A3A-47D0-8FCE-6FC0D540EDE7}"/>
                </a:ext>
              </a:extLst>
            </p:cNvPr>
            <p:cNvSpPr/>
            <p:nvPr/>
          </p:nvSpPr>
          <p:spPr>
            <a:xfrm>
              <a:off x="3859214" y="3326895"/>
              <a:ext cx="2436090" cy="2729448"/>
            </a:xfrm>
            <a:prstGeom prst="roundRect">
              <a:avLst>
                <a:gd name="adj" fmla="val 4301"/>
              </a:avLst>
            </a:prstGeom>
            <a:solidFill>
              <a:schemeClr val="accent1">
                <a:lumMod val="50000"/>
              </a:schemeClr>
            </a:solidFill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Hold multiple addresses + private keys</a:t>
              </a: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May hold BTC, ETH, ERC20 tokens, etc.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A73046-DC43-4025-BFE9-CE3D4AE44519}"/>
              </a:ext>
            </a:extLst>
          </p:cNvPr>
          <p:cNvGrpSpPr/>
          <p:nvPr/>
        </p:nvGrpSpPr>
        <p:grpSpPr>
          <a:xfrm>
            <a:off x="7313612" y="1208756"/>
            <a:ext cx="3733079" cy="2642758"/>
            <a:chOff x="6932612" y="2178322"/>
            <a:chExt cx="3733079" cy="2642758"/>
          </a:xfrm>
        </p:grpSpPr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D077B4C9-70D0-4C3D-ACDF-6C616B73F5B2}"/>
                </a:ext>
              </a:extLst>
            </p:cNvPr>
            <p:cNvSpPr/>
            <p:nvPr/>
          </p:nvSpPr>
          <p:spPr>
            <a:xfrm>
              <a:off x="6932612" y="2178322"/>
              <a:ext cx="3733079" cy="2642758"/>
            </a:xfrm>
            <a:prstGeom prst="roundRect">
              <a:avLst>
                <a:gd name="adj" fmla="val 8117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Software</a:t>
              </a:r>
              <a:r>
                <a: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 wallets</a:t>
              </a: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en-US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1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pic>
          <p:nvPicPr>
            <p:cNvPr id="8196" name="Picture 4" descr="Резултат с изображение за exodus wallet desktop">
              <a:extLst>
                <a:ext uri="{FF2B5EF4-FFF2-40B4-BE49-F238E27FC236}">
                  <a16:creationId xmlns:a16="http://schemas.microsoft.com/office/drawing/2014/main" id="{5AFA9983-514C-480A-B4F7-74446A092A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542456" y="3008494"/>
              <a:ext cx="2513390" cy="1590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3021B7-9E9D-481F-809F-864C6BF04E3A}"/>
              </a:ext>
            </a:extLst>
          </p:cNvPr>
          <p:cNvGrpSpPr/>
          <p:nvPr/>
        </p:nvGrpSpPr>
        <p:grpSpPr>
          <a:xfrm>
            <a:off x="7087322" y="4145214"/>
            <a:ext cx="2282249" cy="2333005"/>
            <a:chOff x="7012563" y="4145215"/>
            <a:chExt cx="2282249" cy="2333005"/>
          </a:xfrm>
        </p:grpSpPr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22B24DEB-847D-4E2F-A778-9349877FB443}"/>
                </a:ext>
              </a:extLst>
            </p:cNvPr>
            <p:cNvSpPr/>
            <p:nvPr/>
          </p:nvSpPr>
          <p:spPr>
            <a:xfrm>
              <a:off x="7012563" y="4145215"/>
              <a:ext cx="2282249" cy="2333005"/>
            </a:xfrm>
            <a:prstGeom prst="roundRect">
              <a:avLst>
                <a:gd name="adj" fmla="val 8117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Hardware</a:t>
              </a:r>
              <a:r>
                <a: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 wallets</a:t>
              </a: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pic>
          <p:nvPicPr>
            <p:cNvPr id="8198" name="Picture 6" descr="Резултат с изображение за ledger nano s">
              <a:extLst>
                <a:ext uri="{FF2B5EF4-FFF2-40B4-BE49-F238E27FC236}">
                  <a16:creationId xmlns:a16="http://schemas.microsoft.com/office/drawing/2014/main" id="{96F17E53-F92D-4017-A4E9-150689490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7959" y="5439896"/>
              <a:ext cx="1431254" cy="882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64DB87-0CCA-4CEB-849F-929937328758}"/>
              </a:ext>
            </a:extLst>
          </p:cNvPr>
          <p:cNvGrpSpPr/>
          <p:nvPr/>
        </p:nvGrpSpPr>
        <p:grpSpPr>
          <a:xfrm>
            <a:off x="9766412" y="4145214"/>
            <a:ext cx="1907799" cy="2333005"/>
            <a:chOff x="9523412" y="4145215"/>
            <a:chExt cx="1907799" cy="2333005"/>
          </a:xfrm>
        </p:grpSpPr>
        <p:sp>
          <p:nvSpPr>
            <p:cNvPr id="22" name="Rounded Rectangle 8">
              <a:extLst>
                <a:ext uri="{FF2B5EF4-FFF2-40B4-BE49-F238E27FC236}">
                  <a16:creationId xmlns:a16="http://schemas.microsoft.com/office/drawing/2014/main" id="{A0F08C74-9BB7-4DAC-88AA-5A8951289189}"/>
                </a:ext>
              </a:extLst>
            </p:cNvPr>
            <p:cNvSpPr/>
            <p:nvPr/>
          </p:nvSpPr>
          <p:spPr>
            <a:xfrm>
              <a:off x="9523412" y="4145215"/>
              <a:ext cx="1907799" cy="2333005"/>
            </a:xfrm>
            <a:prstGeom prst="roundRect">
              <a:avLst>
                <a:gd name="adj" fmla="val 8117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36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Online</a:t>
              </a:r>
              <a:r>
                <a: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 wallets</a:t>
              </a: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pic>
          <p:nvPicPr>
            <p:cNvPr id="8200" name="Picture 8" descr="Резултат с изображение за coinbase">
              <a:extLst>
                <a:ext uri="{FF2B5EF4-FFF2-40B4-BE49-F238E27FC236}">
                  <a16:creationId xmlns:a16="http://schemas.microsoft.com/office/drawing/2014/main" id="{9577E7E8-4045-4FA7-8383-6E8046A00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612" y="5384110"/>
              <a:ext cx="1453398" cy="932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637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35C6B5-B1A8-43D5-BEC0-8AD08F63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4381901"/>
            <a:ext cx="10363200" cy="1180699"/>
          </a:xfrm>
        </p:spPr>
        <p:txBody>
          <a:bodyPr/>
          <a:lstStyle/>
          <a:p>
            <a:r>
              <a:rPr lang="en-US" sz="8000" dirty="0"/>
              <a:t>Practice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075B61-68FA-4A5D-9EA7-FD55FABC3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812" y="5602391"/>
            <a:ext cx="10363200" cy="816881"/>
          </a:xfrm>
        </p:spPr>
        <p:txBody>
          <a:bodyPr/>
          <a:lstStyle/>
          <a:p>
            <a:r>
              <a:rPr lang="en-US" sz="4800" dirty="0"/>
              <a:t>Play with Jaxx Wallet and Ethereum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734E80-A3DB-4DB8-8049-9978AC851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812" y="1313873"/>
            <a:ext cx="3934349" cy="2744476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pic>
        <p:nvPicPr>
          <p:cNvPr id="11" name="Picture 6" descr="Свързано изображение">
            <a:extLst>
              <a:ext uri="{FF2B5EF4-FFF2-40B4-BE49-F238E27FC236}">
                <a16:creationId xmlns:a16="http://schemas.microsoft.com/office/drawing/2014/main" id="{CC4DFAD7-76E1-45B5-AFC2-38EDD116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" y="641269"/>
            <a:ext cx="5329277" cy="391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2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B1C544-E02E-4EA6-BA6F-DEE92A40E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4CBA9D-F18F-439E-8D2C-BDF3EA75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the Jaxx Wallet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4A2A9E4-74F2-4BE1-BA95-27A19156D99F}"/>
              </a:ext>
            </a:extLst>
          </p:cNvPr>
          <p:cNvGrpSpPr/>
          <p:nvPr/>
        </p:nvGrpSpPr>
        <p:grpSpPr>
          <a:xfrm>
            <a:off x="6356923" y="1485878"/>
            <a:ext cx="5205592" cy="4525907"/>
            <a:chOff x="6356923" y="1485878"/>
            <a:chExt cx="5205592" cy="4525907"/>
          </a:xfrm>
        </p:grpSpPr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2A73AB2C-D4B9-42DC-B7C5-33D507306912}"/>
                </a:ext>
              </a:extLst>
            </p:cNvPr>
            <p:cNvSpPr/>
            <p:nvPr/>
          </p:nvSpPr>
          <p:spPr>
            <a:xfrm>
              <a:off x="6356923" y="1485878"/>
              <a:ext cx="5205592" cy="4525907"/>
            </a:xfrm>
            <a:prstGeom prst="roundRect">
              <a:avLst>
                <a:gd name="adj" fmla="val 4995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lvl="0" algn="ctr" eaLnBrk="0" hangingPunct="0">
                <a:spcBef>
                  <a:spcPts val="600"/>
                </a:spcBef>
                <a:buClr>
                  <a:srgbClr val="A19574">
                    <a:lumMod val="40000"/>
                    <a:lumOff val="60000"/>
                  </a:srgbClr>
                </a:buClr>
                <a:buSzPct val="70000"/>
              </a:pPr>
              <a:endParaRPr lang="en-US" sz="4400" b="1" dirty="0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lvl="0" algn="ctr" eaLnBrk="0" hangingPunct="0">
                <a:spcBef>
                  <a:spcPts val="600"/>
                </a:spcBef>
                <a:buClr>
                  <a:srgbClr val="A19574">
                    <a:lumMod val="40000"/>
                    <a:lumOff val="60000"/>
                  </a:srgbClr>
                </a:buClr>
                <a:buSzPct val="70000"/>
              </a:pPr>
              <a:endParaRPr lang="en-US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lvl="0" algn="ctr" eaLnBrk="0" hangingPunct="0">
                <a:spcBef>
                  <a:spcPts val="600"/>
                </a:spcBef>
                <a:buClr>
                  <a:srgbClr val="A19574">
                    <a:lumMod val="40000"/>
                    <a:lumOff val="60000"/>
                  </a:srgbClr>
                </a:buClr>
                <a:buSzPct val="70000"/>
              </a:pPr>
              <a:endParaRPr lang="en-US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lvl="0" algn="ctr" eaLnBrk="0" hangingPunct="0">
                <a:spcBef>
                  <a:spcPts val="600"/>
                </a:spcBef>
                <a:buClr>
                  <a:srgbClr val="A19574">
                    <a:lumMod val="40000"/>
                    <a:lumOff val="60000"/>
                  </a:srgbClr>
                </a:buClr>
                <a:buSzPct val="70000"/>
              </a:pP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lvl="0" algn="ctr" eaLnBrk="0" hangingPunct="0">
                <a:spcBef>
                  <a:spcPts val="600"/>
                </a:spcBef>
                <a:buClr>
                  <a:srgbClr val="A19574">
                    <a:lumMod val="40000"/>
                    <a:lumOff val="60000"/>
                  </a:srgbClr>
                </a:buClr>
                <a:buSzPct val="70000"/>
              </a:pPr>
              <a:endParaRPr lang="en-US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lvl="0" algn="ctr" eaLnBrk="0" hangingPunct="0">
                <a:spcBef>
                  <a:spcPts val="600"/>
                </a:spcBef>
                <a:buClr>
                  <a:srgbClr val="A19574">
                    <a:lumMod val="40000"/>
                    <a:lumOff val="60000"/>
                  </a:srgbClr>
                </a:buClr>
                <a:buSzPct val="70000"/>
              </a:pP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lvl="0" algn="ctr" eaLnBrk="0" hangingPunct="0">
                <a:spcBef>
                  <a:spcPts val="600"/>
                </a:spcBef>
                <a:buClr>
                  <a:srgbClr val="A19574">
                    <a:lumMod val="40000"/>
                    <a:lumOff val="60000"/>
                  </a:srgbClr>
                </a:buClr>
                <a:buSzPct val="70000"/>
              </a:pPr>
              <a:endParaRPr lang="bg-BG" sz="40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BB1BB6-3F87-4D0E-999B-0B6E83A10454}"/>
                </a:ext>
              </a:extLst>
            </p:cNvPr>
            <p:cNvSpPr/>
            <p:nvPr/>
          </p:nvSpPr>
          <p:spPr>
            <a:xfrm>
              <a:off x="6890273" y="4911804"/>
              <a:ext cx="413889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5400" dirty="0">
                  <a:hlinkClick r:id="rId2"/>
                </a:rPr>
                <a:t>https://jaxx.io</a:t>
              </a:r>
              <a:endParaRPr lang="en-US" sz="54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0DD8F14-9E11-43A0-8CF0-445DF85D3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5828" y="1828800"/>
              <a:ext cx="4327784" cy="3018924"/>
            </a:xfrm>
            <a:prstGeom prst="rect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5F14AB-9E8F-46A1-8182-BB72C4C35AFD}"/>
              </a:ext>
            </a:extLst>
          </p:cNvPr>
          <p:cNvGrpSpPr/>
          <p:nvPr/>
        </p:nvGrpSpPr>
        <p:grpSpPr>
          <a:xfrm>
            <a:off x="584020" y="1501711"/>
            <a:ext cx="5205592" cy="4494236"/>
            <a:chOff x="531812" y="1501711"/>
            <a:chExt cx="5205592" cy="4494236"/>
          </a:xfrm>
        </p:grpSpPr>
        <p:sp>
          <p:nvSpPr>
            <p:cNvPr id="8" name="Rounded Rectangle 8">
              <a:extLst>
                <a:ext uri="{FF2B5EF4-FFF2-40B4-BE49-F238E27FC236}">
                  <a16:creationId xmlns:a16="http://schemas.microsoft.com/office/drawing/2014/main" id="{A902C70D-EDD6-4BB3-9B83-2F48322F5D4B}"/>
                </a:ext>
              </a:extLst>
            </p:cNvPr>
            <p:cNvSpPr/>
            <p:nvPr/>
          </p:nvSpPr>
          <p:spPr>
            <a:xfrm>
              <a:off x="531812" y="1501711"/>
              <a:ext cx="5205592" cy="4494236"/>
            </a:xfrm>
            <a:prstGeom prst="roundRect">
              <a:avLst>
                <a:gd name="adj" fmla="val 4995"/>
              </a:avLst>
            </a:prstGeom>
            <a:solidFill>
              <a:schemeClr val="accent2">
                <a:lumMod val="50000"/>
                <a:alpha val="5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 tIns="72000" bIns="108000" anchor="ctr" anchorCtr="0">
              <a:spAutoFit/>
            </a:bodyPr>
            <a:lstStyle/>
            <a:p>
              <a:pPr algn="ctr" eaLnBrk="0" hangingPunct="0">
                <a:spcBef>
                  <a:spcPts val="120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4800" b="1" dirty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Jaxx Wallet</a:t>
              </a:r>
              <a:endParaRPr lang="bg-BG" sz="48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180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r>
                <a:rPr lang="en-US" sz="3600" b="1" dirty="0">
                  <a:solidFill>
                    <a:srgbClr val="8CF4F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Consolas" pitchFamily="49" charset="0"/>
                </a:rPr>
                <a:t>Desktop / Mobile</a:t>
              </a:r>
              <a:endParaRPr lang="bg-BG" sz="32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60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60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en-US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60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36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  <a:p>
              <a:pPr algn="ctr" eaLnBrk="0" hangingPunct="0">
                <a:spcBef>
                  <a:spcPts val="600"/>
                </a:spcBef>
                <a:buClr>
                  <a:schemeClr val="accent5">
                    <a:lumMod val="40000"/>
                    <a:lumOff val="60000"/>
                  </a:schemeClr>
                </a:buClr>
                <a:buSzPct val="70000"/>
                <a:buFont typeface="Wingdings 2" pitchFamily="18" charset="2"/>
                <a:buNone/>
              </a:pPr>
              <a:endParaRPr lang="bg-BG" sz="4000" b="1" dirty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endParaRPr>
            </a:p>
          </p:txBody>
        </p:sp>
        <p:pic>
          <p:nvPicPr>
            <p:cNvPr id="1026" name="Picture 2" descr="Свързано изображение">
              <a:extLst>
                <a:ext uri="{FF2B5EF4-FFF2-40B4-BE49-F238E27FC236}">
                  <a16:creationId xmlns:a16="http://schemas.microsoft.com/office/drawing/2014/main" id="{64F4DB9F-762A-4FA3-9263-7D6F4BC88FF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60605" y="3500498"/>
              <a:ext cx="4548008" cy="2062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507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3142</TotalTime>
  <Words>501</Words>
  <Application>Microsoft Office PowerPoint</Application>
  <PresentationFormat>Custom</PresentationFormat>
  <Paragraphs>183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Blockchain and Cryptocurrencies</vt:lpstr>
      <vt:lpstr>About Svetlin Nakov</vt:lpstr>
      <vt:lpstr>What is Blockchain?</vt:lpstr>
      <vt:lpstr>Blockchain == Chain of Data Blocks</vt:lpstr>
      <vt:lpstr>Blockchain Applications</vt:lpstr>
      <vt:lpstr>Blockchain Platforms</vt:lpstr>
      <vt:lpstr>Wallets</vt:lpstr>
      <vt:lpstr>Practice</vt:lpstr>
      <vt:lpstr>Install the Jaxx Wallet</vt:lpstr>
      <vt:lpstr>Enable the Ethereum Testnet (ETHt)</vt:lpstr>
      <vt:lpstr>Share Your Wallet Address with Us</vt:lpstr>
      <vt:lpstr>Send ETHt to the People Around You</vt:lpstr>
      <vt:lpstr>Ethereum Testnet Faucets</vt:lpstr>
      <vt:lpstr>Blockchain and Cryptocurrencies</vt:lpstr>
      <vt:lpstr>License</vt:lpstr>
      <vt:lpstr>Trainings @ Software University (SoftUni)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 and Cryptocurrencies - Hands-On Lab</dc:title>
  <dc:subject>Software Development Course</dc:subject>
  <dc:creator>Software University Foundation</dc:creator>
  <cp:keywords>blockchain, cryptocurrency</cp:keywords>
  <dc:description>Software University Foundation - http://softuni.foundation/</dc:description>
  <cp:lastModifiedBy>Svetlin Nakov</cp:lastModifiedBy>
  <cp:revision>224</cp:revision>
  <dcterms:created xsi:type="dcterms:W3CDTF">2014-01-02T17:00:34Z</dcterms:created>
  <dcterms:modified xsi:type="dcterms:W3CDTF">2018-02-22T13:43:21Z</dcterms:modified>
  <cp:category>blockchain, cryptocurrency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