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0"/>
  </p:notesMasterIdLst>
  <p:sldIdLst>
    <p:sldId id="256" r:id="rId2"/>
    <p:sldId id="257" r:id="rId3"/>
    <p:sldId id="282" r:id="rId4"/>
    <p:sldId id="280" r:id="rId5"/>
    <p:sldId id="272" r:id="rId6"/>
    <p:sldId id="271" r:id="rId7"/>
    <p:sldId id="259" r:id="rId8"/>
    <p:sldId id="260" r:id="rId9"/>
    <p:sldId id="279" r:id="rId10"/>
    <p:sldId id="278" r:id="rId11"/>
    <p:sldId id="261" r:id="rId12"/>
    <p:sldId id="262" r:id="rId13"/>
    <p:sldId id="263" r:id="rId14"/>
    <p:sldId id="286" r:id="rId15"/>
    <p:sldId id="267" r:id="rId16"/>
    <p:sldId id="291" r:id="rId17"/>
    <p:sldId id="264" r:id="rId18"/>
    <p:sldId id="265" r:id="rId19"/>
    <p:sldId id="270" r:id="rId20"/>
    <p:sldId id="273" r:id="rId21"/>
    <p:sldId id="289" r:id="rId22"/>
    <p:sldId id="274" r:id="rId23"/>
    <p:sldId id="275" r:id="rId24"/>
    <p:sldId id="277" r:id="rId25"/>
    <p:sldId id="292" r:id="rId26"/>
    <p:sldId id="281" r:id="rId27"/>
    <p:sldId id="287" r:id="rId28"/>
    <p:sldId id="269" r:id="rId29"/>
  </p:sldIdLst>
  <p:sldSz cx="9144000" cy="5143500" type="screen16x9"/>
  <p:notesSz cx="6858000" cy="9144000"/>
  <p:embeddedFontLs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825"/>
    <a:srgbClr val="2C3E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9" autoAdjust="0"/>
    <p:restoredTop sz="92336" autoAdjust="0"/>
  </p:normalViewPr>
  <p:slideViewPr>
    <p:cSldViewPr snapToGrid="0">
      <p:cViewPr varScale="1">
        <p:scale>
          <a:sx n="89" d="100"/>
          <a:sy n="89" d="100"/>
        </p:scale>
        <p:origin x="9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08848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smtClean="0"/>
              <a:t>First problems was </a:t>
            </a:r>
            <a:r>
              <a:rPr lang="pt-BR" sz="1100" dirty="0" smtClean="0"/>
              <a:t>consesnus about value. Consesnsus of value is not hard, hard is </a:t>
            </a:r>
            <a:r>
              <a:rPr lang="en-GB" sz="1100" dirty="0" smtClean="0"/>
              <a:t>consensus about distribution of value. Now they say, problem is no underlying asset. E.g. Royal Mint</a:t>
            </a:r>
          </a:p>
          <a:p>
            <a:endParaRPr lang="bg-BG" dirty="0"/>
          </a:p>
        </p:txBody>
      </p:sp>
    </p:spTree>
    <p:extLst>
      <p:ext uri="{BB962C8B-B14F-4D97-AF65-F5344CB8AC3E}">
        <p14:creationId xmlns:p14="http://schemas.microsoft.com/office/powerpoint/2010/main" val="636456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0451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2015 Argentina graduates with proof of their diplomas on Bitcoin’s blockchain, thanks to a piloting project by ‘Signatura’ and </a:t>
            </a:r>
            <a:r>
              <a:rPr lang="es-ES" dirty="0" smtClean="0"/>
              <a:t>Calidad en Educación en Zona Norte</a:t>
            </a:r>
            <a:r>
              <a:rPr lang="en-US" dirty="0" smtClean="0"/>
              <a:t> College. Source: https://blog.signatura.co/first-official-career-diplomas-on-bitcoin-s-blockchain-69311acb544d</a:t>
            </a:r>
            <a:r>
              <a:rPr lang="en-US" dirty="0"/>
              <a:t>.</a:t>
            </a:r>
            <a:endParaRPr lang="bg-BG"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
        <p:nvSpPr>
          <p:cNvPr id="53" name="Shape 53"/>
          <p:cNvSpPr/>
          <p:nvPr/>
        </p:nvSpPr>
        <p:spPr>
          <a:xfrm>
            <a:off x="0" y="160000"/>
            <a:ext cx="9144000" cy="594300"/>
          </a:xfrm>
          <a:prstGeom prst="rect">
            <a:avLst/>
          </a:prstGeom>
          <a:solidFill>
            <a:srgbClr val="2C3E50"/>
          </a:solidFill>
          <a:ln w="9525" cap="flat" cmpd="sng">
            <a:solidFill>
              <a:srgbClr val="2C3E50"/>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GB" i="1">
                <a:solidFill>
                  <a:srgbClr val="EFEFEF"/>
                </a:solidFill>
              </a:rPr>
              <a:t>OS.University		 </a:t>
            </a:r>
            <a:endParaRPr i="1">
              <a:solidFill>
                <a:srgbClr val="EFEFEF"/>
              </a:solidFill>
            </a:endParaRPr>
          </a:p>
        </p:txBody>
      </p:sp>
      <p:pic>
        <p:nvPicPr>
          <p:cNvPr id="54" name="Shape 54"/>
          <p:cNvPicPr preferRelativeResize="0"/>
          <p:nvPr/>
        </p:nvPicPr>
        <p:blipFill>
          <a:blip r:embed="rId2">
            <a:alphaModFix/>
          </a:blip>
          <a:stretch>
            <a:fillRect/>
          </a:stretch>
        </p:blipFill>
        <p:spPr>
          <a:xfrm>
            <a:off x="677450" y="247737"/>
            <a:ext cx="1780000" cy="418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idx="4294967295"/>
          </p:nvPr>
        </p:nvSpPr>
        <p:spPr>
          <a:xfrm>
            <a:off x="3449817" y="2217689"/>
            <a:ext cx="5277000" cy="1885468"/>
          </a:xfrm>
          <a:prstGeom prst="rect">
            <a:avLst/>
          </a:prstGeom>
        </p:spPr>
        <p:txBody>
          <a:bodyPr spcFirstLastPara="1" wrap="square" lIns="91425" tIns="91425" rIns="91425" bIns="91425" anchor="t" anchorCtr="0">
            <a:noAutofit/>
          </a:bodyPr>
          <a:lstStyle/>
          <a:p>
            <a:pPr lvl="0"/>
            <a:r>
              <a:rPr lang="en-US" b="1" dirty="0" smtClean="0">
                <a:solidFill>
                  <a:srgbClr val="F16825"/>
                </a:solidFill>
                <a:latin typeface="Roboto"/>
                <a:ea typeface="Roboto"/>
                <a:cs typeface="Roboto"/>
                <a:sym typeface="Roboto"/>
              </a:rPr>
              <a:t>BLOCKCHAIN BEYOND CRYPTOCURRENCIES</a:t>
            </a:r>
            <a:r>
              <a:rPr lang="en-GB" b="1" dirty="0" smtClean="0">
                <a:solidFill>
                  <a:srgbClr val="F16825"/>
                </a:solidFill>
                <a:latin typeface="Roboto"/>
                <a:ea typeface="Roboto"/>
                <a:cs typeface="Roboto"/>
                <a:sym typeface="Roboto"/>
              </a:rPr>
              <a:t>:</a:t>
            </a:r>
            <a:r>
              <a:rPr lang="en-US" b="1" dirty="0" smtClean="0">
                <a:solidFill>
                  <a:srgbClr val="F16825"/>
                </a:solidFill>
                <a:latin typeface="Roboto"/>
                <a:ea typeface="Roboto"/>
                <a:cs typeface="Roboto"/>
                <a:sym typeface="Roboto"/>
              </a:rPr>
              <a:t/>
            </a:r>
            <a:br>
              <a:rPr lang="en-US" b="1" dirty="0" smtClean="0">
                <a:solidFill>
                  <a:srgbClr val="F16825"/>
                </a:solidFill>
                <a:latin typeface="Roboto"/>
                <a:ea typeface="Roboto"/>
                <a:cs typeface="Roboto"/>
                <a:sym typeface="Roboto"/>
              </a:rPr>
            </a:br>
            <a:r>
              <a:rPr lang="en-US" b="1" dirty="0" smtClean="0">
                <a:solidFill>
                  <a:srgbClr val="2C3E50"/>
                </a:solidFill>
                <a:latin typeface="Roboto"/>
                <a:ea typeface="Roboto"/>
                <a:cs typeface="Roboto"/>
                <a:sym typeface="Roboto"/>
              </a:rPr>
              <a:t>APPLICATION IN THE FIELD OF LEARNING &amp; DEVELOPMENT</a:t>
            </a:r>
            <a:endParaRPr lang="en-US" b="1" dirty="0">
              <a:solidFill>
                <a:srgbClr val="2C3E50"/>
              </a:solidFill>
              <a:latin typeface="Roboto"/>
              <a:ea typeface="Roboto"/>
              <a:cs typeface="Roboto"/>
              <a:sym typeface="Roboto"/>
            </a:endParaRPr>
          </a:p>
        </p:txBody>
      </p:sp>
      <p:cxnSp>
        <p:nvCxnSpPr>
          <p:cNvPr id="3" name="Straight Connector 2"/>
          <p:cNvCxnSpPr/>
          <p:nvPr/>
        </p:nvCxnSpPr>
        <p:spPr>
          <a:xfrm>
            <a:off x="3546168" y="4146888"/>
            <a:ext cx="5047226" cy="0"/>
          </a:xfrm>
          <a:prstGeom prst="line">
            <a:avLst/>
          </a:prstGeom>
          <a:ln w="38100">
            <a:solidFill>
              <a:srgbClr val="2C3E50"/>
            </a:solidFill>
          </a:ln>
        </p:spPr>
        <p:style>
          <a:lnRef idx="1">
            <a:schemeClr val="accent2"/>
          </a:lnRef>
          <a:fillRef idx="0">
            <a:schemeClr val="accent2"/>
          </a:fillRef>
          <a:effectRef idx="0">
            <a:schemeClr val="accent2"/>
          </a:effectRef>
          <a:fontRef idx="minor">
            <a:schemeClr val="tx1"/>
          </a:fontRef>
        </p:style>
      </p:cxnSp>
      <p:sp>
        <p:nvSpPr>
          <p:cNvPr id="4" name="Rectangle 3"/>
          <p:cNvSpPr/>
          <p:nvPr/>
        </p:nvSpPr>
        <p:spPr>
          <a:xfrm>
            <a:off x="3449817" y="4279110"/>
            <a:ext cx="4380985" cy="307777"/>
          </a:xfrm>
          <a:prstGeom prst="rect">
            <a:avLst/>
          </a:prstGeom>
        </p:spPr>
        <p:txBody>
          <a:bodyPr wrap="square">
            <a:spAutoFit/>
          </a:bodyPr>
          <a:lstStyle/>
          <a:p>
            <a:pPr lvl="0" algn="ctr"/>
            <a:r>
              <a:rPr lang="en-GB" dirty="0" smtClean="0">
                <a:solidFill>
                  <a:schemeClr val="accent2"/>
                </a:solidFill>
                <a:latin typeface="Roboto"/>
                <a:ea typeface="Roboto"/>
                <a:cs typeface="Roboto"/>
                <a:sym typeface="Roboto"/>
              </a:rPr>
              <a:t>March 30</a:t>
            </a:r>
            <a:r>
              <a:rPr lang="en-GB" baseline="30000" dirty="0" smtClean="0">
                <a:solidFill>
                  <a:schemeClr val="accent2"/>
                </a:solidFill>
                <a:latin typeface="Roboto"/>
                <a:ea typeface="Roboto"/>
                <a:cs typeface="Roboto"/>
                <a:sym typeface="Roboto"/>
              </a:rPr>
              <a:t>th</a:t>
            </a:r>
            <a:r>
              <a:rPr lang="en-GB" dirty="0" smtClean="0">
                <a:solidFill>
                  <a:schemeClr val="accent2"/>
                </a:solidFill>
                <a:latin typeface="Roboto"/>
                <a:ea typeface="Roboto"/>
                <a:cs typeface="Roboto"/>
                <a:sym typeface="Roboto"/>
              </a:rPr>
              <a:t> 2018, Cloud &amp; Blockchain Forum Bulgaria</a:t>
            </a:r>
            <a:endParaRPr lang="en-GB" dirty="0">
              <a:solidFill>
                <a:schemeClr val="accent2"/>
              </a:solidFill>
              <a:latin typeface="Roboto"/>
              <a:ea typeface="Roboto"/>
              <a:cs typeface="Roboto"/>
              <a:sym typeface="Roboto"/>
            </a:endParaRPr>
          </a:p>
        </p:txBody>
      </p:sp>
      <p:pic>
        <p:nvPicPr>
          <p:cNvPr id="5" name="Picture 4"/>
          <p:cNvPicPr>
            <a:picLocks noChangeAspect="1"/>
          </p:cNvPicPr>
          <p:nvPr/>
        </p:nvPicPr>
        <p:blipFill>
          <a:blip r:embed="rId3"/>
          <a:stretch>
            <a:fillRect/>
          </a:stretch>
        </p:blipFill>
        <p:spPr>
          <a:xfrm>
            <a:off x="300500" y="953729"/>
            <a:ext cx="2787247" cy="418977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88"/>
          <p:cNvPicPr preferRelativeResize="0"/>
          <p:nvPr/>
        </p:nvPicPr>
        <p:blipFill>
          <a:blip r:embed="rId2">
            <a:alphaModFix/>
          </a:blip>
          <a:stretch>
            <a:fillRect/>
          </a:stretch>
        </p:blipFill>
        <p:spPr>
          <a:xfrm rot="20822338">
            <a:off x="366087" y="1079866"/>
            <a:ext cx="3699425" cy="3684645"/>
          </a:xfrm>
          <a:prstGeom prst="rect">
            <a:avLst/>
          </a:prstGeom>
          <a:noFill/>
          <a:ln>
            <a:noFill/>
          </a:ln>
        </p:spPr>
      </p:pic>
      <p:sp>
        <p:nvSpPr>
          <p:cNvPr id="5" name="Rectangle 4"/>
          <p:cNvSpPr/>
          <p:nvPr/>
        </p:nvSpPr>
        <p:spPr>
          <a:xfrm>
            <a:off x="4810907" y="1398694"/>
            <a:ext cx="3998795" cy="3046988"/>
          </a:xfrm>
          <a:prstGeom prst="rect">
            <a:avLst/>
          </a:prstGeom>
        </p:spPr>
        <p:txBody>
          <a:bodyPr wrap="square">
            <a:spAutoFit/>
          </a:bodyPr>
          <a:lstStyle/>
          <a:p>
            <a:r>
              <a:rPr lang="bg-BG"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Single institution</a:t>
            </a:r>
            <a:r>
              <a:rPr lang="en-GB"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 use case</a:t>
            </a:r>
            <a:r>
              <a:rPr lang="bg-BG"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 </a:t>
            </a:r>
            <a:r>
              <a:rPr lang="en-GB"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 </a:t>
            </a:r>
            <a:r>
              <a:rPr lang="bg-BG"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authentication </a:t>
            </a:r>
            <a:r>
              <a:rPr lang="bg-BG" sz="1600" dirty="0">
                <a:solidFill>
                  <a:srgbClr val="F16825"/>
                </a:solidFill>
                <a:latin typeface="Roboto" panose="02000000000000000000" pitchFamily="2" charset="0"/>
                <a:ea typeface="Roboto" panose="02000000000000000000" pitchFamily="2" charset="0"/>
                <a:cs typeface="Roboto" panose="02000000000000000000" pitchFamily="2" charset="0"/>
              </a:rPr>
              <a:t>of </a:t>
            </a:r>
            <a:r>
              <a:rPr lang="bg-BG"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certificates</a:t>
            </a:r>
            <a:r>
              <a:rPr lang="en-GB" sz="1600" dirty="0">
                <a:solidFill>
                  <a:srgbClr val="F16825"/>
                </a:solidFill>
                <a:latin typeface="Roboto" panose="02000000000000000000" pitchFamily="2" charset="0"/>
                <a:ea typeface="Roboto" panose="02000000000000000000" pitchFamily="2" charset="0"/>
                <a:cs typeface="Roboto" panose="02000000000000000000" pitchFamily="2" charset="0"/>
              </a:rPr>
              <a:t> </a:t>
            </a:r>
            <a:r>
              <a:rPr lang="en-GB"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I </a:t>
            </a:r>
            <a:r>
              <a:rPr lang="bg-BG"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Groups </a:t>
            </a:r>
            <a:r>
              <a:rPr lang="bg-BG" sz="1600" dirty="0">
                <a:solidFill>
                  <a:schemeClr val="accent2"/>
                </a:solidFill>
                <a:latin typeface="Roboto" panose="02000000000000000000" pitchFamily="2" charset="0"/>
                <a:ea typeface="Roboto" panose="02000000000000000000" pitchFamily="2" charset="0"/>
                <a:cs typeface="Roboto" panose="02000000000000000000" pitchFamily="2" charset="0"/>
              </a:rPr>
              <a:t>of institutions </a:t>
            </a:r>
            <a:r>
              <a:rPr lang="en-GB"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 </a:t>
            </a:r>
            <a:r>
              <a:rPr lang="bg-BG"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shared </a:t>
            </a:r>
            <a:r>
              <a:rPr lang="bg-BG" sz="1600" dirty="0">
                <a:solidFill>
                  <a:schemeClr val="accent2"/>
                </a:solidFill>
                <a:latin typeface="Roboto" panose="02000000000000000000" pitchFamily="2" charset="0"/>
                <a:ea typeface="Roboto" panose="02000000000000000000" pitchFamily="2" charset="0"/>
                <a:cs typeface="Roboto" panose="02000000000000000000" pitchFamily="2" charset="0"/>
              </a:rPr>
              <a:t>repositories of </a:t>
            </a:r>
            <a:r>
              <a:rPr lang="en-GB"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accomplishments and shared business models</a:t>
            </a:r>
            <a:r>
              <a:rPr lang="en-GB"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 I </a:t>
            </a:r>
            <a:r>
              <a:rPr lang="bg-BG"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National database </a:t>
            </a:r>
            <a:r>
              <a:rPr lang="en-GB"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 state-regulated qualifications I </a:t>
            </a:r>
            <a:r>
              <a:rPr lang="en-GB"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International database – credits’ transfer </a:t>
            </a:r>
            <a:r>
              <a:rPr lang="en-GB"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I </a:t>
            </a:r>
            <a:r>
              <a:rPr lang="bg-BG"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Global assessment</a:t>
            </a:r>
            <a:r>
              <a:rPr lang="en-GB"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 I </a:t>
            </a:r>
            <a:r>
              <a:rPr lang="en-GB"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Reliable</a:t>
            </a:r>
            <a:r>
              <a:rPr lang="bg-BG"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 </a:t>
            </a:r>
            <a:r>
              <a:rPr lang="bg-BG" sz="1600" dirty="0">
                <a:solidFill>
                  <a:schemeClr val="accent2"/>
                </a:solidFill>
                <a:latin typeface="Roboto" panose="02000000000000000000" pitchFamily="2" charset="0"/>
                <a:ea typeface="Roboto" panose="02000000000000000000" pitchFamily="2" charset="0"/>
                <a:cs typeface="Roboto" panose="02000000000000000000" pitchFamily="2" charset="0"/>
              </a:rPr>
              <a:t>open </a:t>
            </a:r>
            <a:r>
              <a:rPr lang="bg-BG"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badges</a:t>
            </a:r>
            <a:r>
              <a:rPr lang="en-GB"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 MOOCs achievements </a:t>
            </a:r>
            <a:r>
              <a:rPr lang="en-GB"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I Smarter Hiring I </a:t>
            </a:r>
            <a:r>
              <a:rPr lang="bg-BG"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Continuing </a:t>
            </a:r>
            <a:r>
              <a:rPr lang="bg-BG" sz="1600" dirty="0">
                <a:solidFill>
                  <a:schemeClr val="accent2"/>
                </a:solidFill>
                <a:latin typeface="Roboto" panose="02000000000000000000" pitchFamily="2" charset="0"/>
                <a:ea typeface="Roboto" panose="02000000000000000000" pitchFamily="2" charset="0"/>
                <a:cs typeface="Roboto" panose="02000000000000000000" pitchFamily="2" charset="0"/>
              </a:rPr>
              <a:t>Professional Development – currently </a:t>
            </a:r>
            <a:r>
              <a:rPr lang="bg-BG"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poorly tracked</a:t>
            </a:r>
            <a:r>
              <a:rPr lang="en-GB"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 not mobile, not incentivized </a:t>
            </a:r>
            <a:r>
              <a:rPr lang="en-GB" sz="1600" dirty="0" smtClean="0">
                <a:solidFill>
                  <a:srgbClr val="F16825"/>
                </a:solidFill>
                <a:latin typeface="Roboto" panose="02000000000000000000" pitchFamily="2" charset="0"/>
                <a:ea typeface="Roboto" panose="02000000000000000000" pitchFamily="2" charset="0"/>
                <a:cs typeface="Roboto" panose="02000000000000000000" pitchFamily="2" charset="0"/>
              </a:rPr>
              <a:t>I …</a:t>
            </a:r>
            <a:endParaRPr lang="bg-BG" sz="1600" dirty="0">
              <a:solidFill>
                <a:srgbClr val="F16825"/>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54298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idx="4294967295"/>
          </p:nvPr>
        </p:nvSpPr>
        <p:spPr>
          <a:xfrm>
            <a:off x="517550" y="2118725"/>
            <a:ext cx="4525500" cy="2564700"/>
          </a:xfrm>
          <a:prstGeom prst="rect">
            <a:avLst/>
          </a:prstGeom>
        </p:spPr>
        <p:txBody>
          <a:bodyPr spcFirstLastPara="1" wrap="square" lIns="91425" tIns="91425" rIns="91425" bIns="91425" anchor="t" anchorCtr="0">
            <a:noAutofit/>
          </a:bodyPr>
          <a:lstStyle/>
          <a:p>
            <a:pPr marL="457200" lvl="0" indent="-342900" rtl="0">
              <a:spcBef>
                <a:spcPts val="0"/>
              </a:spcBef>
              <a:spcAft>
                <a:spcPts val="600"/>
              </a:spcAft>
              <a:buClr>
                <a:srgbClr val="2C3E50"/>
              </a:buClr>
              <a:buSzPts val="1800"/>
              <a:buFont typeface="Wingdings" panose="05000000000000000000" pitchFamily="2" charset="2"/>
              <a:buChar char="§"/>
            </a:pPr>
            <a:r>
              <a:rPr lang="en-GB" sz="2000" dirty="0">
                <a:solidFill>
                  <a:srgbClr val="2C3E50"/>
                </a:solidFill>
                <a:latin typeface="Roboto"/>
                <a:ea typeface="Roboto"/>
                <a:cs typeface="Roboto"/>
                <a:sym typeface="Roboto"/>
              </a:rPr>
              <a:t>Blockchain verified credentials, showcased </a:t>
            </a:r>
            <a:r>
              <a:rPr lang="en-GB" sz="2000" dirty="0" smtClean="0">
                <a:solidFill>
                  <a:srgbClr val="2C3E50"/>
                </a:solidFill>
                <a:latin typeface="Roboto"/>
                <a:ea typeface="Roboto"/>
                <a:cs typeface="Roboto"/>
                <a:sym typeface="Roboto"/>
              </a:rPr>
              <a:t>worldwide;</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Educational </a:t>
            </a:r>
            <a:r>
              <a:rPr lang="en-GB" sz="2000" dirty="0">
                <a:solidFill>
                  <a:srgbClr val="2C3E50"/>
                </a:solidFill>
                <a:latin typeface="Roboto"/>
                <a:ea typeface="Roboto"/>
                <a:cs typeface="Roboto"/>
                <a:sym typeface="Roboto"/>
              </a:rPr>
              <a:t>opportunities, distributed learning </a:t>
            </a:r>
            <a:r>
              <a:rPr lang="en-GB" sz="2000" dirty="0" smtClean="0">
                <a:solidFill>
                  <a:srgbClr val="2C3E50"/>
                </a:solidFill>
                <a:latin typeface="Roboto"/>
                <a:ea typeface="Roboto"/>
                <a:cs typeface="Roboto"/>
                <a:sym typeface="Roboto"/>
              </a:rPr>
              <a:t>pathways;</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Matching </a:t>
            </a:r>
            <a:r>
              <a:rPr lang="en-GB" sz="2000" dirty="0">
                <a:solidFill>
                  <a:srgbClr val="2C3E50"/>
                </a:solidFill>
                <a:latin typeface="Roboto"/>
                <a:ea typeface="Roboto"/>
                <a:cs typeface="Roboto"/>
                <a:sym typeface="Roboto"/>
              </a:rPr>
              <a:t>the right employment </a:t>
            </a:r>
            <a:r>
              <a:rPr lang="en-GB" sz="2000" dirty="0" smtClean="0">
                <a:solidFill>
                  <a:srgbClr val="2C3E50"/>
                </a:solidFill>
                <a:latin typeface="Roboto"/>
                <a:ea typeface="Roboto"/>
                <a:cs typeface="Roboto"/>
                <a:sym typeface="Roboto"/>
              </a:rPr>
              <a:t>opportunities.</a:t>
            </a:r>
            <a:endParaRPr sz="2000" dirty="0">
              <a:solidFill>
                <a:srgbClr val="2C3E50"/>
              </a:solidFill>
              <a:latin typeface="Roboto"/>
              <a:ea typeface="Roboto"/>
              <a:cs typeface="Roboto"/>
              <a:sym typeface="Roboto"/>
            </a:endParaRPr>
          </a:p>
        </p:txBody>
      </p:sp>
      <p:pic>
        <p:nvPicPr>
          <p:cNvPr id="94" name="Shape 94"/>
          <p:cNvPicPr preferRelativeResize="0"/>
          <p:nvPr/>
        </p:nvPicPr>
        <p:blipFill>
          <a:blip r:embed="rId3">
            <a:alphaModFix/>
          </a:blip>
          <a:stretch>
            <a:fillRect/>
          </a:stretch>
        </p:blipFill>
        <p:spPr>
          <a:xfrm>
            <a:off x="5536929" y="1414842"/>
            <a:ext cx="2765517" cy="3065700"/>
          </a:xfrm>
          <a:prstGeom prst="rect">
            <a:avLst/>
          </a:prstGeom>
          <a:noFill/>
          <a:ln>
            <a:noFill/>
          </a:ln>
        </p:spPr>
      </p:pic>
      <p:sp>
        <p:nvSpPr>
          <p:cNvPr id="95" name="Shape 95"/>
          <p:cNvSpPr txBox="1">
            <a:spLocks noGrp="1"/>
          </p:cNvSpPr>
          <p:nvPr>
            <p:ph type="title" idx="4294967295"/>
          </p:nvPr>
        </p:nvSpPr>
        <p:spPr>
          <a:xfrm>
            <a:off x="517550" y="1274165"/>
            <a:ext cx="3216974" cy="7773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b="1" dirty="0" smtClean="0">
                <a:solidFill>
                  <a:srgbClr val="F16825"/>
                </a:solidFill>
                <a:latin typeface="Roboto"/>
                <a:ea typeface="Roboto"/>
                <a:cs typeface="Roboto"/>
                <a:sym typeface="Roboto"/>
              </a:rPr>
              <a:t>LEARNERS</a:t>
            </a:r>
            <a:endParaRPr sz="4800" b="1" dirty="0">
              <a:solidFill>
                <a:srgbClr val="F16825"/>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idx="4294967295"/>
          </p:nvPr>
        </p:nvSpPr>
        <p:spPr>
          <a:xfrm>
            <a:off x="4123300" y="2330737"/>
            <a:ext cx="4082854" cy="2213400"/>
          </a:xfrm>
          <a:prstGeom prst="rect">
            <a:avLst/>
          </a:prstGeom>
        </p:spPr>
        <p:txBody>
          <a:bodyPr spcFirstLastPara="1" wrap="square" lIns="91425" tIns="91425" rIns="91425" bIns="91425" anchor="t" anchorCtr="0">
            <a:noAutofit/>
          </a:bodyPr>
          <a:lstStyle/>
          <a:p>
            <a:pPr marL="457200" lvl="0" indent="-342900" rtl="0">
              <a:spcBef>
                <a:spcPts val="0"/>
              </a:spcBef>
              <a:spcAft>
                <a:spcPts val="600"/>
              </a:spcAft>
              <a:buClr>
                <a:srgbClr val="2C3E50"/>
              </a:buClr>
              <a:buSzPts val="1800"/>
              <a:buFont typeface="Wingdings" panose="05000000000000000000" pitchFamily="2" charset="2"/>
              <a:buChar char="§"/>
            </a:pPr>
            <a:r>
              <a:rPr lang="en-GB" sz="2000" dirty="0">
                <a:solidFill>
                  <a:srgbClr val="2C3E50"/>
                </a:solidFill>
                <a:latin typeface="Roboto"/>
                <a:ea typeface="Roboto"/>
                <a:cs typeface="Roboto"/>
                <a:sym typeface="Roboto"/>
              </a:rPr>
              <a:t>Access to global of pool of talent, verified by </a:t>
            </a:r>
            <a:r>
              <a:rPr lang="en-GB" sz="2000" dirty="0" smtClean="0">
                <a:solidFill>
                  <a:srgbClr val="2C3E50"/>
                </a:solidFill>
                <a:latin typeface="Roboto"/>
                <a:ea typeface="Roboto"/>
                <a:cs typeface="Roboto"/>
                <a:sym typeface="Roboto"/>
              </a:rPr>
              <a:t>blockchain;</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Traceability </a:t>
            </a:r>
            <a:r>
              <a:rPr lang="en-GB" sz="2000" dirty="0">
                <a:solidFill>
                  <a:srgbClr val="2C3E50"/>
                </a:solidFill>
                <a:latin typeface="Roboto"/>
                <a:ea typeface="Roboto"/>
                <a:cs typeface="Roboto"/>
                <a:sym typeface="Roboto"/>
              </a:rPr>
              <a:t>of </a:t>
            </a:r>
            <a:r>
              <a:rPr lang="en-GB" sz="2000" dirty="0" smtClean="0">
                <a:solidFill>
                  <a:srgbClr val="2C3E50"/>
                </a:solidFill>
                <a:latin typeface="Roboto"/>
                <a:ea typeface="Roboto"/>
                <a:cs typeface="Roboto"/>
                <a:sym typeface="Roboto"/>
              </a:rPr>
              <a:t>achievements;</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Reduced </a:t>
            </a:r>
            <a:r>
              <a:rPr lang="en-GB" sz="2000" dirty="0">
                <a:solidFill>
                  <a:srgbClr val="2C3E50"/>
                </a:solidFill>
                <a:latin typeface="Roboto"/>
                <a:ea typeface="Roboto"/>
                <a:cs typeface="Roboto"/>
                <a:sym typeface="Roboto"/>
              </a:rPr>
              <a:t>recruitment </a:t>
            </a:r>
            <a:r>
              <a:rPr lang="en-GB" sz="2000" dirty="0" smtClean="0">
                <a:solidFill>
                  <a:srgbClr val="2C3E50"/>
                </a:solidFill>
                <a:latin typeface="Roboto"/>
                <a:ea typeface="Roboto"/>
                <a:cs typeface="Roboto"/>
                <a:sym typeface="Roboto"/>
              </a:rPr>
              <a:t>costs.</a:t>
            </a:r>
            <a:endParaRPr sz="2000" dirty="0">
              <a:solidFill>
                <a:srgbClr val="2C3E50"/>
              </a:solidFill>
              <a:latin typeface="Roboto"/>
              <a:ea typeface="Roboto"/>
              <a:cs typeface="Roboto"/>
              <a:sym typeface="Roboto"/>
            </a:endParaRPr>
          </a:p>
        </p:txBody>
      </p:sp>
      <p:pic>
        <p:nvPicPr>
          <p:cNvPr id="101" name="Shape 101"/>
          <p:cNvPicPr preferRelativeResize="0"/>
          <p:nvPr/>
        </p:nvPicPr>
        <p:blipFill rotWithShape="1">
          <a:blip r:embed="rId3">
            <a:alphaModFix/>
          </a:blip>
          <a:srcRect l="308" r="308"/>
          <a:stretch/>
        </p:blipFill>
        <p:spPr>
          <a:xfrm>
            <a:off x="592703" y="1478436"/>
            <a:ext cx="2765516" cy="3065701"/>
          </a:xfrm>
          <a:prstGeom prst="rect">
            <a:avLst/>
          </a:prstGeom>
          <a:noFill/>
          <a:ln>
            <a:noFill/>
          </a:ln>
        </p:spPr>
      </p:pic>
      <p:sp>
        <p:nvSpPr>
          <p:cNvPr id="102" name="Shape 102"/>
          <p:cNvSpPr txBox="1">
            <a:spLocks noGrp="1"/>
          </p:cNvSpPr>
          <p:nvPr>
            <p:ph type="title" idx="4294967295"/>
          </p:nvPr>
        </p:nvSpPr>
        <p:spPr>
          <a:xfrm>
            <a:off x="3358219" y="1530037"/>
            <a:ext cx="5107945" cy="80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b="1" dirty="0" smtClean="0">
                <a:solidFill>
                  <a:srgbClr val="F16825"/>
                </a:solidFill>
                <a:latin typeface="Roboto"/>
                <a:ea typeface="Roboto"/>
                <a:cs typeface="Roboto"/>
                <a:sym typeface="Roboto"/>
              </a:rPr>
              <a:t>BUSINESSES</a:t>
            </a:r>
            <a:endParaRPr sz="4400" b="1" dirty="0">
              <a:solidFill>
                <a:srgbClr val="F16825"/>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idx="4294967295"/>
          </p:nvPr>
        </p:nvSpPr>
        <p:spPr>
          <a:xfrm>
            <a:off x="394700" y="2136900"/>
            <a:ext cx="5044808" cy="2701800"/>
          </a:xfrm>
          <a:prstGeom prst="rect">
            <a:avLst/>
          </a:prstGeom>
        </p:spPr>
        <p:txBody>
          <a:bodyPr spcFirstLastPara="1" wrap="square" lIns="91425" tIns="91425" rIns="91425" bIns="91425" anchor="t" anchorCtr="0">
            <a:noAutofit/>
          </a:bodyPr>
          <a:lstStyle/>
          <a:p>
            <a:pPr marL="457200" lvl="0" indent="-342900" rtl="0">
              <a:spcBef>
                <a:spcPts val="0"/>
              </a:spcBef>
              <a:spcAft>
                <a:spcPts val="600"/>
              </a:spcAft>
              <a:buClr>
                <a:srgbClr val="2C3E50"/>
              </a:buClr>
              <a:buSzPts val="1800"/>
              <a:buFont typeface="Wingdings" panose="05000000000000000000" pitchFamily="2" charset="2"/>
              <a:buChar char="§"/>
            </a:pPr>
            <a:r>
              <a:rPr lang="en-GB" sz="2000" dirty="0">
                <a:solidFill>
                  <a:srgbClr val="2C3E50"/>
                </a:solidFill>
                <a:latin typeface="Roboto"/>
                <a:ea typeface="Roboto"/>
                <a:cs typeface="Roboto"/>
                <a:sym typeface="Roboto"/>
              </a:rPr>
              <a:t>Transparent and cost-effective </a:t>
            </a:r>
            <a:r>
              <a:rPr lang="en-GB" sz="2000" dirty="0" smtClean="0">
                <a:solidFill>
                  <a:srgbClr val="2C3E50"/>
                </a:solidFill>
                <a:latin typeface="Roboto"/>
                <a:ea typeface="Roboto"/>
                <a:cs typeface="Roboto"/>
                <a:sym typeface="Roboto"/>
              </a:rPr>
              <a:t>credentialing model;</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Exposure </a:t>
            </a:r>
            <a:r>
              <a:rPr lang="en-GB" sz="2000" dirty="0">
                <a:solidFill>
                  <a:srgbClr val="2C3E50"/>
                </a:solidFill>
                <a:latin typeface="Roboto"/>
                <a:ea typeface="Roboto"/>
                <a:cs typeface="Roboto"/>
                <a:sym typeface="Roboto"/>
              </a:rPr>
              <a:t>to the global market in a scalable </a:t>
            </a:r>
            <a:r>
              <a:rPr lang="en-GB" sz="2000" dirty="0" smtClean="0">
                <a:solidFill>
                  <a:srgbClr val="2C3E50"/>
                </a:solidFill>
                <a:latin typeface="Roboto"/>
                <a:ea typeface="Roboto"/>
                <a:cs typeface="Roboto"/>
                <a:sym typeface="Roboto"/>
              </a:rPr>
              <a:t>way;</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Collaboration </a:t>
            </a:r>
            <a:r>
              <a:rPr lang="en-GB" sz="2000" dirty="0">
                <a:solidFill>
                  <a:srgbClr val="2C3E50"/>
                </a:solidFill>
                <a:latin typeface="Roboto"/>
                <a:ea typeface="Roboto"/>
                <a:cs typeface="Roboto"/>
                <a:sym typeface="Roboto"/>
              </a:rPr>
              <a:t>opportunities with </a:t>
            </a:r>
            <a:r>
              <a:rPr lang="en-GB" sz="2000" dirty="0" smtClean="0">
                <a:solidFill>
                  <a:srgbClr val="2C3E50"/>
                </a:solidFill>
                <a:latin typeface="Roboto"/>
                <a:ea typeface="Roboto"/>
                <a:cs typeface="Roboto"/>
                <a:sym typeface="Roboto"/>
              </a:rPr>
              <a:t>businesses.</a:t>
            </a:r>
            <a:endParaRPr sz="2000" dirty="0">
              <a:solidFill>
                <a:srgbClr val="2C3E50"/>
              </a:solidFill>
              <a:latin typeface="Roboto"/>
              <a:ea typeface="Roboto"/>
              <a:cs typeface="Roboto"/>
              <a:sym typeface="Roboto"/>
            </a:endParaRPr>
          </a:p>
        </p:txBody>
      </p:sp>
      <p:pic>
        <p:nvPicPr>
          <p:cNvPr id="108" name="Shape 108"/>
          <p:cNvPicPr preferRelativeResize="0"/>
          <p:nvPr/>
        </p:nvPicPr>
        <p:blipFill rotWithShape="1">
          <a:blip r:embed="rId3">
            <a:alphaModFix/>
          </a:blip>
          <a:srcRect l="1606" r="1597"/>
          <a:stretch/>
        </p:blipFill>
        <p:spPr>
          <a:xfrm>
            <a:off x="5527732" y="1296450"/>
            <a:ext cx="2765517" cy="3065700"/>
          </a:xfrm>
          <a:prstGeom prst="rect">
            <a:avLst/>
          </a:prstGeom>
          <a:noFill/>
          <a:ln>
            <a:noFill/>
          </a:ln>
        </p:spPr>
      </p:pic>
      <p:sp>
        <p:nvSpPr>
          <p:cNvPr id="109" name="Shape 109"/>
          <p:cNvSpPr txBox="1">
            <a:spLocks noGrp="1"/>
          </p:cNvSpPr>
          <p:nvPr>
            <p:ph type="title" idx="4294967295"/>
          </p:nvPr>
        </p:nvSpPr>
        <p:spPr>
          <a:xfrm>
            <a:off x="500207" y="1291638"/>
            <a:ext cx="3026491" cy="80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b="1" dirty="0">
                <a:solidFill>
                  <a:srgbClr val="F16825"/>
                </a:solidFill>
                <a:latin typeface="Roboto"/>
                <a:ea typeface="Roboto"/>
                <a:cs typeface="Roboto"/>
                <a:sym typeface="Roboto"/>
              </a:rPr>
              <a:t>ACADEMIA</a:t>
            </a:r>
            <a:endParaRPr sz="4400" b="1" dirty="0">
              <a:solidFill>
                <a:srgbClr val="F16825"/>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g-BG"/>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6064" r="2002" b="9302"/>
          <a:stretch/>
        </p:blipFill>
        <p:spPr>
          <a:xfrm>
            <a:off x="-1" y="875072"/>
            <a:ext cx="9144001" cy="4139380"/>
          </a:xfrm>
          <a:prstGeom prst="rect">
            <a:avLst/>
          </a:prstGeom>
        </p:spPr>
      </p:pic>
      <p:sp>
        <p:nvSpPr>
          <p:cNvPr id="4" name="Content Placeholder 2"/>
          <p:cNvSpPr txBox="1">
            <a:spLocks/>
          </p:cNvSpPr>
          <p:nvPr/>
        </p:nvSpPr>
        <p:spPr>
          <a:xfrm>
            <a:off x="3872756" y="2563143"/>
            <a:ext cx="3631142" cy="15924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sz="1200" i="1" dirty="0" smtClean="0">
                <a:solidFill>
                  <a:srgbClr val="2C3E50"/>
                </a:solidFill>
                <a:latin typeface="Roboto" panose="02000000000000000000" pitchFamily="2" charset="0"/>
                <a:ea typeface="Roboto" panose="02000000000000000000" pitchFamily="2" charset="0"/>
                <a:cs typeface="Roboto" panose="02000000000000000000" pitchFamily="2" charset="0"/>
              </a:rPr>
              <a:t>“We envision a world in which the awarding and validation of qualifications no longer occur exclusively under the management of an education institution or an employer and individual students, teachers, and peers take more ownership of the learning experience and its outcomes (...)"</a:t>
            </a:r>
            <a:endParaRPr lang="bg-BG" sz="1200" i="1" dirty="0">
              <a:solidFill>
                <a:srgbClr val="2C3E50"/>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p:cNvSpPr/>
          <p:nvPr/>
        </p:nvSpPr>
        <p:spPr>
          <a:xfrm>
            <a:off x="5688327" y="4427383"/>
            <a:ext cx="3352068" cy="461665"/>
          </a:xfrm>
          <a:prstGeom prst="rect">
            <a:avLst/>
          </a:prstGeom>
        </p:spPr>
        <p:txBody>
          <a:bodyPr wrap="square">
            <a:spAutoFit/>
          </a:bodyPr>
          <a:lstStyle/>
          <a:p>
            <a:pPr algn="r" defTabSz="342900">
              <a:buClrTx/>
            </a:pPr>
            <a:r>
              <a:rPr lang="en-US" sz="1200" kern="1200" dirty="0">
                <a:solidFill>
                  <a:prstClr val="white"/>
                </a:solidFill>
                <a:latin typeface="Roboto" panose="02000000000000000000" pitchFamily="2" charset="0"/>
                <a:ea typeface="Roboto" panose="02000000000000000000" pitchFamily="2" charset="0"/>
                <a:cs typeface="Roboto" panose="02000000000000000000" pitchFamily="2" charset="0"/>
              </a:rPr>
              <a:t>Prof. John Domingue, Director of </a:t>
            </a:r>
            <a:r>
              <a:rPr lang="en-US" sz="1200" kern="1200" dirty="0" smtClean="0">
                <a:solidFill>
                  <a:prstClr val="white"/>
                </a:solidFill>
                <a:latin typeface="Roboto" panose="02000000000000000000" pitchFamily="2" charset="0"/>
                <a:ea typeface="Roboto" panose="02000000000000000000" pitchFamily="2" charset="0"/>
                <a:cs typeface="Roboto" panose="02000000000000000000" pitchFamily="2" charset="0"/>
              </a:rPr>
              <a:t>Open </a:t>
            </a:r>
            <a:r>
              <a:rPr lang="en-US" sz="1200" kern="1200" dirty="0">
                <a:solidFill>
                  <a:prstClr val="white"/>
                </a:solidFill>
                <a:latin typeface="Roboto" panose="02000000000000000000" pitchFamily="2" charset="0"/>
                <a:ea typeface="Roboto" panose="02000000000000000000" pitchFamily="2" charset="0"/>
                <a:cs typeface="Roboto" panose="02000000000000000000" pitchFamily="2" charset="0"/>
              </a:rPr>
              <a:t>University’s Knowledge Media </a:t>
            </a:r>
            <a:r>
              <a:rPr lang="en-US" sz="1200" kern="1200" dirty="0" smtClean="0">
                <a:solidFill>
                  <a:prstClr val="white"/>
                </a:solidFill>
                <a:latin typeface="Roboto" panose="02000000000000000000" pitchFamily="2" charset="0"/>
                <a:ea typeface="Roboto" panose="02000000000000000000" pitchFamily="2" charset="0"/>
                <a:cs typeface="Roboto" panose="02000000000000000000" pitchFamily="2" charset="0"/>
              </a:rPr>
              <a:t>Institute</a:t>
            </a:r>
            <a:endParaRPr lang="bg-BG" sz="1200" kern="120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61087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973393" y="0"/>
            <a:ext cx="7337599" cy="51435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107"/>
          <p:cNvPicPr preferRelativeResize="0"/>
          <p:nvPr/>
        </p:nvPicPr>
        <p:blipFill>
          <a:blip r:embed="rId2">
            <a:alphaModFix/>
          </a:blip>
          <a:stretch>
            <a:fillRect/>
          </a:stretch>
        </p:blipFill>
        <p:spPr>
          <a:xfrm>
            <a:off x="2528047" y="876813"/>
            <a:ext cx="3823052" cy="4159108"/>
          </a:xfrm>
          <a:prstGeom prst="rect">
            <a:avLst/>
          </a:prstGeom>
          <a:noFill/>
          <a:ln>
            <a:noFill/>
          </a:ln>
        </p:spPr>
      </p:pic>
    </p:spTree>
    <p:extLst>
      <p:ext uri="{BB962C8B-B14F-4D97-AF65-F5344CB8AC3E}">
        <p14:creationId xmlns:p14="http://schemas.microsoft.com/office/powerpoint/2010/main" val="199188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idx="4294967295"/>
          </p:nvPr>
        </p:nvSpPr>
        <p:spPr>
          <a:xfrm>
            <a:off x="220800" y="2171400"/>
            <a:ext cx="8702400" cy="80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b="1" dirty="0" smtClean="0">
                <a:solidFill>
                  <a:srgbClr val="F16825"/>
                </a:solidFill>
                <a:latin typeface="Roboto"/>
                <a:ea typeface="Roboto"/>
                <a:cs typeface="Roboto"/>
                <a:sym typeface="Roboto"/>
              </a:rPr>
              <a:t>WHAT’S NEXT FOR US?</a:t>
            </a:r>
            <a:endParaRPr sz="4400" b="1" dirty="0">
              <a:solidFill>
                <a:srgbClr val="F16825"/>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3" name="Shape 100"/>
          <p:cNvSpPr txBox="1">
            <a:spLocks/>
          </p:cNvSpPr>
          <p:nvPr/>
        </p:nvSpPr>
        <p:spPr>
          <a:xfrm>
            <a:off x="5219699" y="1557816"/>
            <a:ext cx="3521178" cy="3064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57200" indent="-342900">
              <a:spcAft>
                <a:spcPts val="600"/>
              </a:spcAft>
              <a:buClr>
                <a:srgbClr val="2C3E50"/>
              </a:buClr>
              <a:buSzPts val="1800"/>
              <a:buFont typeface="Wingdings" panose="05000000000000000000" pitchFamily="2" charset="2"/>
              <a:buChar char="§"/>
            </a:pPr>
            <a:r>
              <a:rPr lang="en-US" sz="1800" b="1" dirty="0" smtClean="0">
                <a:solidFill>
                  <a:srgbClr val="2C3E50"/>
                </a:solidFill>
                <a:latin typeface="Roboto"/>
                <a:ea typeface="Roboto"/>
                <a:cs typeface="Roboto"/>
                <a:sym typeface="Roboto"/>
              </a:rPr>
              <a:t>Alfa-Release: </a:t>
            </a:r>
            <a:r>
              <a:rPr lang="en-US" sz="1800" dirty="0" smtClean="0">
                <a:solidFill>
                  <a:srgbClr val="2C3E50"/>
                </a:solidFill>
                <a:latin typeface="Roboto"/>
                <a:ea typeface="Roboto"/>
                <a:cs typeface="Roboto"/>
                <a:sym typeface="Roboto"/>
              </a:rPr>
              <a:t>Q2 2018;</a:t>
            </a:r>
          </a:p>
          <a:p>
            <a:pPr marL="457200" indent="-342900">
              <a:spcAft>
                <a:spcPts val="600"/>
              </a:spcAft>
              <a:buClr>
                <a:srgbClr val="2C3E50"/>
              </a:buClr>
              <a:buSzPts val="1800"/>
              <a:buFont typeface="Wingdings" panose="05000000000000000000" pitchFamily="2" charset="2"/>
              <a:buChar char="§"/>
            </a:pPr>
            <a:r>
              <a:rPr lang="en-US" sz="1800" b="1" dirty="0" smtClean="0">
                <a:solidFill>
                  <a:srgbClr val="2C3E50"/>
                </a:solidFill>
                <a:latin typeface="Roboto"/>
                <a:ea typeface="Roboto"/>
                <a:cs typeface="Roboto"/>
                <a:sym typeface="Roboto"/>
              </a:rPr>
              <a:t>Knowledge Sharing: </a:t>
            </a:r>
          </a:p>
          <a:p>
            <a:pPr marL="457200" lvl="4" indent="-342900">
              <a:spcAft>
                <a:spcPts val="600"/>
              </a:spcAft>
              <a:buClr>
                <a:srgbClr val="2C3E50"/>
              </a:buClr>
              <a:buSzPts val="1800"/>
              <a:buFont typeface="Wingdings" panose="05000000000000000000" pitchFamily="2" charset="2"/>
              <a:buChar char="Ø"/>
            </a:pPr>
            <a:r>
              <a:rPr lang="en-US" sz="1800" b="1" i="1" dirty="0" smtClean="0">
                <a:solidFill>
                  <a:srgbClr val="2C3E50"/>
                </a:solidFill>
                <a:latin typeface="Roboto"/>
                <a:ea typeface="Roboto"/>
                <a:cs typeface="Roboto"/>
                <a:sym typeface="Roboto"/>
              </a:rPr>
              <a:t>“</a:t>
            </a:r>
            <a:r>
              <a:rPr lang="en-US" sz="1800" i="1" dirty="0" smtClean="0">
                <a:solidFill>
                  <a:srgbClr val="2C3E50"/>
                </a:solidFill>
                <a:latin typeface="Roboto"/>
                <a:ea typeface="Roboto"/>
                <a:cs typeface="Roboto"/>
                <a:sym typeface="Roboto"/>
              </a:rPr>
              <a:t>Academia </a:t>
            </a:r>
            <a:r>
              <a:rPr lang="en-US" sz="1800" i="1" dirty="0">
                <a:solidFill>
                  <a:srgbClr val="2C3E50"/>
                </a:solidFill>
                <a:latin typeface="Roboto"/>
                <a:ea typeface="Roboto"/>
                <a:cs typeface="Roboto"/>
                <a:sym typeface="Roboto"/>
              </a:rPr>
              <a:t>4.0. – University on the </a:t>
            </a:r>
            <a:r>
              <a:rPr lang="en-US" sz="1800" i="1" dirty="0" smtClean="0">
                <a:solidFill>
                  <a:srgbClr val="2C3E50"/>
                </a:solidFill>
                <a:latin typeface="Roboto"/>
                <a:ea typeface="Roboto"/>
                <a:cs typeface="Roboto"/>
                <a:sym typeface="Roboto"/>
              </a:rPr>
              <a:t>Blockchain”;</a:t>
            </a:r>
          </a:p>
          <a:p>
            <a:pPr marL="457200" lvl="4" indent="-342900">
              <a:spcAft>
                <a:spcPts val="600"/>
              </a:spcAft>
              <a:buClr>
                <a:srgbClr val="2C3E50"/>
              </a:buClr>
              <a:buSzPts val="1800"/>
              <a:buFont typeface="Wingdings" panose="05000000000000000000" pitchFamily="2" charset="2"/>
              <a:buChar char="Ø"/>
            </a:pPr>
            <a:r>
              <a:rPr lang="en-US" sz="1800" i="1" dirty="0" smtClean="0">
                <a:solidFill>
                  <a:srgbClr val="2C3E50"/>
                </a:solidFill>
                <a:latin typeface="Roboto"/>
                <a:ea typeface="Roboto"/>
                <a:cs typeface="Roboto"/>
                <a:sym typeface="Roboto"/>
              </a:rPr>
              <a:t>“Crypto </a:t>
            </a:r>
            <a:r>
              <a:rPr lang="en-US" sz="1800" i="1" dirty="0">
                <a:solidFill>
                  <a:srgbClr val="2C3E50"/>
                </a:solidFill>
                <a:latin typeface="Roboto"/>
                <a:ea typeface="Roboto"/>
                <a:cs typeface="Roboto"/>
                <a:sym typeface="Roboto"/>
              </a:rPr>
              <a:t>Economy </a:t>
            </a:r>
            <a:r>
              <a:rPr lang="en-US" sz="1800" i="1" dirty="0" smtClean="0">
                <a:solidFill>
                  <a:srgbClr val="2C3E50"/>
                </a:solidFill>
                <a:latin typeface="Roboto"/>
                <a:ea typeface="Roboto"/>
                <a:cs typeface="Roboto"/>
                <a:sym typeface="Roboto"/>
              </a:rPr>
              <a:t>&amp; </a:t>
            </a:r>
            <a:r>
              <a:rPr lang="en-US" sz="1800" i="1" dirty="0">
                <a:solidFill>
                  <a:srgbClr val="2C3E50"/>
                </a:solidFill>
                <a:latin typeface="Roboto"/>
                <a:ea typeface="Roboto"/>
                <a:cs typeface="Roboto"/>
                <a:sym typeface="Roboto"/>
              </a:rPr>
              <a:t>Blockchain </a:t>
            </a:r>
            <a:r>
              <a:rPr lang="en-US" sz="1800" i="1" dirty="0" smtClean="0">
                <a:solidFill>
                  <a:srgbClr val="2C3E50"/>
                </a:solidFill>
                <a:latin typeface="Roboto"/>
                <a:ea typeface="Roboto"/>
                <a:cs typeface="Roboto"/>
                <a:sym typeface="Roboto"/>
              </a:rPr>
              <a:t>Technology”;</a:t>
            </a:r>
            <a:endParaRPr lang="en-US" sz="1800" i="1" dirty="0">
              <a:solidFill>
                <a:srgbClr val="2C3E50"/>
              </a:solidFill>
              <a:latin typeface="Roboto"/>
              <a:ea typeface="Roboto"/>
              <a:cs typeface="Roboto"/>
              <a:sym typeface="Roboto"/>
            </a:endParaRPr>
          </a:p>
          <a:p>
            <a:pPr marL="457200" indent="-342900">
              <a:spcAft>
                <a:spcPts val="600"/>
              </a:spcAft>
              <a:buClr>
                <a:srgbClr val="2C3E50"/>
              </a:buClr>
              <a:buSzPts val="1800"/>
              <a:buFont typeface="Wingdings" panose="05000000000000000000" pitchFamily="2" charset="2"/>
              <a:buChar char="§"/>
            </a:pPr>
            <a:r>
              <a:rPr lang="en-US" sz="1800" b="1" dirty="0" smtClean="0">
                <a:solidFill>
                  <a:srgbClr val="2C3E50"/>
                </a:solidFill>
                <a:latin typeface="Roboto"/>
                <a:ea typeface="Roboto"/>
                <a:cs typeface="Roboto"/>
                <a:sym typeface="Roboto"/>
              </a:rPr>
              <a:t>Research &amp; Consultancy: </a:t>
            </a:r>
          </a:p>
          <a:p>
            <a:pPr marL="457200" indent="-342900">
              <a:spcAft>
                <a:spcPts val="600"/>
              </a:spcAft>
              <a:buClr>
                <a:srgbClr val="2C3E50"/>
              </a:buClr>
              <a:buSzPts val="1800"/>
              <a:buFont typeface="Wingdings" panose="05000000000000000000" pitchFamily="2" charset="2"/>
              <a:buChar char="Ø"/>
            </a:pPr>
            <a:r>
              <a:rPr lang="en-US" sz="1800" dirty="0" smtClean="0">
                <a:solidFill>
                  <a:srgbClr val="2C3E50"/>
                </a:solidFill>
                <a:latin typeface="Roboto"/>
                <a:ea typeface="Roboto"/>
                <a:cs typeface="Roboto"/>
                <a:sym typeface="Roboto"/>
              </a:rPr>
              <a:t>Center for Open Science and Business Development.</a:t>
            </a:r>
            <a:endParaRPr lang="en-US" sz="1800" dirty="0">
              <a:solidFill>
                <a:srgbClr val="2C3E50"/>
              </a:solidFill>
              <a:latin typeface="Roboto"/>
              <a:ea typeface="Roboto"/>
              <a:cs typeface="Roboto"/>
              <a:sym typeface="Roboto"/>
            </a:endParaRPr>
          </a:p>
        </p:txBody>
      </p:sp>
      <p:pic>
        <p:nvPicPr>
          <p:cNvPr id="4" name="Shape 124"/>
          <p:cNvPicPr preferRelativeResize="0"/>
          <p:nvPr/>
        </p:nvPicPr>
        <p:blipFill>
          <a:blip r:embed="rId3">
            <a:alphaModFix/>
          </a:blip>
          <a:stretch>
            <a:fillRect/>
          </a:stretch>
        </p:blipFill>
        <p:spPr>
          <a:xfrm>
            <a:off x="353960" y="1654929"/>
            <a:ext cx="4865739" cy="287032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4"/>
          <p:cNvSpPr txBox="1">
            <a:spLocks/>
          </p:cNvSpPr>
          <p:nvPr/>
        </p:nvSpPr>
        <p:spPr>
          <a:xfrm>
            <a:off x="191303" y="2220561"/>
            <a:ext cx="8702400" cy="800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400" b="1" dirty="0" smtClean="0">
                <a:solidFill>
                  <a:srgbClr val="F16825"/>
                </a:solidFill>
                <a:latin typeface="Roboto"/>
                <a:ea typeface="Roboto"/>
                <a:cs typeface="Roboto"/>
                <a:sym typeface="Roboto"/>
              </a:rPr>
              <a:t>WHAT’S NEXT FOR YOU?</a:t>
            </a:r>
            <a:endParaRPr lang="en-GB" sz="4400" b="1" dirty="0">
              <a:solidFill>
                <a:srgbClr val="F16825"/>
              </a:solidFill>
              <a:latin typeface="Roboto"/>
              <a:ea typeface="Roboto"/>
              <a:cs typeface="Roboto"/>
              <a:sym typeface="Roboto"/>
            </a:endParaRPr>
          </a:p>
        </p:txBody>
      </p:sp>
    </p:spTree>
    <p:extLst>
      <p:ext uri="{BB962C8B-B14F-4D97-AF65-F5344CB8AC3E}">
        <p14:creationId xmlns:p14="http://schemas.microsoft.com/office/powerpoint/2010/main" val="1906230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7" name="Shape 67"/>
          <p:cNvSpPr txBox="1"/>
          <p:nvPr/>
        </p:nvSpPr>
        <p:spPr>
          <a:xfrm>
            <a:off x="1276341" y="3831843"/>
            <a:ext cx="2348062" cy="6993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dirty="0" smtClean="0">
                <a:solidFill>
                  <a:srgbClr val="2C3E50"/>
                </a:solidFill>
                <a:latin typeface="Roboto"/>
                <a:ea typeface="Roboto"/>
                <a:cs typeface="Roboto"/>
                <a:sym typeface="Roboto"/>
              </a:rPr>
              <a:t>Hristian Daskalov</a:t>
            </a:r>
            <a:endParaRPr sz="1800" dirty="0">
              <a:solidFill>
                <a:srgbClr val="2C3E50"/>
              </a:solidFill>
              <a:latin typeface="Roboto"/>
              <a:ea typeface="Roboto"/>
              <a:cs typeface="Roboto"/>
              <a:sym typeface="Roboto"/>
            </a:endParaRPr>
          </a:p>
          <a:p>
            <a:pPr marL="0" lvl="0" indent="0" algn="ctr" rtl="0">
              <a:spcBef>
                <a:spcPts val="0"/>
              </a:spcBef>
              <a:spcAft>
                <a:spcPts val="0"/>
              </a:spcAft>
              <a:buNone/>
            </a:pPr>
            <a:r>
              <a:rPr lang="en-GB" sz="1800" dirty="0" smtClean="0">
                <a:solidFill>
                  <a:schemeClr val="accent4">
                    <a:lumMod val="75000"/>
                  </a:schemeClr>
                </a:solidFill>
                <a:latin typeface="Roboto"/>
                <a:ea typeface="Roboto"/>
                <a:cs typeface="Roboto"/>
                <a:sym typeface="Roboto"/>
              </a:rPr>
              <a:t>Project Lead</a:t>
            </a:r>
            <a:endParaRPr sz="1800" dirty="0">
              <a:solidFill>
                <a:schemeClr val="accent4">
                  <a:lumMod val="75000"/>
                </a:schemeClr>
              </a:solidFill>
              <a:latin typeface="Roboto"/>
              <a:ea typeface="Roboto"/>
              <a:cs typeface="Roboto"/>
              <a:sym typeface="Roboto"/>
            </a:endParaRPr>
          </a:p>
        </p:txBody>
      </p:sp>
      <p:sp>
        <p:nvSpPr>
          <p:cNvPr id="6" name="Shape 67"/>
          <p:cNvSpPr txBox="1"/>
          <p:nvPr/>
        </p:nvSpPr>
        <p:spPr>
          <a:xfrm>
            <a:off x="4112618" y="1269401"/>
            <a:ext cx="4756077" cy="3412447"/>
          </a:xfrm>
          <a:prstGeom prst="rect">
            <a:avLst/>
          </a:prstGeom>
          <a:noFill/>
          <a:ln>
            <a:noFill/>
          </a:ln>
        </p:spPr>
        <p:txBody>
          <a:bodyPr spcFirstLastPara="1" wrap="square" lIns="91425" tIns="91425" rIns="91425" bIns="91425" anchor="t" anchorCtr="0">
            <a:noAutofit/>
          </a:bodyPr>
          <a:lstStyle/>
          <a:p>
            <a:pPr marL="342900" lvl="0" indent="-342900" rtl="0">
              <a:spcBef>
                <a:spcPts val="0"/>
              </a:spcBef>
              <a:spcAft>
                <a:spcPts val="600"/>
              </a:spcAft>
              <a:buClr>
                <a:srgbClr val="2C3E50"/>
              </a:buClr>
              <a:buFont typeface="Wingdings" panose="05000000000000000000" pitchFamily="2" charset="2"/>
              <a:buChar char="§"/>
            </a:pPr>
            <a:r>
              <a:rPr lang="en-GB" sz="1800" b="1" dirty="0" smtClean="0">
                <a:solidFill>
                  <a:srgbClr val="2C3E50"/>
                </a:solidFill>
                <a:latin typeface="Roboto"/>
                <a:ea typeface="Roboto"/>
                <a:cs typeface="Roboto"/>
                <a:sym typeface="Roboto"/>
              </a:rPr>
              <a:t>Doctoral Candidate at TU Sofia, </a:t>
            </a:r>
            <a:r>
              <a:rPr lang="bg-BG" sz="1800" b="1" dirty="0" smtClean="0">
                <a:solidFill>
                  <a:srgbClr val="2C3E50"/>
                </a:solidFill>
                <a:latin typeface="Roboto"/>
                <a:ea typeface="Roboto"/>
                <a:cs typeface="Roboto"/>
                <a:sym typeface="Roboto"/>
              </a:rPr>
              <a:t>         </a:t>
            </a:r>
            <a:r>
              <a:rPr lang="en-GB" sz="1800" b="1" dirty="0" smtClean="0">
                <a:solidFill>
                  <a:srgbClr val="2C3E50"/>
                </a:solidFill>
                <a:latin typeface="Roboto"/>
                <a:ea typeface="Roboto"/>
                <a:cs typeface="Roboto"/>
                <a:sym typeface="Roboto"/>
              </a:rPr>
              <a:t>Open Source Project Management.</a:t>
            </a:r>
          </a:p>
          <a:p>
            <a:pPr marL="342900" lvl="0" indent="-342900">
              <a:spcAft>
                <a:spcPts val="600"/>
              </a:spcAft>
              <a:buClr>
                <a:srgbClr val="2C3E50"/>
              </a:buClr>
              <a:buFont typeface="Wingdings" panose="05000000000000000000" pitchFamily="2" charset="2"/>
              <a:buChar char="§"/>
            </a:pPr>
            <a:r>
              <a:rPr lang="en-GB" sz="1800" dirty="0" smtClean="0">
                <a:solidFill>
                  <a:schemeClr val="accent2"/>
                </a:solidFill>
                <a:latin typeface="Roboto"/>
                <a:ea typeface="Roboto"/>
                <a:cs typeface="Roboto"/>
                <a:sym typeface="Roboto"/>
              </a:rPr>
              <a:t>Policy Expert </a:t>
            </a:r>
            <a:r>
              <a:rPr lang="en-GB" sz="1800" dirty="0">
                <a:solidFill>
                  <a:schemeClr val="accent2"/>
                </a:solidFill>
                <a:latin typeface="Roboto"/>
                <a:ea typeface="Roboto"/>
                <a:cs typeface="Roboto"/>
                <a:sym typeface="Roboto"/>
              </a:rPr>
              <a:t>at Brain Workshop </a:t>
            </a:r>
            <a:r>
              <a:rPr lang="en-GB" sz="1800" dirty="0" smtClean="0">
                <a:solidFill>
                  <a:schemeClr val="accent2"/>
                </a:solidFill>
                <a:latin typeface="Roboto"/>
                <a:ea typeface="Roboto"/>
                <a:cs typeface="Roboto"/>
                <a:sym typeface="Roboto"/>
              </a:rPr>
              <a:t>Institute.</a:t>
            </a:r>
            <a:endParaRPr lang="en-GB" sz="1800" dirty="0">
              <a:solidFill>
                <a:schemeClr val="accent2"/>
              </a:solidFill>
              <a:latin typeface="Roboto"/>
              <a:ea typeface="Roboto"/>
              <a:cs typeface="Roboto"/>
              <a:sym typeface="Roboto"/>
            </a:endParaRPr>
          </a:p>
          <a:p>
            <a:pPr marL="342900" lvl="0" indent="-342900">
              <a:spcAft>
                <a:spcPts val="600"/>
              </a:spcAft>
              <a:buClr>
                <a:srgbClr val="2C3E50"/>
              </a:buClr>
              <a:buFont typeface="Wingdings" panose="05000000000000000000" pitchFamily="2" charset="2"/>
              <a:buChar char="§"/>
            </a:pPr>
            <a:r>
              <a:rPr lang="en-GB" sz="1800" dirty="0" smtClean="0">
                <a:solidFill>
                  <a:schemeClr val="accent2"/>
                </a:solidFill>
                <a:latin typeface="Roboto"/>
                <a:ea typeface="Roboto"/>
                <a:cs typeface="Roboto"/>
                <a:sym typeface="Roboto"/>
              </a:rPr>
              <a:t>Former Advisor to the Ministry of Economy, R&amp;D Specialization Strategy.</a:t>
            </a:r>
          </a:p>
          <a:p>
            <a:pPr marL="342900" lvl="0" indent="-342900">
              <a:spcAft>
                <a:spcPts val="600"/>
              </a:spcAft>
              <a:buClr>
                <a:srgbClr val="2C3E50"/>
              </a:buClr>
              <a:buFont typeface="Wingdings" panose="05000000000000000000" pitchFamily="2" charset="2"/>
              <a:buChar char="§"/>
            </a:pPr>
            <a:r>
              <a:rPr lang="en-GB" sz="1800" dirty="0" smtClean="0">
                <a:solidFill>
                  <a:schemeClr val="accent2"/>
                </a:solidFill>
                <a:latin typeface="Roboto"/>
                <a:ea typeface="Roboto"/>
                <a:cs typeface="Roboto"/>
                <a:sym typeface="Roboto"/>
              </a:rPr>
              <a:t>Former Member of the Expert Group on the Development of OPNOIR 2014-2020.</a:t>
            </a:r>
          </a:p>
          <a:p>
            <a:pPr marL="342900" lvl="0" indent="-342900">
              <a:spcAft>
                <a:spcPts val="600"/>
              </a:spcAft>
              <a:buClr>
                <a:srgbClr val="2C3E50"/>
              </a:buClr>
              <a:buFont typeface="Wingdings" panose="05000000000000000000" pitchFamily="2" charset="2"/>
              <a:buChar char="§"/>
            </a:pPr>
            <a:r>
              <a:rPr lang="en-GB" sz="1800" dirty="0">
                <a:solidFill>
                  <a:schemeClr val="accent2"/>
                </a:solidFill>
                <a:latin typeface="Roboto"/>
                <a:ea typeface="Roboto"/>
                <a:cs typeface="Roboto"/>
                <a:sym typeface="Roboto"/>
              </a:rPr>
              <a:t>Former </a:t>
            </a:r>
            <a:r>
              <a:rPr lang="en-GB" sz="1800" dirty="0" smtClean="0">
                <a:solidFill>
                  <a:schemeClr val="accent2"/>
                </a:solidFill>
                <a:latin typeface="Roboto"/>
                <a:ea typeface="Roboto"/>
                <a:cs typeface="Roboto"/>
                <a:sym typeface="Roboto"/>
              </a:rPr>
              <a:t>Strategy &amp; Transformation Expert at Hewlett Packard Enterprise.</a:t>
            </a:r>
          </a:p>
        </p:txBody>
      </p:sp>
      <p:pic>
        <p:nvPicPr>
          <p:cNvPr id="2" name="Picture 1"/>
          <p:cNvPicPr>
            <a:picLocks noChangeAspect="1"/>
          </p:cNvPicPr>
          <p:nvPr/>
        </p:nvPicPr>
        <p:blipFill>
          <a:blip r:embed="rId3"/>
          <a:stretch>
            <a:fillRect/>
          </a:stretch>
        </p:blipFill>
        <p:spPr>
          <a:xfrm>
            <a:off x="1131069" y="1103343"/>
            <a:ext cx="2638606" cy="285232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89" y="1590381"/>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Can you articulate a real business problem that needs solving?</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p:cNvSpPr/>
          <p:nvPr/>
        </p:nvSpPr>
        <p:spPr>
          <a:xfrm>
            <a:off x="1554096" y="1590380"/>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Could it have it been fixed before blockchains?</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6" name="Rectangle 5"/>
          <p:cNvSpPr/>
          <p:nvPr/>
        </p:nvSpPr>
        <p:spPr>
          <a:xfrm>
            <a:off x="3041230" y="1590380"/>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Do you need a database?</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p:cNvSpPr/>
          <p:nvPr/>
        </p:nvSpPr>
        <p:spPr>
          <a:xfrm>
            <a:off x="4506237" y="1590380"/>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Do many people need to write to it?</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8" name="Rectangle 7"/>
          <p:cNvSpPr/>
          <p:nvPr/>
        </p:nvSpPr>
        <p:spPr>
          <a:xfrm>
            <a:off x="5993371" y="1595296"/>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Are writers known and trusted?</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9" name="Rectangle 8"/>
          <p:cNvSpPr/>
          <p:nvPr/>
        </p:nvSpPr>
        <p:spPr>
          <a:xfrm>
            <a:off x="6727717" y="2601871"/>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Do you want to rely on a trusted third party?</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p:cNvSpPr/>
          <p:nvPr/>
        </p:nvSpPr>
        <p:spPr>
          <a:xfrm>
            <a:off x="3480552" y="4205746"/>
            <a:ext cx="1327355" cy="727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However, another DLT solution might be better, let’s see.</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11" name="Rectangle 10"/>
          <p:cNvSpPr/>
          <p:nvPr/>
        </p:nvSpPr>
        <p:spPr>
          <a:xfrm>
            <a:off x="6727715" y="4199593"/>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Do the benefits justify the cost of the adoption?</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p:cNvSpPr/>
          <p:nvPr/>
        </p:nvSpPr>
        <p:spPr>
          <a:xfrm>
            <a:off x="3480550" y="3401969"/>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Do you need to control read and write access?</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p:cNvSpPr/>
          <p:nvPr/>
        </p:nvSpPr>
        <p:spPr>
          <a:xfrm>
            <a:off x="3471938" y="2598192"/>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Do you value censorship resistance and immutability over efficiency?</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p:cNvSpPr/>
          <p:nvPr/>
        </p:nvSpPr>
        <p:spPr>
          <a:xfrm>
            <a:off x="7480505" y="1590382"/>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Are writers’ interests unified?</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p:cNvSpPr/>
          <p:nvPr/>
        </p:nvSpPr>
        <p:spPr>
          <a:xfrm>
            <a:off x="6727716" y="3400732"/>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Will all participants need to upgrade and replace systems?</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16" name="Oval 15"/>
          <p:cNvSpPr/>
          <p:nvPr/>
        </p:nvSpPr>
        <p:spPr>
          <a:xfrm>
            <a:off x="7501098" y="215100"/>
            <a:ext cx="1305228" cy="1307691"/>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You probably don’t need a blockchain.</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17" name="Oval 16"/>
          <p:cNvSpPr/>
          <p:nvPr/>
        </p:nvSpPr>
        <p:spPr>
          <a:xfrm>
            <a:off x="5058836" y="3619489"/>
            <a:ext cx="1305228" cy="130769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You might need a blockchain...</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18" name="Oval 17"/>
          <p:cNvSpPr/>
          <p:nvPr/>
        </p:nvSpPr>
        <p:spPr>
          <a:xfrm>
            <a:off x="1356219" y="1841102"/>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19" name="Oval 18"/>
          <p:cNvSpPr/>
          <p:nvPr/>
        </p:nvSpPr>
        <p:spPr>
          <a:xfrm>
            <a:off x="2110849" y="1477308"/>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20" name="Oval 19"/>
          <p:cNvSpPr/>
          <p:nvPr/>
        </p:nvSpPr>
        <p:spPr>
          <a:xfrm>
            <a:off x="4319424" y="1841102"/>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21" name="Oval 20"/>
          <p:cNvSpPr/>
          <p:nvPr/>
        </p:nvSpPr>
        <p:spPr>
          <a:xfrm>
            <a:off x="634778" y="1477308"/>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sp>
        <p:nvSpPr>
          <p:cNvPr id="22" name="Oval 21"/>
          <p:cNvSpPr/>
          <p:nvPr/>
        </p:nvSpPr>
        <p:spPr>
          <a:xfrm>
            <a:off x="2832290" y="1841102"/>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sp>
        <p:nvSpPr>
          <p:cNvPr id="23" name="Oval 22"/>
          <p:cNvSpPr/>
          <p:nvPr/>
        </p:nvSpPr>
        <p:spPr>
          <a:xfrm>
            <a:off x="3586920" y="1477308"/>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sp>
        <p:nvSpPr>
          <p:cNvPr id="24" name="Oval 23"/>
          <p:cNvSpPr/>
          <p:nvPr/>
        </p:nvSpPr>
        <p:spPr>
          <a:xfrm>
            <a:off x="5051926" y="1477308"/>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sp>
        <p:nvSpPr>
          <p:cNvPr id="25" name="Oval 24"/>
          <p:cNvSpPr/>
          <p:nvPr/>
        </p:nvSpPr>
        <p:spPr>
          <a:xfrm>
            <a:off x="5786896" y="1841102"/>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26" name="Oval 25"/>
          <p:cNvSpPr/>
          <p:nvPr/>
        </p:nvSpPr>
        <p:spPr>
          <a:xfrm>
            <a:off x="7282628" y="1841102"/>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28" name="Oval 27"/>
          <p:cNvSpPr/>
          <p:nvPr/>
        </p:nvSpPr>
        <p:spPr>
          <a:xfrm>
            <a:off x="6539054" y="2204896"/>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sp>
        <p:nvSpPr>
          <p:cNvPr id="29" name="Oval 28"/>
          <p:cNvSpPr/>
          <p:nvPr/>
        </p:nvSpPr>
        <p:spPr>
          <a:xfrm>
            <a:off x="8731664" y="1841102"/>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30" name="Oval 29"/>
          <p:cNvSpPr/>
          <p:nvPr/>
        </p:nvSpPr>
        <p:spPr>
          <a:xfrm>
            <a:off x="8060597" y="2204896"/>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cxnSp>
        <p:nvCxnSpPr>
          <p:cNvPr id="32" name="Elbow Connector 31"/>
          <p:cNvCxnSpPr>
            <a:stCxn id="21" idx="0"/>
            <a:endCxn id="16" idx="2"/>
          </p:cNvCxnSpPr>
          <p:nvPr/>
        </p:nvCxnSpPr>
        <p:spPr>
          <a:xfrm rot="5400000" flipH="1" flipV="1">
            <a:off x="3822751" y="-2201039"/>
            <a:ext cx="608362" cy="6748332"/>
          </a:xfrm>
          <a:prstGeom prst="bentConnector2">
            <a:avLst/>
          </a:prstGeom>
          <a:ln w="1270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34" name="Straight Connector 33"/>
          <p:cNvCxnSpPr>
            <a:stCxn id="19" idx="0"/>
          </p:cNvCxnSpPr>
          <p:nvPr/>
        </p:nvCxnSpPr>
        <p:spPr>
          <a:xfrm flipH="1" flipV="1">
            <a:off x="2228836" y="868945"/>
            <a:ext cx="1" cy="6083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29" idx="6"/>
            <a:endCxn id="16" idx="6"/>
          </p:cNvCxnSpPr>
          <p:nvPr/>
        </p:nvCxnSpPr>
        <p:spPr>
          <a:xfrm flipH="1" flipV="1">
            <a:off x="8806326" y="868946"/>
            <a:ext cx="161313" cy="1085227"/>
          </a:xfrm>
          <a:prstGeom prst="bentConnector3">
            <a:avLst>
              <a:gd name="adj1" fmla="val -59047"/>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699373" y="872316"/>
            <a:ext cx="1" cy="6083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5169909" y="872022"/>
            <a:ext cx="1" cy="6083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7273404" y="3216387"/>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cxnSp>
        <p:nvCxnSpPr>
          <p:cNvPr id="50" name="Elbow Connector 49"/>
          <p:cNvCxnSpPr>
            <a:stCxn id="28" idx="4"/>
            <a:endCxn id="9" idx="0"/>
          </p:cNvCxnSpPr>
          <p:nvPr/>
        </p:nvCxnSpPr>
        <p:spPr>
          <a:xfrm rot="16200000" flipH="1">
            <a:off x="6938802" y="2149277"/>
            <a:ext cx="170833" cy="734353"/>
          </a:xfrm>
          <a:prstGeom prst="bentConnector3">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30" idx="4"/>
            <a:endCxn id="9" idx="0"/>
          </p:cNvCxnSpPr>
          <p:nvPr/>
        </p:nvCxnSpPr>
        <p:spPr>
          <a:xfrm rot="5400000">
            <a:off x="7699574" y="2122859"/>
            <a:ext cx="170833" cy="787190"/>
          </a:xfrm>
          <a:prstGeom prst="bentConnector3">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609727" y="3651454"/>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sp>
        <p:nvSpPr>
          <p:cNvPr id="56" name="Oval 55"/>
          <p:cNvSpPr/>
          <p:nvPr/>
        </p:nvSpPr>
        <p:spPr>
          <a:xfrm>
            <a:off x="7989002" y="2852593"/>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57" name="Oval 56"/>
          <p:cNvSpPr/>
          <p:nvPr/>
        </p:nvSpPr>
        <p:spPr>
          <a:xfrm>
            <a:off x="7282628" y="4030312"/>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58" name="Oval 57"/>
          <p:cNvSpPr/>
          <p:nvPr/>
        </p:nvSpPr>
        <p:spPr>
          <a:xfrm>
            <a:off x="6609726" y="4450315"/>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59" name="Oval 58"/>
          <p:cNvSpPr/>
          <p:nvPr/>
        </p:nvSpPr>
        <p:spPr>
          <a:xfrm>
            <a:off x="7937084" y="4450315"/>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cxnSp>
        <p:nvCxnSpPr>
          <p:cNvPr id="61" name="Elbow Connector 60"/>
          <p:cNvCxnSpPr>
            <a:stCxn id="56" idx="6"/>
            <a:endCxn id="16" idx="6"/>
          </p:cNvCxnSpPr>
          <p:nvPr/>
        </p:nvCxnSpPr>
        <p:spPr>
          <a:xfrm flipV="1">
            <a:off x="8224977" y="868946"/>
            <a:ext cx="581349" cy="2096718"/>
          </a:xfrm>
          <a:prstGeom prst="bentConnector3">
            <a:avLst>
              <a:gd name="adj1" fmla="val 144237"/>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59" idx="6"/>
            <a:endCxn id="16" idx="6"/>
          </p:cNvCxnSpPr>
          <p:nvPr/>
        </p:nvCxnSpPr>
        <p:spPr>
          <a:xfrm flipV="1">
            <a:off x="8173059" y="868946"/>
            <a:ext cx="633267" cy="3694440"/>
          </a:xfrm>
          <a:prstGeom prst="bentConnector3">
            <a:avLst>
              <a:gd name="adj1" fmla="val 14061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55" idx="2"/>
            <a:endCxn id="17" idx="6"/>
          </p:cNvCxnSpPr>
          <p:nvPr/>
        </p:nvCxnSpPr>
        <p:spPr>
          <a:xfrm rot="10800000" flipV="1">
            <a:off x="6364065" y="3764525"/>
            <a:ext cx="245663" cy="508810"/>
          </a:xfrm>
          <a:prstGeom prst="bentConnector3">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58" idx="2"/>
            <a:endCxn id="17" idx="6"/>
          </p:cNvCxnSpPr>
          <p:nvPr/>
        </p:nvCxnSpPr>
        <p:spPr>
          <a:xfrm rot="10800000">
            <a:off x="6364064" y="4273336"/>
            <a:ext cx="245662" cy="290051"/>
          </a:xfrm>
          <a:prstGeom prst="bentConnector3">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5179649" y="2464218"/>
            <a:ext cx="1083531" cy="101272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accent2"/>
                </a:solidFill>
                <a:latin typeface="Roboto" panose="02000000000000000000" pitchFamily="2" charset="0"/>
                <a:ea typeface="Roboto" panose="02000000000000000000" pitchFamily="2" charset="0"/>
                <a:cs typeface="Roboto" panose="02000000000000000000" pitchFamily="2" charset="0"/>
              </a:rPr>
              <a:t>You most probably need a public blockchain!</a:t>
            </a:r>
            <a:endParaRPr lang="bg-BG" sz="900"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cxnSp>
        <p:nvCxnSpPr>
          <p:cNvPr id="77" name="Elbow Connector 76"/>
          <p:cNvCxnSpPr>
            <a:stCxn id="17" idx="2"/>
            <a:endCxn id="10" idx="3"/>
          </p:cNvCxnSpPr>
          <p:nvPr/>
        </p:nvCxnSpPr>
        <p:spPr>
          <a:xfrm rot="10800000" flipV="1">
            <a:off x="4807908" y="4273334"/>
            <a:ext cx="250929" cy="296205"/>
          </a:xfrm>
          <a:prstGeom prst="bentConnector3">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0" idx="0"/>
            <a:endCxn id="12" idx="2"/>
          </p:cNvCxnSpPr>
          <p:nvPr/>
        </p:nvCxnSpPr>
        <p:spPr>
          <a:xfrm flipH="1" flipV="1">
            <a:off x="4144228" y="4129556"/>
            <a:ext cx="2" cy="7619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017627" y="3250803"/>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sp>
        <p:nvSpPr>
          <p:cNvPr id="83" name="Oval 82"/>
          <p:cNvSpPr/>
          <p:nvPr/>
        </p:nvSpPr>
        <p:spPr>
          <a:xfrm>
            <a:off x="4734773" y="2855657"/>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84" name="Oval 83"/>
          <p:cNvSpPr/>
          <p:nvPr/>
        </p:nvSpPr>
        <p:spPr>
          <a:xfrm>
            <a:off x="3307247" y="3651454"/>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sp>
        <p:nvSpPr>
          <p:cNvPr id="86" name="Rectangle 85"/>
          <p:cNvSpPr/>
          <p:nvPr/>
        </p:nvSpPr>
        <p:spPr>
          <a:xfrm>
            <a:off x="1562057" y="2978889"/>
            <a:ext cx="1327355" cy="727587"/>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Roboto" panose="02000000000000000000" pitchFamily="2" charset="0"/>
                <a:ea typeface="Roboto" panose="02000000000000000000" pitchFamily="2" charset="0"/>
                <a:cs typeface="Roboto" panose="02000000000000000000" pitchFamily="2" charset="0"/>
              </a:rPr>
              <a:t>Is consensus determined by multiple entities?</a:t>
            </a:r>
            <a:endParaRPr lang="bg-BG" sz="900" dirty="0">
              <a:latin typeface="Roboto" panose="02000000000000000000" pitchFamily="2" charset="0"/>
              <a:ea typeface="Roboto" panose="02000000000000000000" pitchFamily="2" charset="0"/>
              <a:cs typeface="Roboto" panose="02000000000000000000" pitchFamily="2" charset="0"/>
            </a:endParaRPr>
          </a:p>
        </p:txBody>
      </p:sp>
      <p:sp>
        <p:nvSpPr>
          <p:cNvPr id="85" name="Oval 84"/>
          <p:cNvSpPr/>
          <p:nvPr/>
        </p:nvSpPr>
        <p:spPr>
          <a:xfrm>
            <a:off x="3312297" y="2848915"/>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cxnSp>
        <p:nvCxnSpPr>
          <p:cNvPr id="88" name="Elbow Connector 87"/>
          <p:cNvCxnSpPr>
            <a:stCxn id="84" idx="2"/>
            <a:endCxn id="86" idx="3"/>
          </p:cNvCxnSpPr>
          <p:nvPr/>
        </p:nvCxnSpPr>
        <p:spPr>
          <a:xfrm rot="10800000">
            <a:off x="2889413" y="3342683"/>
            <a:ext cx="417835" cy="421842"/>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p:cNvCxnSpPr>
            <a:stCxn id="85" idx="2"/>
            <a:endCxn id="86" idx="3"/>
          </p:cNvCxnSpPr>
          <p:nvPr/>
        </p:nvCxnSpPr>
        <p:spPr>
          <a:xfrm rot="10800000" flipV="1">
            <a:off x="2889413" y="2961985"/>
            <a:ext cx="422885" cy="380697"/>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87693" y="2965639"/>
            <a:ext cx="1327355" cy="727587"/>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bg1"/>
                </a:solidFill>
                <a:latin typeface="Roboto" panose="02000000000000000000" pitchFamily="2" charset="0"/>
                <a:ea typeface="Roboto" panose="02000000000000000000" pitchFamily="2" charset="0"/>
                <a:cs typeface="Roboto" panose="02000000000000000000" pitchFamily="2" charset="0"/>
              </a:rPr>
              <a:t>Coordinate those entities into a consortium.</a:t>
            </a:r>
            <a:endParaRPr lang="bg-BG" sz="9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95" name="Straight Arrow Connector 94"/>
          <p:cNvCxnSpPr>
            <a:stCxn id="83" idx="6"/>
            <a:endCxn id="75" idx="2"/>
          </p:cNvCxnSpPr>
          <p:nvPr/>
        </p:nvCxnSpPr>
        <p:spPr>
          <a:xfrm>
            <a:off x="4970748" y="2968728"/>
            <a:ext cx="208901" cy="18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1683968" y="3943951"/>
            <a:ext cx="1083531" cy="101272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accent2"/>
                </a:solidFill>
                <a:latin typeface="Roboto" panose="02000000000000000000" pitchFamily="2" charset="0"/>
                <a:ea typeface="Roboto" panose="02000000000000000000" pitchFamily="2" charset="0"/>
                <a:cs typeface="Roboto" panose="02000000000000000000" pitchFamily="2" charset="0"/>
              </a:rPr>
              <a:t>You might need a private distributed ledger.</a:t>
            </a:r>
            <a:endParaRPr lang="bg-BG" sz="900"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sp>
        <p:nvSpPr>
          <p:cNvPr id="101" name="Oval 100"/>
          <p:cNvSpPr/>
          <p:nvPr/>
        </p:nvSpPr>
        <p:spPr>
          <a:xfrm>
            <a:off x="209606" y="3943950"/>
            <a:ext cx="1083531" cy="101272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accent2"/>
                </a:solidFill>
                <a:latin typeface="Roboto" panose="02000000000000000000" pitchFamily="2" charset="0"/>
                <a:ea typeface="Roboto" panose="02000000000000000000" pitchFamily="2" charset="0"/>
                <a:cs typeface="Roboto" panose="02000000000000000000" pitchFamily="2" charset="0"/>
              </a:rPr>
              <a:t>Choose the best blockchain or DLT  [hybrid]</a:t>
            </a:r>
            <a:endParaRPr lang="bg-BG" sz="900"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sp>
        <p:nvSpPr>
          <p:cNvPr id="102" name="Oval 101"/>
          <p:cNvSpPr/>
          <p:nvPr/>
        </p:nvSpPr>
        <p:spPr>
          <a:xfrm>
            <a:off x="1370654" y="3230847"/>
            <a:ext cx="235975" cy="2261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a:t>
            </a:r>
            <a:endParaRPr lang="bg-BG" dirty="0"/>
          </a:p>
        </p:txBody>
      </p:sp>
      <p:cxnSp>
        <p:nvCxnSpPr>
          <p:cNvPr id="104" name="Straight Arrow Connector 103"/>
          <p:cNvCxnSpPr>
            <a:stCxn id="91" idx="2"/>
            <a:endCxn id="101" idx="0"/>
          </p:cNvCxnSpPr>
          <p:nvPr/>
        </p:nvCxnSpPr>
        <p:spPr>
          <a:xfrm>
            <a:off x="751371" y="3693226"/>
            <a:ext cx="1" cy="2507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2107747" y="3610309"/>
            <a:ext cx="235975" cy="226142"/>
          </a:xfrm>
          <a:prstGeom prst="ellipse">
            <a:avLst/>
          </a:prstGeom>
          <a:solidFill>
            <a:srgbClr val="F16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bg-BG" dirty="0"/>
          </a:p>
        </p:txBody>
      </p:sp>
      <p:cxnSp>
        <p:nvCxnSpPr>
          <p:cNvPr id="111" name="Straight Arrow Connector 110"/>
          <p:cNvCxnSpPr>
            <a:stCxn id="107" idx="4"/>
            <a:endCxn id="100" idx="0"/>
          </p:cNvCxnSpPr>
          <p:nvPr/>
        </p:nvCxnSpPr>
        <p:spPr>
          <a:xfrm flipH="1">
            <a:off x="2225734" y="3836451"/>
            <a:ext cx="1" cy="107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768015" y="540796"/>
            <a:ext cx="1778051" cy="230832"/>
          </a:xfrm>
          <a:prstGeom prst="rect">
            <a:avLst/>
          </a:prstGeom>
        </p:spPr>
        <p:txBody>
          <a:bodyPr wrap="none">
            <a:spAutoFit/>
          </a:bodyPr>
          <a:lstStyle/>
          <a:p>
            <a:r>
              <a:rPr lang="en-US" sz="900" i="1" dirty="0" smtClean="0">
                <a:solidFill>
                  <a:schemeClr val="bg1"/>
                </a:solidFill>
                <a:latin typeface="Roboto" panose="02000000000000000000" pitchFamily="2" charset="0"/>
                <a:ea typeface="Roboto" panose="02000000000000000000" pitchFamily="2" charset="0"/>
                <a:cs typeface="Roboto" panose="02000000000000000000" pitchFamily="2" charset="0"/>
              </a:rPr>
              <a:t>Source: Blockchain Capital LLC</a:t>
            </a:r>
            <a:endParaRPr lang="bg-BG" sz="900" i="1" dirty="0">
              <a:solidFill>
                <a:schemeClr val="bg1"/>
              </a:solidFill>
            </a:endParaRPr>
          </a:p>
        </p:txBody>
      </p:sp>
    </p:spTree>
    <p:extLst>
      <p:ext uri="{BB962C8B-B14F-4D97-AF65-F5344CB8AC3E}">
        <p14:creationId xmlns:p14="http://schemas.microsoft.com/office/powerpoint/2010/main" val="26665879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g-BG"/>
          </a:p>
        </p:txBody>
      </p:sp>
      <p:pic>
        <p:nvPicPr>
          <p:cNvPr id="3" name="Content Placeholder 3"/>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900281"/>
            <a:ext cx="9144000" cy="4102025"/>
          </a:xfrm>
          <a:prstGeom prst="rect">
            <a:avLst/>
          </a:prstGeom>
          <a:noFill/>
          <a:ln>
            <a:noFill/>
          </a:ln>
        </p:spPr>
      </p:pic>
      <p:sp>
        <p:nvSpPr>
          <p:cNvPr id="4" name="Rectangle 3"/>
          <p:cNvSpPr/>
          <p:nvPr/>
        </p:nvSpPr>
        <p:spPr>
          <a:xfrm>
            <a:off x="0" y="1490844"/>
            <a:ext cx="6228678" cy="1323439"/>
          </a:xfrm>
          <a:prstGeom prst="rect">
            <a:avLst/>
          </a:prstGeom>
          <a:solidFill>
            <a:schemeClr val="tx1">
              <a:lumMod val="95000"/>
              <a:lumOff val="5000"/>
            </a:schemeClr>
          </a:solidFill>
        </p:spPr>
        <p:txBody>
          <a:bodyPr wrap="square">
            <a:spAutoFit/>
          </a:bodyPr>
          <a:lstStyle/>
          <a:p>
            <a:r>
              <a:rPr lang="en-US" sz="1600" dirty="0" smtClean="0">
                <a:solidFill>
                  <a:schemeClr val="bg1"/>
                </a:solidFill>
                <a:latin typeface="Roboto" panose="02000000000000000000" pitchFamily="2" charset="0"/>
                <a:ea typeface="Roboto" panose="02000000000000000000" pitchFamily="2" charset="0"/>
                <a:cs typeface="Roboto" panose="02000000000000000000" pitchFamily="2" charset="0"/>
              </a:rPr>
              <a:t>‘Internet of Things’ era is about collecting, connecting, and making sense of data. We need a ‘Diploma of things’ mechanism to collect, connect and make sense of learning. Therefore the distributed education and career development ledger is what we work on at www.OS.UNIVERSITY. </a:t>
            </a:r>
          </a:p>
        </p:txBody>
      </p:sp>
      <p:sp>
        <p:nvSpPr>
          <p:cNvPr id="5" name="Oval 4"/>
          <p:cNvSpPr/>
          <p:nvPr/>
        </p:nvSpPr>
        <p:spPr>
          <a:xfrm>
            <a:off x="3324112" y="3321836"/>
            <a:ext cx="1592131" cy="1416223"/>
          </a:xfrm>
          <a:prstGeom prst="ellipse">
            <a:avLst/>
          </a:prstGeom>
          <a:noFill/>
          <a:ln w="57150">
            <a:solidFill>
              <a:srgbClr val="F168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Tree>
    <p:extLst>
      <p:ext uri="{BB962C8B-B14F-4D97-AF65-F5344CB8AC3E}">
        <p14:creationId xmlns:p14="http://schemas.microsoft.com/office/powerpoint/2010/main" val="1855034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idx="4294967295"/>
          </p:nvPr>
        </p:nvSpPr>
        <p:spPr>
          <a:xfrm>
            <a:off x="304801" y="2259891"/>
            <a:ext cx="8598734" cy="80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b="1" dirty="0" smtClean="0">
                <a:solidFill>
                  <a:srgbClr val="F16825"/>
                </a:solidFill>
                <a:latin typeface="Roboto"/>
                <a:ea typeface="Roboto"/>
                <a:cs typeface="Roboto"/>
                <a:sym typeface="Roboto"/>
              </a:rPr>
              <a:t>WHAT’S NEXT FOR THE WORLD?</a:t>
            </a:r>
            <a:endParaRPr sz="4400" b="1" dirty="0">
              <a:solidFill>
                <a:srgbClr val="F16825"/>
              </a:solidFill>
              <a:latin typeface="Roboto"/>
              <a:ea typeface="Roboto"/>
              <a:cs typeface="Roboto"/>
              <a:sym typeface="Roboto"/>
            </a:endParaRPr>
          </a:p>
        </p:txBody>
      </p:sp>
    </p:spTree>
    <p:extLst>
      <p:ext uri="{BB962C8B-B14F-4D97-AF65-F5344CB8AC3E}">
        <p14:creationId xmlns:p14="http://schemas.microsoft.com/office/powerpoint/2010/main" val="3272697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125"/>
          <p:cNvPicPr preferRelativeResize="0"/>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03046" y="906940"/>
            <a:ext cx="5328269" cy="2378812"/>
          </a:xfrm>
          <a:prstGeom prst="rect">
            <a:avLst/>
          </a:prstGeom>
          <a:noFill/>
          <a:ln>
            <a:noFill/>
          </a:ln>
        </p:spPr>
      </p:pic>
      <p:pic>
        <p:nvPicPr>
          <p:cNvPr id="4" name="Shape 132"/>
          <p:cNvPicPr preferRelativeResize="0"/>
          <p:nvPr/>
        </p:nvPicPr>
        <p:blipFill>
          <a:blip r:embed="rId4">
            <a:alphaModFix/>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3600146" y="2525588"/>
            <a:ext cx="5405226" cy="2542336"/>
          </a:xfrm>
          <a:prstGeom prst="rect">
            <a:avLst/>
          </a:prstGeom>
          <a:noFill/>
          <a:ln>
            <a:noFill/>
          </a:ln>
        </p:spPr>
      </p:pic>
      <p:cxnSp>
        <p:nvCxnSpPr>
          <p:cNvPr id="7" name="Elbow Connector 6"/>
          <p:cNvCxnSpPr>
            <a:stCxn id="3" idx="2"/>
          </p:cNvCxnSpPr>
          <p:nvPr/>
        </p:nvCxnSpPr>
        <p:spPr>
          <a:xfrm rot="16200000" flipH="1">
            <a:off x="2846720" y="3206213"/>
            <a:ext cx="511004" cy="670082"/>
          </a:xfrm>
          <a:prstGeom prst="bentConnector2">
            <a:avLst/>
          </a:prstGeom>
          <a:ln w="57150">
            <a:solidFill>
              <a:srgbClr val="2C3E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643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338" y="1846428"/>
            <a:ext cx="4597627" cy="1988489"/>
          </a:xfrm>
          <a:prstGeom prst="rect">
            <a:avLst/>
          </a:prstGeom>
        </p:spPr>
      </p:pic>
      <p:sp>
        <p:nvSpPr>
          <p:cNvPr id="6" name="Shape 81"/>
          <p:cNvSpPr txBox="1">
            <a:spLocks/>
          </p:cNvSpPr>
          <p:nvPr/>
        </p:nvSpPr>
        <p:spPr>
          <a:xfrm>
            <a:off x="198865" y="914397"/>
            <a:ext cx="4344409" cy="800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400" b="1" dirty="0" smtClean="0">
                <a:solidFill>
                  <a:srgbClr val="2C3E50"/>
                </a:solidFill>
                <a:latin typeface="Roboto"/>
                <a:ea typeface="Roboto"/>
                <a:cs typeface="Roboto"/>
                <a:sym typeface="Roboto"/>
              </a:rPr>
              <a:t>IBM’s </a:t>
            </a:r>
            <a:r>
              <a:rPr lang="en-GB" sz="2400" b="1" strike="sngStrike" dirty="0" smtClean="0">
                <a:solidFill>
                  <a:srgbClr val="2C3E50"/>
                </a:solidFill>
                <a:latin typeface="Roboto"/>
                <a:ea typeface="Roboto"/>
                <a:cs typeface="Roboto"/>
                <a:sym typeface="Roboto"/>
              </a:rPr>
              <a:t>Device</a:t>
            </a:r>
            <a:r>
              <a:rPr lang="en-GB" sz="2400" b="1" dirty="0" smtClean="0">
                <a:solidFill>
                  <a:srgbClr val="2C3E50"/>
                </a:solidFill>
                <a:latin typeface="Roboto"/>
                <a:ea typeface="Roboto"/>
                <a:cs typeface="Roboto"/>
                <a:sym typeface="Roboto"/>
              </a:rPr>
              <a:t> Democracy</a:t>
            </a:r>
            <a:endParaRPr lang="en-GB" sz="2400" b="1" dirty="0">
              <a:solidFill>
                <a:srgbClr val="2C3E50"/>
              </a:solidFill>
              <a:latin typeface="Roboto"/>
              <a:ea typeface="Roboto"/>
              <a:cs typeface="Roboto"/>
              <a:sym typeface="Roboto"/>
            </a:endParaRPr>
          </a:p>
        </p:txBody>
      </p:sp>
      <p:sp>
        <p:nvSpPr>
          <p:cNvPr id="8" name="Shape 81"/>
          <p:cNvSpPr txBox="1">
            <a:spLocks/>
          </p:cNvSpPr>
          <p:nvPr/>
        </p:nvSpPr>
        <p:spPr>
          <a:xfrm>
            <a:off x="4716966" y="1176803"/>
            <a:ext cx="4344409" cy="800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dirty="0" smtClean="0">
                <a:solidFill>
                  <a:srgbClr val="F16825"/>
                </a:solidFill>
                <a:latin typeface="Roboto"/>
                <a:ea typeface="Roboto"/>
                <a:cs typeface="Roboto"/>
                <a:sym typeface="Roboto"/>
              </a:rPr>
              <a:t>Connectivity Democracy</a:t>
            </a:r>
            <a:endParaRPr lang="en-GB" dirty="0">
              <a:solidFill>
                <a:srgbClr val="F16825"/>
              </a:solidFill>
              <a:latin typeface="Roboto"/>
              <a:ea typeface="Roboto"/>
              <a:cs typeface="Roboto"/>
              <a:sym typeface="Roboto"/>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6121"/>
          <a:stretch/>
        </p:blipFill>
        <p:spPr>
          <a:xfrm>
            <a:off x="4667562" y="837283"/>
            <a:ext cx="4393813" cy="4262149"/>
          </a:xfrm>
          <a:prstGeom prst="rect">
            <a:avLst/>
          </a:prstGeom>
        </p:spPr>
      </p:pic>
      <p:sp>
        <p:nvSpPr>
          <p:cNvPr id="11" name="Shape 81"/>
          <p:cNvSpPr txBox="1">
            <a:spLocks/>
          </p:cNvSpPr>
          <p:nvPr/>
        </p:nvSpPr>
        <p:spPr>
          <a:xfrm>
            <a:off x="4716965" y="914397"/>
            <a:ext cx="4427035" cy="80070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2400" b="1" dirty="0" smtClean="0">
                <a:solidFill>
                  <a:srgbClr val="2C3E50"/>
                </a:solidFill>
                <a:latin typeface="Roboto"/>
                <a:ea typeface="Roboto"/>
                <a:cs typeface="Roboto"/>
                <a:sym typeface="Roboto"/>
              </a:rPr>
              <a:t>e.g. World Community Grid</a:t>
            </a:r>
            <a:endParaRPr lang="en-GB" sz="2400" b="1" dirty="0">
              <a:solidFill>
                <a:srgbClr val="2C3E50"/>
              </a:solidFill>
              <a:latin typeface="Roboto"/>
              <a:ea typeface="Roboto"/>
              <a:cs typeface="Roboto"/>
              <a:sym typeface="Roboto"/>
            </a:endParaRPr>
          </a:p>
        </p:txBody>
      </p:sp>
      <p:cxnSp>
        <p:nvCxnSpPr>
          <p:cNvPr id="13" name="Straight Connector 12"/>
          <p:cNvCxnSpPr/>
          <p:nvPr/>
        </p:nvCxnSpPr>
        <p:spPr>
          <a:xfrm>
            <a:off x="276070" y="1452433"/>
            <a:ext cx="8571123" cy="0"/>
          </a:xfrm>
          <a:prstGeom prst="line">
            <a:avLst/>
          </a:prstGeom>
          <a:ln w="28575">
            <a:solidFill>
              <a:srgbClr val="2C3E50"/>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76070" y="3966249"/>
            <a:ext cx="4391492" cy="979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GB" i="1" dirty="0" smtClean="0">
                <a:solidFill>
                  <a:schemeClr val="accent2"/>
                </a:solidFill>
                <a:latin typeface="Roboto" panose="02000000000000000000" pitchFamily="2" charset="0"/>
                <a:ea typeface="Roboto" panose="02000000000000000000" pitchFamily="2" charset="0"/>
                <a:cs typeface="Roboto" panose="02000000000000000000" pitchFamily="2" charset="0"/>
              </a:rPr>
              <a:t>The Internet of Things means Ledgers of Things; </a:t>
            </a:r>
          </a:p>
          <a:p>
            <a:pPr marL="285750" indent="-285750">
              <a:buFont typeface="Wingdings" panose="05000000000000000000" pitchFamily="2" charset="2"/>
              <a:buChar char="§"/>
            </a:pPr>
            <a:r>
              <a:rPr lang="en-GB" i="1" dirty="0" smtClean="0">
                <a:solidFill>
                  <a:schemeClr val="accent2"/>
                </a:solidFill>
                <a:latin typeface="Roboto" panose="02000000000000000000" pitchFamily="2" charset="0"/>
                <a:ea typeface="Roboto" panose="02000000000000000000" pitchFamily="2" charset="0"/>
                <a:cs typeface="Roboto" panose="02000000000000000000" pitchFamily="2" charset="0"/>
              </a:rPr>
              <a:t>Sharing Economy 2.0 – Uber without the Uber.</a:t>
            </a:r>
          </a:p>
        </p:txBody>
      </p:sp>
    </p:spTree>
    <p:extLst>
      <p:ext uri="{BB962C8B-B14F-4D97-AF65-F5344CB8AC3E}">
        <p14:creationId xmlns:p14="http://schemas.microsoft.com/office/powerpoint/2010/main" val="3865679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g-BG"/>
          </a:p>
        </p:txBody>
      </p:sp>
      <p:pic>
        <p:nvPicPr>
          <p:cNvPr id="3"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3175" b="17793"/>
          <a:stretch/>
        </p:blipFill>
        <p:spPr>
          <a:xfrm>
            <a:off x="0" y="903249"/>
            <a:ext cx="9144000" cy="4078727"/>
          </a:xfrm>
          <a:prstGeom prst="rect">
            <a:avLst/>
          </a:prstGeom>
          <a:noFill/>
          <a:ln>
            <a:noFill/>
          </a:ln>
        </p:spPr>
      </p:pic>
    </p:spTree>
    <p:extLst>
      <p:ext uri="{BB962C8B-B14F-4D97-AF65-F5344CB8AC3E}">
        <p14:creationId xmlns:p14="http://schemas.microsoft.com/office/powerpoint/2010/main" val="3598236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88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t="28283" b="4998"/>
          <a:stretch/>
        </p:blipFill>
        <p:spPr>
          <a:xfrm>
            <a:off x="3107" y="914398"/>
            <a:ext cx="9150215" cy="4070043"/>
          </a:xfrm>
          <a:prstGeom prst="rect">
            <a:avLst/>
          </a:prstGeom>
        </p:spPr>
      </p:pic>
      <p:sp>
        <p:nvSpPr>
          <p:cNvPr id="2" name="Text Placeholder 1"/>
          <p:cNvSpPr>
            <a:spLocks noGrp="1"/>
          </p:cNvSpPr>
          <p:nvPr>
            <p:ph type="body" idx="1"/>
          </p:nvPr>
        </p:nvSpPr>
        <p:spPr>
          <a:xfrm>
            <a:off x="3107" y="1010776"/>
            <a:ext cx="4539396" cy="3798629"/>
          </a:xfrm>
        </p:spPr>
        <p:txBody>
          <a:bodyPr/>
          <a:lstStyle/>
          <a:p>
            <a:pPr marL="114300" indent="0">
              <a:spcAft>
                <a:spcPts val="600"/>
              </a:spcAft>
              <a:buClr>
                <a:schemeClr val="bg1"/>
              </a:buClr>
              <a:buNone/>
            </a:pPr>
            <a:r>
              <a:rPr lang="pt-BR" dirty="0" smtClean="0">
                <a:solidFill>
                  <a:schemeClr val="bg1"/>
                </a:solidFill>
                <a:latin typeface="Roboto" panose="02000000000000000000" pitchFamily="2" charset="0"/>
                <a:ea typeface="Roboto" panose="02000000000000000000" pitchFamily="2" charset="0"/>
                <a:cs typeface="Roboto" panose="02000000000000000000" pitchFamily="2" charset="0"/>
              </a:rPr>
              <a:t>Conclusions:</a:t>
            </a:r>
          </a:p>
          <a:p>
            <a:pPr>
              <a:spcAft>
                <a:spcPts val="600"/>
              </a:spcAft>
              <a:buClr>
                <a:schemeClr val="bg1"/>
              </a:buClr>
              <a:buFont typeface="+mj-lt"/>
              <a:buAutoNum type="arabicPeriod"/>
            </a:pPr>
            <a:r>
              <a:rPr lang="pt-BR" dirty="0" smtClean="0">
                <a:solidFill>
                  <a:schemeClr val="bg1"/>
                </a:solidFill>
                <a:latin typeface="Roboto" panose="02000000000000000000" pitchFamily="2" charset="0"/>
                <a:ea typeface="Roboto" panose="02000000000000000000" pitchFamily="2" charset="0"/>
                <a:cs typeface="Roboto" panose="02000000000000000000" pitchFamily="2" charset="0"/>
              </a:rPr>
              <a:t>There’s a broader transformation undergoing, i.e. from “Internet of Things” to “Internet of People”;</a:t>
            </a:r>
            <a:endParaRPr lang="pt-BR" dirty="0">
              <a:solidFill>
                <a:schemeClr val="bg1"/>
              </a:solidFill>
              <a:latin typeface="Roboto" panose="02000000000000000000" pitchFamily="2" charset="0"/>
              <a:ea typeface="Roboto" panose="02000000000000000000" pitchFamily="2" charset="0"/>
              <a:cs typeface="Roboto" panose="02000000000000000000" pitchFamily="2" charset="0"/>
            </a:endParaRPr>
          </a:p>
          <a:p>
            <a:pPr>
              <a:spcAft>
                <a:spcPts val="600"/>
              </a:spcAft>
              <a:buClr>
                <a:schemeClr val="bg1"/>
              </a:buClr>
              <a:buFont typeface="+mj-lt"/>
              <a:buAutoNum type="arabicPeriod"/>
            </a:pPr>
            <a:r>
              <a:rPr lang="pt-BR" dirty="0" smtClean="0">
                <a:solidFill>
                  <a:schemeClr val="bg1"/>
                </a:solidFill>
                <a:latin typeface="Roboto" panose="02000000000000000000" pitchFamily="2" charset="0"/>
                <a:ea typeface="Roboto" panose="02000000000000000000" pitchFamily="2" charset="0"/>
                <a:cs typeface="Roboto" panose="02000000000000000000" pitchFamily="2" charset="0"/>
              </a:rPr>
              <a:t>Blockchain is simply an incremental innovation. PKI &amp; encryption + consensus mechanisms;</a:t>
            </a:r>
            <a:endParaRPr lang="pt-BR" dirty="0">
              <a:solidFill>
                <a:schemeClr val="bg1"/>
              </a:solidFill>
              <a:latin typeface="Roboto" panose="02000000000000000000" pitchFamily="2" charset="0"/>
              <a:ea typeface="Roboto" panose="02000000000000000000" pitchFamily="2" charset="0"/>
              <a:cs typeface="Roboto" panose="02000000000000000000" pitchFamily="2" charset="0"/>
            </a:endParaRPr>
          </a:p>
          <a:p>
            <a:pPr>
              <a:spcAft>
                <a:spcPts val="600"/>
              </a:spcAft>
              <a:buClr>
                <a:schemeClr val="bg1"/>
              </a:buClr>
              <a:buFont typeface="+mj-lt"/>
              <a:buAutoNum type="arabicPeriod"/>
            </a:pPr>
            <a:r>
              <a:rPr lang="en-GB" dirty="0" smtClean="0">
                <a:solidFill>
                  <a:schemeClr val="bg1"/>
                </a:solidFill>
                <a:latin typeface="Roboto" panose="02000000000000000000" pitchFamily="2" charset="0"/>
                <a:ea typeface="Roboto" panose="02000000000000000000" pitchFamily="2" charset="0"/>
                <a:cs typeface="Roboto" panose="02000000000000000000" pitchFamily="2" charset="0"/>
              </a:rPr>
              <a:t>Broader adoption in public &amp; corporate governance is expected. </a:t>
            </a:r>
            <a:r>
              <a:rPr lang="pt-BR" dirty="0" smtClean="0">
                <a:solidFill>
                  <a:schemeClr val="bg1"/>
                </a:solidFill>
                <a:latin typeface="Roboto" panose="02000000000000000000" pitchFamily="2" charset="0"/>
                <a:ea typeface="Roboto" panose="02000000000000000000" pitchFamily="2" charset="0"/>
                <a:cs typeface="Roboto" panose="02000000000000000000" pitchFamily="2" charset="0"/>
              </a:rPr>
              <a:t>Because move is from </a:t>
            </a:r>
            <a:r>
              <a:rPr lang="pt-BR" dirty="0">
                <a:solidFill>
                  <a:schemeClr val="bg1"/>
                </a:solidFill>
                <a:latin typeface="Roboto" panose="02000000000000000000" pitchFamily="2" charset="0"/>
                <a:ea typeface="Roboto" panose="02000000000000000000" pitchFamily="2" charset="0"/>
                <a:cs typeface="Roboto" panose="02000000000000000000" pitchFamily="2" charset="0"/>
              </a:rPr>
              <a:t>“Open Source Software” to “Open Source Economy</a:t>
            </a:r>
            <a:r>
              <a:rPr lang="pt-BR" dirty="0" smtClean="0">
                <a:solidFill>
                  <a:schemeClr val="bg1"/>
                </a:solidFill>
                <a:latin typeface="Roboto" panose="02000000000000000000" pitchFamily="2" charset="0"/>
                <a:ea typeface="Roboto" panose="02000000000000000000" pitchFamily="2" charset="0"/>
                <a:cs typeface="Roboto" panose="02000000000000000000" pitchFamily="2" charset="0"/>
              </a:rPr>
              <a:t>”.</a:t>
            </a:r>
            <a:endParaRPr lang="bg-BG"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89386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g-BG"/>
          </a:p>
        </p:txBody>
      </p:sp>
      <p:pic>
        <p:nvPicPr>
          <p:cNvPr id="3" name="Picture 2"/>
          <p:cNvPicPr>
            <a:picLocks noChangeAspect="1"/>
          </p:cNvPicPr>
          <p:nvPr/>
        </p:nvPicPr>
        <p:blipFill rotWithShape="1">
          <a:blip r:embed="rId2" cstate="hqprint">
            <a:extLst>
              <a:ext uri="{BEBA8EAE-BF5A-486C-A8C5-ECC9F3942E4B}">
                <a14:imgProps xmlns:a14="http://schemas.microsoft.com/office/drawing/2010/main">
                  <a14:imgLayer r:embed="rId3">
                    <a14:imgEffect>
                      <a14:colorTemperature colorTemp="88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t="28283" b="4998"/>
          <a:stretch/>
        </p:blipFill>
        <p:spPr>
          <a:xfrm>
            <a:off x="0" y="914400"/>
            <a:ext cx="9150215" cy="4070043"/>
          </a:xfrm>
          <a:prstGeom prst="rect">
            <a:avLst/>
          </a:prstGeom>
        </p:spPr>
      </p:pic>
      <p:sp>
        <p:nvSpPr>
          <p:cNvPr id="4" name="Rectangle 3"/>
          <p:cNvSpPr/>
          <p:nvPr/>
        </p:nvSpPr>
        <p:spPr>
          <a:xfrm>
            <a:off x="213377" y="2670970"/>
            <a:ext cx="7209978" cy="1461939"/>
          </a:xfrm>
          <a:prstGeom prst="rect">
            <a:avLst/>
          </a:prstGeom>
        </p:spPr>
        <p:txBody>
          <a:bodyPr wrap="square">
            <a:spAutoFit/>
          </a:bodyPr>
          <a:lstStyle/>
          <a:p>
            <a:pPr>
              <a:buClr>
                <a:schemeClr val="bg1"/>
              </a:buClr>
            </a:pP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The future is already here </a:t>
            </a:r>
            <a:r>
              <a:rPr lang="en-US" sz="3200" b="1" dirty="0" smtClean="0">
                <a:solidFill>
                  <a:schemeClr val="bg1"/>
                </a:solidFill>
                <a:latin typeface="Roboto" panose="02000000000000000000" pitchFamily="2" charset="0"/>
                <a:ea typeface="Roboto" panose="02000000000000000000" pitchFamily="2" charset="0"/>
                <a:cs typeface="Roboto" panose="02000000000000000000" pitchFamily="2" charset="0"/>
              </a:rPr>
              <a:t>—</a:t>
            </a:r>
            <a:endParaRPr lang="en-US" sz="32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a:spcAft>
                <a:spcPts val="600"/>
              </a:spcAft>
              <a:buClr>
                <a:schemeClr val="bg1"/>
              </a:buClr>
            </a:pPr>
            <a:r>
              <a:rPr lang="en-US" sz="3200" b="1" dirty="0" smtClean="0">
                <a:solidFill>
                  <a:schemeClr val="bg1"/>
                </a:solidFill>
                <a:latin typeface="Roboto" panose="02000000000000000000" pitchFamily="2" charset="0"/>
                <a:ea typeface="Roboto" panose="02000000000000000000" pitchFamily="2" charset="0"/>
                <a:cs typeface="Roboto" panose="02000000000000000000" pitchFamily="2" charset="0"/>
              </a:rPr>
              <a:t>it's </a:t>
            </a: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just not very evenly distributed.</a:t>
            </a: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sz="3200" dirty="0" smtClean="0">
              <a:solidFill>
                <a:schemeClr val="bg1"/>
              </a:solidFill>
              <a:latin typeface="Roboto" panose="02000000000000000000" pitchFamily="2" charset="0"/>
              <a:ea typeface="Roboto" panose="02000000000000000000" pitchFamily="2" charset="0"/>
              <a:cs typeface="Roboto" panose="02000000000000000000" pitchFamily="2" charset="0"/>
            </a:endParaRPr>
          </a:p>
          <a:p>
            <a:pPr>
              <a:spcAft>
                <a:spcPts val="600"/>
              </a:spcAft>
              <a:buClr>
                <a:schemeClr val="bg1"/>
              </a:buClr>
            </a:pPr>
            <a:r>
              <a:rPr lang="en-US" sz="2000" dirty="0" smtClean="0">
                <a:solidFill>
                  <a:schemeClr val="bg1"/>
                </a:solidFill>
                <a:latin typeface="Roboto" panose="02000000000000000000" pitchFamily="2" charset="0"/>
                <a:ea typeface="Roboto" panose="02000000000000000000" pitchFamily="2" charset="0"/>
                <a:cs typeface="Roboto" panose="02000000000000000000" pitchFamily="2" charset="0"/>
              </a:rPr>
              <a:t>William Gibson</a:t>
            </a:r>
            <a:r>
              <a:rPr lang="pt-BR" sz="2000" dirty="0" smtClean="0">
                <a:solidFill>
                  <a:schemeClr val="bg1"/>
                </a:solidFill>
                <a:latin typeface="Roboto" panose="02000000000000000000" pitchFamily="2" charset="0"/>
                <a:ea typeface="Roboto" panose="02000000000000000000" pitchFamily="2" charset="0"/>
                <a:cs typeface="Roboto" panose="02000000000000000000" pitchFamily="2" charset="0"/>
              </a:rPr>
              <a:t>, cyberpunk writer</a:t>
            </a:r>
            <a:endParaRPr lang="en-US" sz="2000" dirty="0" smtClea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11695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p:nvPr/>
        </p:nvSpPr>
        <p:spPr>
          <a:xfrm>
            <a:off x="0" y="160000"/>
            <a:ext cx="9144000" cy="594300"/>
          </a:xfrm>
          <a:prstGeom prst="rect">
            <a:avLst/>
          </a:prstGeom>
          <a:solidFill>
            <a:srgbClr val="2C3E50"/>
          </a:solidFill>
          <a:ln w="9525" cap="flat" cmpd="sng">
            <a:solidFill>
              <a:srgbClr val="2C3E50"/>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i="1">
              <a:solidFill>
                <a:srgbClr val="EFEFEF"/>
              </a:solidFill>
            </a:endParaRPr>
          </a:p>
        </p:txBody>
      </p:sp>
      <p:pic>
        <p:nvPicPr>
          <p:cNvPr id="140" name="Shape 140"/>
          <p:cNvPicPr preferRelativeResize="0"/>
          <p:nvPr/>
        </p:nvPicPr>
        <p:blipFill>
          <a:blip r:embed="rId3">
            <a:alphaModFix/>
          </a:blip>
          <a:stretch>
            <a:fillRect/>
          </a:stretch>
        </p:blipFill>
        <p:spPr>
          <a:xfrm>
            <a:off x="3682000" y="247725"/>
            <a:ext cx="1780000" cy="418825"/>
          </a:xfrm>
          <a:prstGeom prst="rect">
            <a:avLst/>
          </a:prstGeom>
          <a:noFill/>
          <a:ln>
            <a:noFill/>
          </a:ln>
        </p:spPr>
      </p:pic>
      <p:sp>
        <p:nvSpPr>
          <p:cNvPr id="141" name="Shape 141"/>
          <p:cNvSpPr txBox="1">
            <a:spLocks noGrp="1"/>
          </p:cNvSpPr>
          <p:nvPr>
            <p:ph type="subTitle" idx="1"/>
          </p:nvPr>
        </p:nvSpPr>
        <p:spPr>
          <a:xfrm>
            <a:off x="395850" y="2213905"/>
            <a:ext cx="8352300" cy="177142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b="1" dirty="0" smtClean="0">
                <a:solidFill>
                  <a:srgbClr val="F16825"/>
                </a:solidFill>
                <a:latin typeface="Roboto"/>
                <a:ea typeface="Roboto"/>
                <a:cs typeface="Roboto"/>
                <a:sym typeface="Roboto"/>
              </a:rPr>
              <a:t>THANK YOU!</a:t>
            </a:r>
          </a:p>
          <a:p>
            <a:pPr marL="0" lvl="0" indent="0" algn="ctr" rtl="0">
              <a:spcBef>
                <a:spcPts val="0"/>
              </a:spcBef>
              <a:spcAft>
                <a:spcPts val="0"/>
              </a:spcAft>
              <a:buNone/>
            </a:pPr>
            <a:endParaRPr lang="en-GB" sz="2400" dirty="0" smtClean="0">
              <a:solidFill>
                <a:srgbClr val="2C3E50"/>
              </a:solidFill>
              <a:latin typeface="Roboto"/>
              <a:ea typeface="Roboto"/>
              <a:cs typeface="Roboto"/>
              <a:sym typeface="Roboto"/>
            </a:endParaRPr>
          </a:p>
          <a:p>
            <a:pPr marL="0" lvl="0" indent="0" algn="ctr" rtl="0">
              <a:spcBef>
                <a:spcPts val="0"/>
              </a:spcBef>
              <a:spcAft>
                <a:spcPts val="0"/>
              </a:spcAft>
              <a:buNone/>
            </a:pPr>
            <a:r>
              <a:rPr lang="en-GB" sz="1800" dirty="0" smtClean="0">
                <a:solidFill>
                  <a:srgbClr val="2C3E50"/>
                </a:solidFill>
                <a:latin typeface="Roboto"/>
                <a:ea typeface="Roboto"/>
                <a:cs typeface="Roboto"/>
                <a:sym typeface="Roboto"/>
              </a:rPr>
              <a:t>www.linkedin.com/in/hristian</a:t>
            </a:r>
            <a:endParaRPr sz="1800" dirty="0">
              <a:solidFill>
                <a:srgbClr val="2C3E50"/>
              </a:solidFill>
              <a:latin typeface="Roboto"/>
              <a:ea typeface="Roboto"/>
              <a:cs typeface="Roboto"/>
              <a:sym typeface="Roboto"/>
            </a:endParaRPr>
          </a:p>
        </p:txBody>
      </p:sp>
      <p:cxnSp>
        <p:nvCxnSpPr>
          <p:cNvPr id="5" name="Straight Connector 4"/>
          <p:cNvCxnSpPr/>
          <p:nvPr/>
        </p:nvCxnSpPr>
        <p:spPr>
          <a:xfrm>
            <a:off x="1081959" y="3099619"/>
            <a:ext cx="7267575" cy="0"/>
          </a:xfrm>
          <a:prstGeom prst="line">
            <a:avLst/>
          </a:prstGeom>
          <a:ln w="57150">
            <a:solidFill>
              <a:srgbClr val="F1682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918806"/>
            <a:ext cx="9144000" cy="1643349"/>
          </a:xfrm>
          <a:prstGeom prst="rect">
            <a:avLst/>
          </a:prstGeom>
        </p:spPr>
      </p:pic>
      <p:pic>
        <p:nvPicPr>
          <p:cNvPr id="4" name="Picture 3"/>
          <p:cNvPicPr>
            <a:picLocks noChangeAspect="1"/>
          </p:cNvPicPr>
          <p:nvPr/>
        </p:nvPicPr>
        <p:blipFill rotWithShape="1">
          <a:blip r:embed="rId3"/>
          <a:srcRect l="29222"/>
          <a:stretch/>
        </p:blipFill>
        <p:spPr>
          <a:xfrm>
            <a:off x="223519" y="1255425"/>
            <a:ext cx="6471921" cy="1663381"/>
          </a:xfrm>
          <a:prstGeom prst="rect">
            <a:avLst/>
          </a:prstGeom>
        </p:spPr>
      </p:pic>
      <p:pic>
        <p:nvPicPr>
          <p:cNvPr id="5" name="Picture 4"/>
          <p:cNvPicPr>
            <a:picLocks noChangeAspect="1"/>
          </p:cNvPicPr>
          <p:nvPr/>
        </p:nvPicPr>
        <p:blipFill>
          <a:blip r:embed="rId4"/>
          <a:stretch>
            <a:fillRect/>
          </a:stretch>
        </p:blipFill>
        <p:spPr>
          <a:xfrm>
            <a:off x="7526593" y="1317531"/>
            <a:ext cx="1520736" cy="1539169"/>
          </a:xfrm>
          <a:prstGeom prst="rect">
            <a:avLst/>
          </a:prstGeom>
        </p:spPr>
      </p:pic>
    </p:spTree>
    <p:extLst>
      <p:ext uri="{BB962C8B-B14F-4D97-AF65-F5344CB8AC3E}">
        <p14:creationId xmlns:p14="http://schemas.microsoft.com/office/powerpoint/2010/main" val="2552160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949362"/>
            <a:ext cx="8721213" cy="1016063"/>
          </a:xfrm>
          <a:prstGeom prst="rect">
            <a:avLst/>
          </a:prstGeom>
        </p:spPr>
      </p:pic>
      <p:pic>
        <p:nvPicPr>
          <p:cNvPr id="4" name="Picture 3"/>
          <p:cNvPicPr>
            <a:picLocks noChangeAspect="1"/>
          </p:cNvPicPr>
          <p:nvPr/>
        </p:nvPicPr>
        <p:blipFill>
          <a:blip r:embed="rId3"/>
          <a:stretch>
            <a:fillRect/>
          </a:stretch>
        </p:blipFill>
        <p:spPr>
          <a:xfrm>
            <a:off x="606977" y="2961047"/>
            <a:ext cx="8537023" cy="1036046"/>
          </a:xfrm>
          <a:prstGeom prst="rect">
            <a:avLst/>
          </a:prstGeom>
        </p:spPr>
      </p:pic>
      <p:pic>
        <p:nvPicPr>
          <p:cNvPr id="5" name="Picture 4"/>
          <p:cNvPicPr>
            <a:picLocks noChangeAspect="1"/>
          </p:cNvPicPr>
          <p:nvPr/>
        </p:nvPicPr>
        <p:blipFill>
          <a:blip r:embed="rId4"/>
          <a:stretch>
            <a:fillRect/>
          </a:stretch>
        </p:blipFill>
        <p:spPr>
          <a:xfrm>
            <a:off x="0" y="3992715"/>
            <a:ext cx="8681884" cy="1061874"/>
          </a:xfrm>
          <a:prstGeom prst="rect">
            <a:avLst/>
          </a:prstGeom>
        </p:spPr>
      </p:pic>
      <p:pic>
        <p:nvPicPr>
          <p:cNvPr id="9" name="Picture 8"/>
          <p:cNvPicPr>
            <a:picLocks noChangeAspect="1"/>
          </p:cNvPicPr>
          <p:nvPr/>
        </p:nvPicPr>
        <p:blipFill rotWithShape="1">
          <a:blip r:embed="rId5"/>
          <a:srcRect r="22960"/>
          <a:stretch/>
        </p:blipFill>
        <p:spPr>
          <a:xfrm>
            <a:off x="9786" y="926424"/>
            <a:ext cx="5093110" cy="925844"/>
          </a:xfrm>
          <a:prstGeom prst="rect">
            <a:avLst/>
          </a:prstGeom>
        </p:spPr>
      </p:pic>
      <p:pic>
        <p:nvPicPr>
          <p:cNvPr id="10" name="Picture 9"/>
          <p:cNvPicPr>
            <a:picLocks noChangeAspect="1"/>
          </p:cNvPicPr>
          <p:nvPr/>
        </p:nvPicPr>
        <p:blipFill>
          <a:blip r:embed="rId6"/>
          <a:stretch>
            <a:fillRect/>
          </a:stretch>
        </p:blipFill>
        <p:spPr>
          <a:xfrm>
            <a:off x="5439781" y="909469"/>
            <a:ext cx="853774" cy="958624"/>
          </a:xfrm>
          <a:prstGeom prst="rect">
            <a:avLst/>
          </a:prstGeom>
        </p:spPr>
      </p:pic>
      <p:pic>
        <p:nvPicPr>
          <p:cNvPr id="12" name="Picture 11"/>
          <p:cNvPicPr>
            <a:picLocks noChangeAspect="1"/>
          </p:cNvPicPr>
          <p:nvPr/>
        </p:nvPicPr>
        <p:blipFill rotWithShape="1">
          <a:blip r:embed="rId5"/>
          <a:srcRect l="25952" r="53077"/>
          <a:stretch/>
        </p:blipFill>
        <p:spPr>
          <a:xfrm>
            <a:off x="1047795" y="925859"/>
            <a:ext cx="1386348" cy="925844"/>
          </a:xfrm>
          <a:prstGeom prst="rect">
            <a:avLst/>
          </a:prstGeom>
        </p:spPr>
      </p:pic>
      <p:pic>
        <p:nvPicPr>
          <p:cNvPr id="11" name="Picture 10"/>
          <p:cNvPicPr>
            <a:picLocks noChangeAspect="1"/>
          </p:cNvPicPr>
          <p:nvPr/>
        </p:nvPicPr>
        <p:blipFill rotWithShape="1">
          <a:blip r:embed="rId5"/>
          <a:srcRect l="52872" r="18057"/>
          <a:stretch/>
        </p:blipFill>
        <p:spPr>
          <a:xfrm>
            <a:off x="2252436" y="902266"/>
            <a:ext cx="1921908" cy="925844"/>
          </a:xfrm>
          <a:prstGeom prst="rect">
            <a:avLst/>
          </a:prstGeom>
        </p:spPr>
      </p:pic>
      <p:pic>
        <p:nvPicPr>
          <p:cNvPr id="13" name="Picture 12"/>
          <p:cNvPicPr>
            <a:picLocks noChangeAspect="1"/>
          </p:cNvPicPr>
          <p:nvPr/>
        </p:nvPicPr>
        <p:blipFill rotWithShape="1">
          <a:blip r:embed="rId5"/>
          <a:srcRect l="78776"/>
          <a:stretch/>
        </p:blipFill>
        <p:spPr>
          <a:xfrm>
            <a:off x="3456537" y="926989"/>
            <a:ext cx="1403212" cy="925844"/>
          </a:xfrm>
          <a:prstGeom prst="rect">
            <a:avLst/>
          </a:prstGeom>
        </p:spPr>
      </p:pic>
      <p:pic>
        <p:nvPicPr>
          <p:cNvPr id="14" name="Picture 13"/>
          <p:cNvPicPr>
            <a:picLocks noChangeAspect="1"/>
          </p:cNvPicPr>
          <p:nvPr/>
        </p:nvPicPr>
        <p:blipFill rotWithShape="1">
          <a:blip r:embed="rId7"/>
          <a:srcRect r="61354"/>
          <a:stretch/>
        </p:blipFill>
        <p:spPr>
          <a:xfrm>
            <a:off x="6707868" y="891866"/>
            <a:ext cx="1275356" cy="993830"/>
          </a:xfrm>
          <a:prstGeom prst="rect">
            <a:avLst/>
          </a:prstGeom>
        </p:spPr>
      </p:pic>
      <p:pic>
        <p:nvPicPr>
          <p:cNvPr id="15" name="Picture 14"/>
          <p:cNvPicPr>
            <a:picLocks noChangeAspect="1"/>
          </p:cNvPicPr>
          <p:nvPr/>
        </p:nvPicPr>
        <p:blipFill rotWithShape="1">
          <a:blip r:embed="rId7"/>
          <a:srcRect l="56810" r="7170"/>
          <a:stretch/>
        </p:blipFill>
        <p:spPr>
          <a:xfrm>
            <a:off x="7955294" y="892506"/>
            <a:ext cx="1188706" cy="993830"/>
          </a:xfrm>
          <a:prstGeom prst="rect">
            <a:avLst/>
          </a:prstGeom>
        </p:spPr>
      </p:pic>
    </p:spTree>
    <p:extLst>
      <p:ext uri="{BB962C8B-B14F-4D97-AF65-F5344CB8AC3E}">
        <p14:creationId xmlns:p14="http://schemas.microsoft.com/office/powerpoint/2010/main" val="3008818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idx="4294967295"/>
          </p:nvPr>
        </p:nvSpPr>
        <p:spPr>
          <a:xfrm>
            <a:off x="220800" y="2171400"/>
            <a:ext cx="8702400" cy="80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b="1" dirty="0" smtClean="0">
                <a:solidFill>
                  <a:srgbClr val="F16825"/>
                </a:solidFill>
                <a:latin typeface="Roboto"/>
                <a:ea typeface="Roboto"/>
                <a:cs typeface="Roboto"/>
                <a:sym typeface="Roboto"/>
              </a:rPr>
              <a:t>WHAT </a:t>
            </a:r>
            <a:r>
              <a:rPr lang="pt-BR" sz="4800" b="1" dirty="0" smtClean="0">
                <a:solidFill>
                  <a:srgbClr val="F16825"/>
                </a:solidFill>
                <a:latin typeface="Roboto"/>
                <a:ea typeface="Roboto"/>
                <a:cs typeface="Roboto"/>
                <a:sym typeface="Roboto"/>
              </a:rPr>
              <a:t>ARE WE</a:t>
            </a:r>
            <a:r>
              <a:rPr lang="en-GB" sz="4800" b="1" dirty="0" smtClean="0">
                <a:solidFill>
                  <a:srgbClr val="F16825"/>
                </a:solidFill>
                <a:latin typeface="Roboto"/>
                <a:ea typeface="Roboto"/>
                <a:cs typeface="Roboto"/>
                <a:sym typeface="Roboto"/>
              </a:rPr>
              <a:t> WORKING ON?</a:t>
            </a:r>
            <a:endParaRPr sz="4800" b="1" dirty="0">
              <a:solidFill>
                <a:srgbClr val="F16825"/>
              </a:solidFill>
              <a:latin typeface="Roboto"/>
              <a:ea typeface="Roboto"/>
              <a:cs typeface="Roboto"/>
              <a:sym typeface="Roboto"/>
            </a:endParaRPr>
          </a:p>
        </p:txBody>
      </p:sp>
    </p:spTree>
    <p:extLst>
      <p:ext uri="{BB962C8B-B14F-4D97-AF65-F5344CB8AC3E}">
        <p14:creationId xmlns:p14="http://schemas.microsoft.com/office/powerpoint/2010/main" val="3900857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22606" y="1221298"/>
            <a:ext cx="3716594" cy="3517850"/>
          </a:xfrm>
        </p:spPr>
        <p:txBody>
          <a:bodyPr/>
          <a:lstStyle/>
          <a:p>
            <a:pPr>
              <a:spcAft>
                <a:spcPts val="600"/>
              </a:spcAft>
              <a:buFont typeface="Wingdings" panose="05000000000000000000" pitchFamily="2" charset="2"/>
              <a:buChar char="§"/>
            </a:pPr>
            <a:r>
              <a:rPr lang="en-US" sz="1600" b="1" dirty="0" smtClean="0">
                <a:solidFill>
                  <a:srgbClr val="2C3E50"/>
                </a:solidFill>
                <a:latin typeface="Roboto" panose="02000000000000000000" pitchFamily="2" charset="0"/>
                <a:ea typeface="Roboto" panose="02000000000000000000" pitchFamily="2" charset="0"/>
                <a:cs typeface="Roboto" panose="02000000000000000000" pitchFamily="2" charset="0"/>
              </a:rPr>
              <a:t>The Open Source University </a:t>
            </a:r>
            <a:r>
              <a:rPr lang="en-US"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project is about innovating in Academia though open source technologies and collaboration.</a:t>
            </a:r>
          </a:p>
          <a:p>
            <a:pPr>
              <a:spcAft>
                <a:spcPts val="600"/>
              </a:spcAft>
              <a:buFont typeface="Wingdings" panose="05000000000000000000" pitchFamily="2" charset="2"/>
              <a:buChar char="§"/>
            </a:pPr>
            <a:r>
              <a:rPr lang="en-US"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Supported by the European Commission, recognized by EY, AIESEC, HPE’s “Living Progress Challenge”, Ministry of Education.</a:t>
            </a:r>
          </a:p>
          <a:p>
            <a:pPr>
              <a:spcAft>
                <a:spcPts val="600"/>
              </a:spcAft>
              <a:buFont typeface="Wingdings" panose="05000000000000000000" pitchFamily="2" charset="2"/>
              <a:buChar char="§"/>
            </a:pPr>
            <a:r>
              <a:rPr lang="en-US" sz="1600" dirty="0" smtClean="0">
                <a:solidFill>
                  <a:schemeClr val="accent2"/>
                </a:solidFill>
                <a:latin typeface="Roboto" panose="02000000000000000000" pitchFamily="2" charset="0"/>
                <a:ea typeface="Roboto" panose="02000000000000000000" pitchFamily="2" charset="0"/>
                <a:cs typeface="Roboto" panose="02000000000000000000" pitchFamily="2" charset="0"/>
              </a:rPr>
              <a:t>In partnership with higher education institutions, corporate and NGO partners globally. </a:t>
            </a:r>
          </a:p>
        </p:txBody>
      </p:sp>
      <p:pic>
        <p:nvPicPr>
          <p:cNvPr id="3" name="Shape 119"/>
          <p:cNvPicPr preferRelativeResize="0"/>
          <p:nvPr/>
        </p:nvPicPr>
        <p:blipFill>
          <a:blip r:embed="rId2">
            <a:alphaModFix/>
          </a:blip>
          <a:stretch>
            <a:fillRect/>
          </a:stretch>
        </p:blipFill>
        <p:spPr>
          <a:xfrm>
            <a:off x="352425" y="1152473"/>
            <a:ext cx="4544040" cy="3655501"/>
          </a:xfrm>
          <a:prstGeom prst="rect">
            <a:avLst/>
          </a:prstGeom>
          <a:noFill/>
          <a:ln>
            <a:noFill/>
          </a:ln>
        </p:spPr>
      </p:pic>
    </p:spTree>
    <p:extLst>
      <p:ext uri="{BB962C8B-B14F-4D97-AF65-F5344CB8AC3E}">
        <p14:creationId xmlns:p14="http://schemas.microsoft.com/office/powerpoint/2010/main" val="238141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537842" y="1839682"/>
            <a:ext cx="4702752" cy="3055245"/>
          </a:xfrm>
          <a:prstGeom prst="rect">
            <a:avLst/>
          </a:prstGeom>
        </p:spPr>
        <p:txBody>
          <a:bodyPr spcFirstLastPara="1" wrap="square" lIns="91425" tIns="91425" rIns="91425" bIns="91425" anchor="t" anchorCtr="0">
            <a:noAutofit/>
          </a:bodyPr>
          <a:lstStyle/>
          <a:p>
            <a:pPr lvl="0" rtl="0">
              <a:spcBef>
                <a:spcPts val="0"/>
              </a:spcBef>
              <a:spcAft>
                <a:spcPts val="0"/>
              </a:spcAft>
              <a:buClr>
                <a:srgbClr val="2C3E50"/>
              </a:buClr>
              <a:buSzPts val="1800"/>
              <a:buFont typeface="Wingdings" panose="05000000000000000000" pitchFamily="2" charset="2"/>
              <a:buChar char="§"/>
            </a:pPr>
            <a:r>
              <a:rPr lang="en-GB" b="1" dirty="0" smtClean="0">
                <a:solidFill>
                  <a:srgbClr val="2C3E50"/>
                </a:solidFill>
                <a:latin typeface="Roboto" panose="02000000000000000000" pitchFamily="2" charset="0"/>
                <a:ea typeface="Roboto" panose="02000000000000000000" pitchFamily="2" charset="0"/>
                <a:cs typeface="Roboto" panose="02000000000000000000" pitchFamily="2" charset="0"/>
              </a:rPr>
              <a:t>Half of </a:t>
            </a:r>
            <a:r>
              <a:rPr lang="en-GB" b="1" dirty="0">
                <a:solidFill>
                  <a:srgbClr val="2C3E50"/>
                </a:solidFill>
                <a:latin typeface="Roboto" panose="02000000000000000000" pitchFamily="2" charset="0"/>
                <a:ea typeface="Roboto" panose="02000000000000000000" pitchFamily="2" charset="0"/>
                <a:cs typeface="Roboto" panose="02000000000000000000" pitchFamily="2" charset="0"/>
              </a:rPr>
              <a:t>workers </a:t>
            </a:r>
            <a:r>
              <a:rPr lang="en-GB" dirty="0">
                <a:solidFill>
                  <a:schemeClr val="accent2"/>
                </a:solidFill>
                <a:latin typeface="Roboto" panose="02000000000000000000" pitchFamily="2" charset="0"/>
                <a:ea typeface="Roboto" panose="02000000000000000000" pitchFamily="2" charset="0"/>
                <a:cs typeface="Roboto" panose="02000000000000000000" pitchFamily="2" charset="0"/>
              </a:rPr>
              <a:t>encountered lies in colleagues’ </a:t>
            </a:r>
            <a:r>
              <a:rPr lang="en-GB" dirty="0" smtClean="0">
                <a:solidFill>
                  <a:schemeClr val="accent2"/>
                </a:solidFill>
                <a:latin typeface="Roboto" panose="02000000000000000000" pitchFamily="2" charset="0"/>
                <a:ea typeface="Roboto" panose="02000000000000000000" pitchFamily="2" charset="0"/>
                <a:cs typeface="Roboto" panose="02000000000000000000" pitchFamily="2" charset="0"/>
              </a:rPr>
              <a:t>resumes. </a:t>
            </a:r>
            <a:r>
              <a:rPr lang="en-US" dirty="0" smtClean="0">
                <a:solidFill>
                  <a:schemeClr val="accent2"/>
                </a:solidFill>
                <a:latin typeface="Roboto" panose="02000000000000000000" pitchFamily="2" charset="0"/>
                <a:ea typeface="Roboto" panose="02000000000000000000" pitchFamily="2" charset="0"/>
                <a:cs typeface="Roboto" panose="02000000000000000000" pitchFamily="2" charset="0"/>
              </a:rPr>
              <a:t>1/3</a:t>
            </a:r>
            <a:r>
              <a:rPr lang="en-US" baseline="30000" dirty="0" smtClean="0">
                <a:solidFill>
                  <a:schemeClr val="accent2"/>
                </a:solidFill>
                <a:latin typeface="Roboto" panose="02000000000000000000" pitchFamily="2" charset="0"/>
                <a:ea typeface="Roboto" panose="02000000000000000000" pitchFamily="2" charset="0"/>
                <a:cs typeface="Roboto" panose="02000000000000000000" pitchFamily="2" charset="0"/>
              </a:rPr>
              <a:t>rd</a:t>
            </a:r>
            <a:r>
              <a:rPr lang="en-US" dirty="0" smtClean="0">
                <a:solidFill>
                  <a:schemeClr val="accent2"/>
                </a:solidFill>
                <a:latin typeface="Roboto" panose="02000000000000000000" pitchFamily="2" charset="0"/>
                <a:ea typeface="Roboto" panose="02000000000000000000" pitchFamily="2" charset="0"/>
                <a:cs typeface="Roboto" panose="02000000000000000000" pitchFamily="2" charset="0"/>
              </a:rPr>
              <a:t> of applicants </a:t>
            </a:r>
            <a:r>
              <a:rPr lang="en-US" dirty="0">
                <a:solidFill>
                  <a:schemeClr val="accent2"/>
                </a:solidFill>
                <a:latin typeface="Roboto" panose="02000000000000000000" pitchFamily="2" charset="0"/>
                <a:ea typeface="Roboto" panose="02000000000000000000" pitchFamily="2" charset="0"/>
                <a:cs typeface="Roboto" panose="02000000000000000000" pitchFamily="2" charset="0"/>
              </a:rPr>
              <a:t>removed due to false information</a:t>
            </a:r>
            <a:r>
              <a:rPr lang="en-US" dirty="0" smtClean="0">
                <a:solidFill>
                  <a:schemeClr val="accent2"/>
                </a:solidFill>
                <a:latin typeface="Roboto" panose="02000000000000000000" pitchFamily="2" charset="0"/>
                <a:ea typeface="Roboto" panose="02000000000000000000" pitchFamily="2" charset="0"/>
                <a:cs typeface="Roboto" panose="02000000000000000000" pitchFamily="2" charset="0"/>
              </a:rPr>
              <a:t>.</a:t>
            </a:r>
          </a:p>
          <a:p>
            <a:pPr>
              <a:buClr>
                <a:srgbClr val="2C3E50"/>
              </a:buClr>
              <a:buFont typeface="Wingdings" panose="05000000000000000000" pitchFamily="2" charset="2"/>
              <a:buChar char="§"/>
            </a:pPr>
            <a:r>
              <a:rPr lang="en-GB" b="1" dirty="0">
                <a:solidFill>
                  <a:srgbClr val="2C3E50"/>
                </a:solidFill>
                <a:latin typeface="Roboto" panose="02000000000000000000" pitchFamily="2" charset="0"/>
                <a:ea typeface="Roboto" panose="02000000000000000000" pitchFamily="2" charset="0"/>
                <a:cs typeface="Roboto" panose="02000000000000000000" pitchFamily="2" charset="0"/>
              </a:rPr>
              <a:t>30+ days </a:t>
            </a:r>
            <a:r>
              <a:rPr lang="en-GB" dirty="0">
                <a:solidFill>
                  <a:schemeClr val="accent2"/>
                </a:solidFill>
                <a:latin typeface="Roboto" panose="02000000000000000000" pitchFamily="2" charset="0"/>
                <a:ea typeface="Roboto" panose="02000000000000000000" pitchFamily="2" charset="0"/>
                <a:cs typeface="Roboto" panose="02000000000000000000" pitchFamily="2" charset="0"/>
              </a:rPr>
              <a:t>spent per candidate on </a:t>
            </a:r>
            <a:r>
              <a:rPr lang="en-US" dirty="0">
                <a:solidFill>
                  <a:schemeClr val="accent2"/>
                </a:solidFill>
                <a:latin typeface="Roboto" panose="02000000000000000000" pitchFamily="2" charset="0"/>
                <a:ea typeface="Roboto" panose="02000000000000000000" pitchFamily="2" charset="0"/>
                <a:cs typeface="Roboto" panose="02000000000000000000" pitchFamily="2" charset="0"/>
              </a:rPr>
              <a:t>reviewing claims around experience, education, </a:t>
            </a:r>
            <a:r>
              <a:rPr lang="en-US" dirty="0" smtClean="0">
                <a:solidFill>
                  <a:schemeClr val="accent2"/>
                </a:solidFill>
                <a:latin typeface="Roboto" panose="02000000000000000000" pitchFamily="2" charset="0"/>
                <a:ea typeface="Roboto" panose="02000000000000000000" pitchFamily="2" charset="0"/>
                <a:cs typeface="Roboto" panose="02000000000000000000" pitchFamily="2" charset="0"/>
              </a:rPr>
              <a:t>skills.</a:t>
            </a:r>
            <a:endParaRPr lang="en-GB" dirty="0">
              <a:solidFill>
                <a:schemeClr val="accent2"/>
              </a:solidFill>
              <a:latin typeface="Roboto" panose="02000000000000000000" pitchFamily="2" charset="0"/>
              <a:ea typeface="Roboto" panose="02000000000000000000" pitchFamily="2" charset="0"/>
              <a:cs typeface="Roboto" panose="02000000000000000000" pitchFamily="2" charset="0"/>
            </a:endParaRPr>
          </a:p>
          <a:p>
            <a:pPr>
              <a:buClr>
                <a:srgbClr val="2C3E50"/>
              </a:buClr>
              <a:buFont typeface="Wingdings" panose="05000000000000000000" pitchFamily="2" charset="2"/>
              <a:buChar char="§"/>
            </a:pPr>
            <a:r>
              <a:rPr lang="en-GB" b="1" dirty="0" smtClean="0">
                <a:solidFill>
                  <a:srgbClr val="2C3E50"/>
                </a:solidFill>
                <a:latin typeface="Roboto" panose="02000000000000000000" pitchFamily="2" charset="0"/>
                <a:ea typeface="Roboto" panose="02000000000000000000" pitchFamily="2" charset="0"/>
                <a:cs typeface="Roboto" panose="02000000000000000000" pitchFamily="2" charset="0"/>
              </a:rPr>
              <a:t>Millions </a:t>
            </a:r>
            <a:r>
              <a:rPr lang="en-GB" dirty="0">
                <a:solidFill>
                  <a:schemeClr val="accent2"/>
                </a:solidFill>
                <a:latin typeface="Roboto" panose="02000000000000000000" pitchFamily="2" charset="0"/>
                <a:ea typeface="Roboto" panose="02000000000000000000" pitchFamily="2" charset="0"/>
                <a:cs typeface="Roboto" panose="02000000000000000000" pitchFamily="2" charset="0"/>
              </a:rPr>
              <a:t>spent by higher education institutions on verifying alumni credentials</a:t>
            </a:r>
            <a:r>
              <a:rPr lang="en-GB" dirty="0" smtClean="0">
                <a:solidFill>
                  <a:schemeClr val="accent2"/>
                </a:solidFill>
                <a:latin typeface="Roboto" panose="02000000000000000000" pitchFamily="2" charset="0"/>
                <a:ea typeface="Roboto" panose="02000000000000000000" pitchFamily="2" charset="0"/>
                <a:cs typeface="Roboto" panose="02000000000000000000" pitchFamily="2" charset="0"/>
              </a:rPr>
              <a:t>.</a:t>
            </a:r>
            <a:endParaRPr lang="en-US" dirty="0" smtClean="0">
              <a:solidFill>
                <a:schemeClr val="accent2"/>
              </a:solidFill>
              <a:latin typeface="Roboto" panose="02000000000000000000" pitchFamily="2" charset="0"/>
              <a:ea typeface="Roboto" panose="02000000000000000000" pitchFamily="2" charset="0"/>
              <a:cs typeface="Roboto" panose="02000000000000000000" pitchFamily="2" charset="0"/>
            </a:endParaRPr>
          </a:p>
          <a:p>
            <a:pPr marL="114300" lvl="0" indent="0" rtl="0">
              <a:spcBef>
                <a:spcPts val="0"/>
              </a:spcBef>
              <a:spcAft>
                <a:spcPts val="0"/>
              </a:spcAft>
              <a:buClr>
                <a:srgbClr val="2C3E50"/>
              </a:buClr>
              <a:buSzPts val="1800"/>
              <a:buNone/>
            </a:pPr>
            <a:endParaRPr lang="en-US" dirty="0">
              <a:solidFill>
                <a:srgbClr val="2C3E50"/>
              </a:solidFill>
              <a:latin typeface="Roboto" panose="02000000000000000000" pitchFamily="2" charset="0"/>
              <a:ea typeface="Roboto" panose="02000000000000000000" pitchFamily="2" charset="0"/>
              <a:cs typeface="Roboto" panose="02000000000000000000" pitchFamily="2" charset="0"/>
            </a:endParaRPr>
          </a:p>
        </p:txBody>
      </p:sp>
      <p:pic>
        <p:nvPicPr>
          <p:cNvPr id="78" name="Shape 78"/>
          <p:cNvPicPr preferRelativeResize="0"/>
          <p:nvPr/>
        </p:nvPicPr>
        <p:blipFill>
          <a:blip r:embed="rId3">
            <a:alphaModFix/>
          </a:blip>
          <a:stretch>
            <a:fillRect/>
          </a:stretch>
        </p:blipFill>
        <p:spPr>
          <a:xfrm>
            <a:off x="6542509" y="2983778"/>
            <a:ext cx="2430959" cy="1911149"/>
          </a:xfrm>
          <a:prstGeom prst="rect">
            <a:avLst/>
          </a:prstGeom>
          <a:noFill/>
          <a:ln>
            <a:noFill/>
          </a:ln>
        </p:spPr>
      </p:pic>
      <p:pic>
        <p:nvPicPr>
          <p:cNvPr id="79" name="Shape 79"/>
          <p:cNvPicPr preferRelativeResize="0"/>
          <p:nvPr/>
        </p:nvPicPr>
        <p:blipFill>
          <a:blip r:embed="rId4">
            <a:alphaModFix/>
          </a:blip>
          <a:stretch>
            <a:fillRect/>
          </a:stretch>
        </p:blipFill>
        <p:spPr>
          <a:xfrm>
            <a:off x="6542510" y="1038982"/>
            <a:ext cx="2430959" cy="1814025"/>
          </a:xfrm>
          <a:prstGeom prst="rect">
            <a:avLst/>
          </a:prstGeom>
          <a:noFill/>
          <a:ln>
            <a:noFill/>
          </a:ln>
        </p:spPr>
      </p:pic>
      <p:sp>
        <p:nvSpPr>
          <p:cNvPr id="81" name="Shape 81"/>
          <p:cNvSpPr txBox="1">
            <a:spLocks noGrp="1"/>
          </p:cNvSpPr>
          <p:nvPr>
            <p:ph type="title" idx="4294967295"/>
          </p:nvPr>
        </p:nvSpPr>
        <p:spPr>
          <a:xfrm>
            <a:off x="537842" y="1038982"/>
            <a:ext cx="3764527" cy="80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b="1" dirty="0">
                <a:solidFill>
                  <a:srgbClr val="F16825"/>
                </a:solidFill>
                <a:latin typeface="Roboto"/>
                <a:ea typeface="Roboto"/>
                <a:cs typeface="Roboto"/>
                <a:sym typeface="Roboto"/>
              </a:rPr>
              <a:t>STATUS QUO</a:t>
            </a:r>
            <a:endParaRPr sz="4400" b="1" dirty="0">
              <a:solidFill>
                <a:srgbClr val="F16825"/>
              </a:solidFill>
              <a:latin typeface="Roboto"/>
              <a:ea typeface="Roboto"/>
              <a:cs typeface="Roboto"/>
              <a:sym typeface="Roboto"/>
            </a:endParaRPr>
          </a:p>
        </p:txBody>
      </p:sp>
      <p:sp>
        <p:nvSpPr>
          <p:cNvPr id="7" name="Rectangle 6"/>
          <p:cNvSpPr/>
          <p:nvPr/>
        </p:nvSpPr>
        <p:spPr>
          <a:xfrm>
            <a:off x="8351182" y="2637563"/>
            <a:ext cx="622286" cy="215444"/>
          </a:xfrm>
          <a:prstGeom prst="rect">
            <a:avLst/>
          </a:prstGeom>
        </p:spPr>
        <p:txBody>
          <a:bodyPr wrap="none">
            <a:spAutoFit/>
          </a:bodyPr>
          <a:lstStyle/>
          <a:p>
            <a:r>
              <a:rPr lang="en-GB" sz="800" dirty="0" smtClean="0">
                <a:solidFill>
                  <a:schemeClr val="bg1"/>
                </a:solidFill>
                <a:latin typeface="Roboto" panose="02000000000000000000" pitchFamily="2" charset="0"/>
                <a:ea typeface="Roboto" panose="02000000000000000000" pitchFamily="2" charset="0"/>
                <a:cs typeface="Roboto" panose="02000000000000000000" pitchFamily="2" charset="0"/>
              </a:rPr>
              <a:t>New York</a:t>
            </a:r>
            <a:endParaRPr lang="bg-BG" sz="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p:cNvSpPr/>
          <p:nvPr/>
        </p:nvSpPr>
        <p:spPr>
          <a:xfrm>
            <a:off x="8551558" y="2983778"/>
            <a:ext cx="421910" cy="215444"/>
          </a:xfrm>
          <a:prstGeom prst="rect">
            <a:avLst/>
          </a:prstGeom>
        </p:spPr>
        <p:txBody>
          <a:bodyPr wrap="none">
            <a:spAutoFit/>
          </a:bodyPr>
          <a:lstStyle/>
          <a:p>
            <a:r>
              <a:rPr lang="en-GB" sz="800" dirty="0" smtClean="0">
                <a:solidFill>
                  <a:schemeClr val="bg1"/>
                </a:solidFill>
                <a:latin typeface="Roboto" panose="02000000000000000000" pitchFamily="2" charset="0"/>
                <a:ea typeface="Roboto" panose="02000000000000000000" pitchFamily="2" charset="0"/>
                <a:cs typeface="Roboto" panose="02000000000000000000" pitchFamily="2" charset="0"/>
              </a:rPr>
              <a:t>Sofia</a:t>
            </a:r>
            <a:endParaRPr lang="bg-BG" sz="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idx="4294967295"/>
          </p:nvPr>
        </p:nvSpPr>
        <p:spPr>
          <a:xfrm>
            <a:off x="3704493" y="2450238"/>
            <a:ext cx="4109884" cy="2159063"/>
          </a:xfrm>
          <a:prstGeom prst="rect">
            <a:avLst/>
          </a:prstGeom>
        </p:spPr>
        <p:txBody>
          <a:bodyPr spcFirstLastPara="1" wrap="square" lIns="91425" tIns="91425" rIns="91425" bIns="91425" anchor="t" anchorCtr="0">
            <a:noAutofit/>
          </a:bodyPr>
          <a:lstStyle/>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Authenticity;</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Decentralizing Trust;</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Less Bureaucracy;</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Direct interaction;</a:t>
            </a:r>
            <a:endParaRPr sz="2000" dirty="0">
              <a:solidFill>
                <a:srgbClr val="2C3E50"/>
              </a:solidFill>
              <a:latin typeface="Roboto"/>
              <a:ea typeface="Roboto"/>
              <a:cs typeface="Roboto"/>
              <a:sym typeface="Roboto"/>
            </a:endParaRPr>
          </a:p>
          <a:p>
            <a:pPr marL="457200" lvl="0" indent="-342900" rtl="0">
              <a:spcBef>
                <a:spcPts val="0"/>
              </a:spcBef>
              <a:spcAft>
                <a:spcPts val="600"/>
              </a:spcAft>
              <a:buClr>
                <a:srgbClr val="2C3E50"/>
              </a:buClr>
              <a:buSzPts val="1800"/>
              <a:buFont typeface="Wingdings" panose="05000000000000000000" pitchFamily="2" charset="2"/>
              <a:buChar char="§"/>
            </a:pPr>
            <a:r>
              <a:rPr lang="en-GB" sz="2000" dirty="0" smtClean="0">
                <a:solidFill>
                  <a:srgbClr val="2C3E50"/>
                </a:solidFill>
                <a:latin typeface="Roboto"/>
                <a:ea typeface="Roboto"/>
                <a:cs typeface="Roboto"/>
                <a:sym typeface="Roboto"/>
              </a:rPr>
              <a:t>Security.</a:t>
            </a:r>
            <a:endParaRPr sz="2000" dirty="0">
              <a:solidFill>
                <a:srgbClr val="2C3E50"/>
              </a:solidFill>
              <a:latin typeface="Roboto"/>
              <a:ea typeface="Roboto"/>
              <a:cs typeface="Roboto"/>
              <a:sym typeface="Roboto"/>
            </a:endParaRPr>
          </a:p>
        </p:txBody>
      </p:sp>
      <p:sp>
        <p:nvSpPr>
          <p:cNvPr id="87" name="Shape 87"/>
          <p:cNvSpPr txBox="1">
            <a:spLocks noGrp="1"/>
          </p:cNvSpPr>
          <p:nvPr>
            <p:ph type="title" idx="4294967295"/>
          </p:nvPr>
        </p:nvSpPr>
        <p:spPr>
          <a:xfrm>
            <a:off x="3704493" y="1620173"/>
            <a:ext cx="5732584" cy="800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4400" b="1" dirty="0">
                <a:solidFill>
                  <a:srgbClr val="F16825"/>
                </a:solidFill>
                <a:latin typeface="Roboto"/>
                <a:ea typeface="Roboto"/>
                <a:cs typeface="Roboto"/>
                <a:sym typeface="Roboto"/>
              </a:rPr>
              <a:t>WHY BLOCKCHAIN?</a:t>
            </a:r>
            <a:endParaRPr sz="4400" b="1" dirty="0">
              <a:solidFill>
                <a:srgbClr val="F16825"/>
              </a:solidFill>
              <a:latin typeface="Roboto"/>
              <a:ea typeface="Roboto"/>
              <a:cs typeface="Roboto"/>
              <a:sym typeface="Roboto"/>
            </a:endParaRPr>
          </a:p>
        </p:txBody>
      </p:sp>
      <p:pic>
        <p:nvPicPr>
          <p:cNvPr id="5" name="Content Placeholder 3"/>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527" t="1897" r="1647" b="2459"/>
          <a:stretch/>
        </p:blipFill>
        <p:spPr>
          <a:xfrm>
            <a:off x="312787" y="1406460"/>
            <a:ext cx="2990851" cy="2028826"/>
          </a:xfrm>
          <a:prstGeom prst="rect">
            <a:avLst/>
          </a:prstGeom>
          <a:noFill/>
          <a:ln>
            <a:noFill/>
          </a:ln>
        </p:spPr>
      </p:pic>
      <p:pic>
        <p:nvPicPr>
          <p:cNvPr id="6" name="Content Placeholder 3"/>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2788" y="3651872"/>
            <a:ext cx="2990851" cy="1132036"/>
          </a:xfrm>
          <a:prstGeom prst="rect">
            <a:avLst/>
          </a:prstGeom>
          <a:noFill/>
          <a:ln>
            <a:noFill/>
          </a:ln>
        </p:spPr>
      </p:pic>
      <p:sp>
        <p:nvSpPr>
          <p:cNvPr id="7" name="Rectangle 6"/>
          <p:cNvSpPr/>
          <p:nvPr/>
        </p:nvSpPr>
        <p:spPr>
          <a:xfrm>
            <a:off x="312786" y="3422047"/>
            <a:ext cx="854721" cy="215444"/>
          </a:xfrm>
          <a:prstGeom prst="rect">
            <a:avLst/>
          </a:prstGeom>
        </p:spPr>
        <p:txBody>
          <a:bodyPr wrap="none">
            <a:spAutoFit/>
          </a:bodyPr>
          <a:lstStyle/>
          <a:p>
            <a:r>
              <a:rPr lang="en-GB" sz="800" dirty="0" smtClean="0">
                <a:solidFill>
                  <a:schemeClr val="bg2"/>
                </a:solidFill>
                <a:latin typeface="Roboto" panose="02000000000000000000" pitchFamily="2" charset="0"/>
                <a:ea typeface="Roboto" panose="02000000000000000000" pitchFamily="2" charset="0"/>
                <a:cs typeface="Roboto" panose="02000000000000000000" pitchFamily="2" charset="0"/>
              </a:rPr>
              <a:t>Argentina pilot</a:t>
            </a:r>
            <a:endParaRPr lang="bg-BG" sz="800" dirty="0">
              <a:solidFill>
                <a:schemeClr val="bg2"/>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p:cNvSpPr/>
          <p:nvPr/>
        </p:nvSpPr>
        <p:spPr>
          <a:xfrm>
            <a:off x="312786" y="1191016"/>
            <a:ext cx="1162053" cy="215444"/>
          </a:xfrm>
          <a:prstGeom prst="rect">
            <a:avLst/>
          </a:prstGeom>
        </p:spPr>
        <p:txBody>
          <a:bodyPr wrap="square">
            <a:spAutoFit/>
          </a:bodyPr>
          <a:lstStyle/>
          <a:p>
            <a:r>
              <a:rPr lang="en-GB" sz="800" dirty="0" smtClean="0">
                <a:solidFill>
                  <a:schemeClr val="bg2"/>
                </a:solidFill>
                <a:latin typeface="Roboto" panose="02000000000000000000" pitchFamily="2" charset="0"/>
                <a:ea typeface="Roboto" panose="02000000000000000000" pitchFamily="2" charset="0"/>
                <a:cs typeface="Roboto" panose="02000000000000000000" pitchFamily="2" charset="0"/>
              </a:rPr>
              <a:t>Cyprus’ pilot</a:t>
            </a:r>
            <a:endParaRPr lang="bg-BG" sz="800" dirty="0">
              <a:solidFill>
                <a:schemeClr val="bg2"/>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g-BG"/>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bright="20000"/>
                    </a14:imgEffect>
                  </a14:imgLayer>
                </a14:imgProps>
              </a:ext>
            </a:extLst>
          </a:blip>
          <a:srcRect b="13292"/>
          <a:stretch/>
        </p:blipFill>
        <p:spPr>
          <a:xfrm>
            <a:off x="0" y="895964"/>
            <a:ext cx="9144155" cy="4108655"/>
          </a:xfrm>
          <a:prstGeom prst="rect">
            <a:avLst/>
          </a:prstGeom>
        </p:spPr>
      </p:pic>
      <p:sp>
        <p:nvSpPr>
          <p:cNvPr id="4" name="Rectangle 3"/>
          <p:cNvSpPr/>
          <p:nvPr/>
        </p:nvSpPr>
        <p:spPr>
          <a:xfrm>
            <a:off x="311700" y="4717664"/>
            <a:ext cx="1662635" cy="215444"/>
          </a:xfrm>
          <a:prstGeom prst="rect">
            <a:avLst/>
          </a:prstGeom>
        </p:spPr>
        <p:txBody>
          <a:bodyPr wrap="none">
            <a:spAutoFit/>
          </a:bodyPr>
          <a:lstStyle/>
          <a:p>
            <a:pPr algn="r"/>
            <a:r>
              <a:rPr lang="en-GB" sz="800" dirty="0" smtClean="0">
                <a:solidFill>
                  <a:schemeClr val="bg1"/>
                </a:solidFill>
                <a:latin typeface="Roboto" panose="02000000000000000000" pitchFamily="2" charset="0"/>
                <a:ea typeface="Roboto" panose="02000000000000000000" pitchFamily="2" charset="0"/>
                <a:cs typeface="Roboto" panose="02000000000000000000" pitchFamily="2" charset="0"/>
              </a:rPr>
              <a:t>Photo credits: Learning Machine</a:t>
            </a:r>
            <a:endParaRPr lang="bg-BG" sz="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p:cNvSpPr/>
          <p:nvPr/>
        </p:nvSpPr>
        <p:spPr>
          <a:xfrm>
            <a:off x="311700" y="1437345"/>
            <a:ext cx="2775629" cy="1938992"/>
          </a:xfrm>
          <a:prstGeom prst="rect">
            <a:avLst/>
          </a:prstGeom>
        </p:spPr>
        <p:txBody>
          <a:bodyPr wrap="square">
            <a:spAutoFit/>
          </a:bodyPr>
          <a:lstStyle/>
          <a:p>
            <a:r>
              <a:rPr lang="en-GB" sz="2400" dirty="0" smtClean="0">
                <a:solidFill>
                  <a:schemeClr val="bg1"/>
                </a:solidFill>
                <a:latin typeface="Roboto" panose="02000000000000000000" pitchFamily="2" charset="0"/>
                <a:ea typeface="Roboto" panose="02000000000000000000" pitchFamily="2" charset="0"/>
                <a:cs typeface="Roboto" panose="02000000000000000000" pitchFamily="2" charset="0"/>
              </a:rPr>
              <a:t>Self-Sovereign </a:t>
            </a:r>
            <a:r>
              <a:rPr lang="en-GB" sz="2400" dirty="0">
                <a:solidFill>
                  <a:schemeClr val="bg1"/>
                </a:solidFill>
                <a:latin typeface="Roboto" panose="02000000000000000000" pitchFamily="2" charset="0"/>
                <a:ea typeface="Roboto" panose="02000000000000000000" pitchFamily="2" charset="0"/>
                <a:cs typeface="Roboto" panose="02000000000000000000" pitchFamily="2" charset="0"/>
              </a:rPr>
              <a:t>Educational and Professional Identity on </a:t>
            </a:r>
            <a:r>
              <a:rPr lang="en-GB" sz="2400" dirty="0" smtClean="0">
                <a:solidFill>
                  <a:schemeClr val="bg1"/>
                </a:solidFill>
                <a:latin typeface="Roboto" panose="02000000000000000000" pitchFamily="2" charset="0"/>
                <a:ea typeface="Roboto" panose="02000000000000000000" pitchFamily="2" charset="0"/>
                <a:cs typeface="Roboto" panose="02000000000000000000" pitchFamily="2" charset="0"/>
              </a:rPr>
              <a:t>the Blockchain</a:t>
            </a:r>
            <a:endParaRPr lang="bg-BG" sz="2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36200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2445</TotalTime>
  <Words>865</Words>
  <Application>Microsoft Office PowerPoint</Application>
  <PresentationFormat>On-screen Show (16:9)</PresentationFormat>
  <Paragraphs>115</Paragraphs>
  <Slides>28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Roboto</vt:lpstr>
      <vt:lpstr>Arial</vt:lpstr>
      <vt:lpstr>Wingdings</vt:lpstr>
      <vt:lpstr>Simple Light</vt:lpstr>
      <vt:lpstr>BLOCKCHAIN BEYOND CRYPTOCURRENCIES: APPLICATION IN THE FIELD OF LEARNING &amp; DEVELOPMENT</vt:lpstr>
      <vt:lpstr>PowerPoint Presentation</vt:lpstr>
      <vt:lpstr>PowerPoint Presentation</vt:lpstr>
      <vt:lpstr>PowerPoint Presentation</vt:lpstr>
      <vt:lpstr>WHAT ARE WE WORKING ON?</vt:lpstr>
      <vt:lpstr>PowerPoint Presentation</vt:lpstr>
      <vt:lpstr>STATUS QUO</vt:lpstr>
      <vt:lpstr>Authenticity; Decentralizing Trust; Less Bureaucracy; Direct interaction; Security.</vt:lpstr>
      <vt:lpstr>PowerPoint Presentation</vt:lpstr>
      <vt:lpstr>PowerPoint Presentation</vt:lpstr>
      <vt:lpstr>Blockchain verified credentials, showcased worldwide; Educational opportunities, distributed learning pathways; Matching the right employment opportunities.</vt:lpstr>
      <vt:lpstr>Access to global of pool of talent, verified by blockchain; Traceability of achievements; Reduced recruitment costs.</vt:lpstr>
      <vt:lpstr>Transparent and cost-effective credentialing model; Exposure to the global market in a scalable way; Collaboration opportunities with businesses.</vt:lpstr>
      <vt:lpstr>PowerPoint Presentation</vt:lpstr>
      <vt:lpstr>PowerPoint Presentation</vt:lpstr>
      <vt:lpstr>PowerPoint Presentation</vt:lpstr>
      <vt:lpstr>WHAT’S NEXT FOR US?</vt:lpstr>
      <vt:lpstr>PowerPoint Presentation</vt:lpstr>
      <vt:lpstr>PowerPoint Presentation</vt:lpstr>
      <vt:lpstr>PowerPoint Presentation</vt:lpstr>
      <vt:lpstr>PowerPoint Presentation</vt:lpstr>
      <vt:lpstr>WHAT’S NEXT FOR THE WORLD?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BLOCKCHAIN BEYOND CRYPTOCURRENCIES: DISRUPTIVE INNOVATIONS IN LEARNING AND CAREER DEVELOPMENT</dc:title>
  <dc:creator>Hristian Daskalov</dc:creator>
  <cp:lastModifiedBy>Hristian Daskalov</cp:lastModifiedBy>
  <cp:revision>74</cp:revision>
  <dcterms:modified xsi:type="dcterms:W3CDTF">2018-03-30T08:51:42Z</dcterms:modified>
</cp:coreProperties>
</file>