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66" y="3913281"/>
            <a:ext cx="7058928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/>
              <a:t>Cryptocurrencies</a:t>
            </a:r>
            <a:r>
              <a:rPr lang="en-US" sz="4000"/>
              <a:t> |     </a:t>
            </a:r>
            <a:r>
              <a:rPr lang="bg-BG" sz="4000"/>
              <a:t>Tendencies  </a:t>
            </a:r>
            <a:r>
              <a:rPr lang="en-US" sz="4000"/>
              <a:t>           				   </a:t>
            </a:r>
            <a:r>
              <a:rPr lang="bg-BG" sz="4000"/>
              <a:t>&amp;</a:t>
            </a:r>
            <a:r>
              <a:rPr lang="en-US" sz="4000"/>
              <a:t>  </a:t>
            </a:r>
            <a:r>
              <a:rPr lang="bg-BG" sz="4000"/>
              <a:t>Regulation</a:t>
            </a:r>
            <a:r>
              <a:rPr lang="en-US" sz="4000">
                <a:effectLst/>
              </a:rPr>
              <a:t> 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/>
              <a:t>2018 ©  Evgeniya Gancheva  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>
                <a:sym typeface="Wingdings"/>
              </a:rPr>
              <a:t> </a:t>
            </a:r>
            <a:r>
              <a:rPr lang="en-US"/>
              <a:t> 1Legal.Net </a:t>
            </a:r>
          </a:p>
        </p:txBody>
      </p:sp>
    </p:spTree>
    <p:extLst>
      <p:ext uri="{BB962C8B-B14F-4D97-AF65-F5344CB8AC3E}">
        <p14:creationId xmlns:p14="http://schemas.microsoft.com/office/powerpoint/2010/main" val="20943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по света </a:t>
            </a:r>
            <a:r>
              <a:rPr lang="en-US" sz="2800" b="1">
                <a:latin typeface="Palatino Linotype"/>
                <a:cs typeface="Palatino Linotype"/>
              </a:rPr>
              <a:t>| Gibraltar</a:t>
            </a:r>
            <a:r>
              <a:rPr lang="bg-BG" sz="2800" b="1">
                <a:latin typeface="Palatino Linotype"/>
                <a:cs typeface="Palatino Linotype"/>
              </a:rPr>
              <a:t>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8029896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latin typeface="+mj-lt"/>
                <a:cs typeface="Palatino Linotype"/>
              </a:rPr>
              <a:t>Приета е регулаторна рамка за </a:t>
            </a:r>
            <a:r>
              <a:rPr lang="en-US" sz="2400" dirty="0">
                <a:latin typeface="+mj-lt"/>
                <a:cs typeface="Palatino Linotype"/>
              </a:rPr>
              <a:t>DLT </a:t>
            </a:r>
            <a:r>
              <a:rPr lang="bg-BG" sz="2400" dirty="0">
                <a:latin typeface="+mj-lt"/>
                <a:cs typeface="Palatino Linotype"/>
              </a:rPr>
              <a:t>в сила от </a:t>
            </a:r>
            <a:r>
              <a:rPr lang="bg-BG" sz="2400" b="1" dirty="0">
                <a:latin typeface="+mj-lt"/>
                <a:cs typeface="Palatino Linotype"/>
              </a:rPr>
              <a:t>01.01.2018г.</a:t>
            </a:r>
            <a:endParaRPr lang="en-US" sz="2400" dirty="0" err="1">
              <a:latin typeface="+mj-lt"/>
              <a:cs typeface="Palatino Linotype"/>
            </a:endParaRPr>
          </a:p>
          <a:p>
            <a:pPr marL="0" indent="0">
              <a:buNone/>
            </a:pPr>
            <a:r>
              <a:rPr lang="en-US" sz="2400" dirty="0" err="1">
                <a:latin typeface="+mj-lt"/>
                <a:cs typeface="Palatino Linotype"/>
              </a:rPr>
              <a:t>Лицензиране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en-US" sz="2400" dirty="0" err="1">
                <a:latin typeface="+mj-lt"/>
                <a:cs typeface="Palatino Linotype"/>
              </a:rPr>
              <a:t>на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en-US" sz="2400" dirty="0" err="1">
                <a:latin typeface="+mj-lt"/>
                <a:cs typeface="Palatino Linotype"/>
              </a:rPr>
              <a:t>компании</a:t>
            </a:r>
            <a:r>
              <a:rPr lang="en-US" sz="2400" dirty="0">
                <a:latin typeface="+mj-lt"/>
                <a:cs typeface="Palatino Linotype"/>
              </a:rPr>
              <a:t>, </a:t>
            </a:r>
            <a:r>
              <a:rPr lang="en-US" sz="2400" dirty="0" err="1">
                <a:latin typeface="+mj-lt"/>
                <a:cs typeface="Palatino Linotype"/>
              </a:rPr>
              <a:t>използващи</a:t>
            </a:r>
            <a:r>
              <a:rPr lang="en-US" sz="2400" dirty="0">
                <a:latin typeface="+mj-lt"/>
                <a:cs typeface="Palatino Linotype"/>
              </a:rPr>
              <a:t> DLT</a:t>
            </a:r>
            <a:endParaRPr lang="en-US" sz="2400" dirty="0" err="1">
              <a:latin typeface="+mj-lt"/>
              <a:cs typeface="Palatino Linotype"/>
            </a:endParaRPr>
          </a:p>
          <a:p>
            <a:pPr marL="0" indent="0">
              <a:buNone/>
            </a:pPr>
            <a:r>
              <a:rPr lang="en-US" sz="2400" dirty="0" err="1">
                <a:latin typeface="+mj-lt"/>
                <a:cs typeface="Palatino Linotype"/>
              </a:rPr>
              <a:t>Три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en-US" sz="2400" dirty="0" err="1">
                <a:latin typeface="+mj-lt"/>
                <a:cs typeface="Palatino Linotype"/>
              </a:rPr>
              <a:t>стълба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bg-BG" sz="2400" dirty="0">
                <a:latin typeface="+mj-lt"/>
                <a:cs typeface="Palatino Linotype"/>
              </a:rPr>
              <a:t>с очаквани </a:t>
            </a:r>
            <a:r>
              <a:rPr lang="en-US" sz="2400" dirty="0" err="1">
                <a:latin typeface="+mj-lt"/>
                <a:cs typeface="Palatino Linotype"/>
              </a:rPr>
              <a:t>резултати</a:t>
            </a:r>
            <a:r>
              <a:rPr lang="en-US" sz="2400" dirty="0">
                <a:latin typeface="+mj-lt"/>
                <a:cs typeface="Palatino Linotype"/>
              </a:rPr>
              <a:t>:</a:t>
            </a:r>
          </a:p>
          <a:p>
            <a:pPr marL="0" indent="0">
              <a:buNone/>
            </a:pPr>
            <a:endParaRPr lang="bg-BG" sz="900" dirty="0">
              <a:latin typeface="+mj-lt"/>
              <a:cs typeface="Palatino Linotype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+mj-lt"/>
                <a:cs typeface="Palatino Linotype"/>
              </a:rPr>
              <a:t>ЗАЩИТА НА ПОТРЕБИТЕЛИТЕ</a:t>
            </a:r>
            <a:endParaRPr lang="en-US" sz="2400" dirty="0">
              <a:latin typeface="+mj-lt"/>
              <a:cs typeface="Palatino Linotype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+mj-lt"/>
                <a:cs typeface="Palatino Linotype"/>
              </a:rPr>
              <a:t>ЗАЩИТА НА РЕПУТАЦИЯТА НА ГИБРАЛТАР</a:t>
            </a:r>
            <a:endParaRPr lang="en-US" sz="2400" dirty="0">
              <a:latin typeface="+mj-lt"/>
              <a:cs typeface="Palatino Linotype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+mj-lt"/>
                <a:cs typeface="Palatino Linotype"/>
              </a:rPr>
              <a:t>ИКОНОМИЧЕСКА ПОЛЗА</a:t>
            </a:r>
          </a:p>
          <a:p>
            <a:endParaRPr lang="en-US"/>
          </a:p>
        </p:txBody>
      </p:sp>
      <p:pic>
        <p:nvPicPr>
          <p:cNvPr id="4" name="Content Placeholder 11" descr="gibraltar-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7203"/>
          <a:stretch>
            <a:fillRect/>
          </a:stretch>
        </p:blipFill>
        <p:spPr>
          <a:xfrm>
            <a:off x="7559034" y="741853"/>
            <a:ext cx="1097804" cy="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по света </a:t>
            </a:r>
            <a:r>
              <a:rPr lang="en-US" sz="2800" b="1">
                <a:latin typeface="Palatino Linotype"/>
                <a:cs typeface="Palatino Linotype"/>
              </a:rPr>
              <a:t>| Gibraltar </a:t>
            </a:r>
            <a:r>
              <a:rPr lang="bg-BG" sz="2800" b="1">
                <a:latin typeface="Palatino Linotype"/>
                <a:cs typeface="Palatino Linotype"/>
              </a:rPr>
              <a:t>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690" y="1949824"/>
            <a:ext cx="7583488" cy="4007224"/>
          </a:xfrm>
        </p:spPr>
        <p:txBody>
          <a:bodyPr>
            <a:normAutofit/>
          </a:bodyPr>
          <a:lstStyle/>
          <a:p>
            <a:r>
              <a:rPr lang="bg-BG" sz="1800" b="1">
                <a:latin typeface="+mj-lt"/>
                <a:cs typeface="Palatino Linotype"/>
              </a:rPr>
              <a:t>Девет принципа на </a:t>
            </a:r>
            <a:r>
              <a:rPr lang="en-US" sz="1800" b="1">
                <a:latin typeface="+mj-lt"/>
                <a:cs typeface="Palatino Linotype"/>
              </a:rPr>
              <a:t>DLT </a:t>
            </a:r>
            <a:r>
              <a:rPr lang="bg-BG" sz="1800" b="1">
                <a:latin typeface="+mj-lt"/>
                <a:cs typeface="Palatino Linotype"/>
              </a:rPr>
              <a:t>компаниите: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bg2">
                    <a:lumMod val="50000"/>
                  </a:schemeClr>
                </a:solidFill>
                <a:latin typeface="+mj-lt"/>
                <a:cs typeface="Palatino Linotype"/>
              </a:rPr>
              <a:t>1) Управляват бизнеса си прозрачно и почтено</a:t>
            </a:r>
          </a:p>
          <a:p>
            <a:pPr marL="0" indent="0">
              <a:buNone/>
            </a:pPr>
            <a:r>
              <a:rPr lang="bg-BG" sz="1800">
                <a:latin typeface="+mj-lt"/>
                <a:cs typeface="Palatino Linotype"/>
              </a:rPr>
              <a:t>2) </a:t>
            </a:r>
            <a:r>
              <a:rPr lang="en-US" sz="1800">
                <a:latin typeface="+mj-lt"/>
                <a:cs typeface="Palatino Linotype"/>
              </a:rPr>
              <a:t>Да се отнасят с </a:t>
            </a:r>
            <a:r>
              <a:rPr lang="bg-BG" sz="1800">
                <a:latin typeface="+mj-lt"/>
                <a:cs typeface="Palatino Linotype"/>
              </a:rPr>
              <a:t>дължимото внимание към всички клиенти и да комуникират с тях честно, ясно и без заблуждаващи практики</a:t>
            </a:r>
          </a:p>
          <a:p>
            <a:pPr marL="0" indent="0">
              <a:buNone/>
            </a:pPr>
            <a:r>
              <a:rPr lang="bg-BG" sz="1800">
                <a:effectLst/>
                <a:latin typeface="+mj-lt"/>
                <a:cs typeface="Palatino Linotype"/>
              </a:rPr>
              <a:t>3) </a:t>
            </a:r>
            <a:r>
              <a:rPr lang="bg-BG" sz="1800">
                <a:latin typeface="+mj-lt"/>
                <a:cs typeface="Palatino Linotype"/>
              </a:rPr>
              <a:t>Да поддържат адекватни финансови и нефинансови ресурси</a:t>
            </a:r>
            <a:r>
              <a:rPr lang="en-US" sz="1800">
                <a:effectLst/>
                <a:latin typeface="+mj-lt"/>
                <a:cs typeface="Palatino Linotype"/>
              </a:rPr>
              <a:t> </a:t>
            </a:r>
            <a:endParaRPr lang="bg-BG" sz="1800" dirty="0">
              <a:solidFill>
                <a:schemeClr val="bg2">
                  <a:lumMod val="50000"/>
                </a:schemeClr>
              </a:solidFill>
              <a:latin typeface="+mj-lt"/>
              <a:cs typeface="Palatino Linotype"/>
            </a:endParaRPr>
          </a:p>
          <a:p>
            <a:pPr marL="0" indent="0">
              <a:buNone/>
            </a:pPr>
            <a:r>
              <a:rPr lang="bg-BG" sz="1800">
                <a:latin typeface="+mj-lt"/>
              </a:rPr>
              <a:t>4) Да </a:t>
            </a:r>
            <a:r>
              <a:rPr lang="en-US" sz="1800">
                <a:latin typeface="+mj-lt"/>
              </a:rPr>
              <a:t>управлява</a:t>
            </a:r>
            <a:r>
              <a:rPr lang="bg-BG" sz="1800">
                <a:latin typeface="+mj-lt"/>
              </a:rPr>
              <a:t>т</a:t>
            </a:r>
            <a:r>
              <a:rPr lang="en-US" sz="1800">
                <a:latin typeface="+mj-lt"/>
              </a:rPr>
              <a:t> и контролира</a:t>
            </a:r>
            <a:r>
              <a:rPr lang="bg-BG" sz="1800">
                <a:latin typeface="+mj-lt"/>
              </a:rPr>
              <a:t>т</a:t>
            </a:r>
            <a:r>
              <a:rPr lang="en-US" sz="1800">
                <a:latin typeface="+mj-lt"/>
              </a:rPr>
              <a:t> ефективно своя бизнес и осъществява</a:t>
            </a:r>
            <a:r>
              <a:rPr lang="bg-BG" sz="1800">
                <a:latin typeface="+mj-lt"/>
              </a:rPr>
              <a:t>т</a:t>
            </a:r>
            <a:r>
              <a:rPr lang="en-US" sz="1800">
                <a:latin typeface="+mj-lt"/>
              </a:rPr>
              <a:t> своята дейност с необходимите умения, грижа и старание; включително като се вземат предвид рисковете за бизнеса и клиентите</a:t>
            </a:r>
            <a:r>
              <a:rPr lang="en-US" sz="1800">
                <a:effectLst/>
                <a:latin typeface="+mj-lt"/>
              </a:rPr>
              <a:t> </a:t>
            </a:r>
            <a:endParaRPr lang="bg-BG" sz="1800" dirty="0">
              <a:latin typeface="+mj-lt"/>
              <a:cs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3420" y="1224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Content Placeholder 11" descr="gibraltar-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7203"/>
          <a:stretch>
            <a:fillRect/>
          </a:stretch>
        </p:blipFill>
        <p:spPr>
          <a:xfrm>
            <a:off x="7559034" y="741853"/>
            <a:ext cx="1158799" cy="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14" y="295833"/>
            <a:ext cx="7825237" cy="1143000"/>
          </a:xfrm>
        </p:spPr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по света </a:t>
            </a:r>
            <a:r>
              <a:rPr lang="en-US" sz="2800" b="1">
                <a:latin typeface="Palatino Linotype"/>
                <a:cs typeface="Palatino Linotype"/>
              </a:rPr>
              <a:t>| Gibraltar 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5) Да </a:t>
            </a:r>
            <a:r>
              <a:rPr lang="bg-BG" sz="1800"/>
              <a:t>прилагат</a:t>
            </a:r>
            <a:r>
              <a:rPr lang="en-US" sz="1800"/>
              <a:t> ефективни мерки за защита на клиентските активи и пари, </a:t>
            </a:r>
            <a:r>
              <a:rPr lang="bg-BG" sz="1800"/>
              <a:t>които управляват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6) </a:t>
            </a:r>
            <a:r>
              <a:rPr lang="bg-BG" sz="1800"/>
              <a:t>Да прилагат стандарти за ефективно корпоративно управление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7) </a:t>
            </a:r>
            <a:r>
              <a:rPr lang="bg-BG" sz="1800"/>
              <a:t>Д</a:t>
            </a:r>
            <a:r>
              <a:rPr lang="en-US" sz="1800"/>
              <a:t>а гарантира</a:t>
            </a:r>
            <a:r>
              <a:rPr lang="bg-BG" sz="1800"/>
              <a:t>т</a:t>
            </a:r>
            <a:r>
              <a:rPr lang="en-US" sz="1800"/>
              <a:t>, че всички системи и протоколи за достъп до сигурността се поддържат на подходящи високи стандарти.</a:t>
            </a:r>
          </a:p>
          <a:p>
            <a:pPr marL="0" indent="0">
              <a:buNone/>
            </a:pPr>
            <a:r>
              <a:rPr lang="en-US" sz="1800">
                <a:effectLst/>
              </a:rPr>
              <a:t>8) </a:t>
            </a:r>
            <a:r>
              <a:rPr lang="bg-BG" sz="1800"/>
              <a:t>Д</a:t>
            </a:r>
            <a:r>
              <a:rPr lang="en-US" sz="1800"/>
              <a:t>а разполагат със системи за предотвратяване, разкриване и разкриване на финансови  </a:t>
            </a:r>
            <a:r>
              <a:rPr lang="bg-BG" sz="1800"/>
              <a:t>престъпления</a:t>
            </a:r>
            <a:r>
              <a:rPr lang="en-US" sz="1800"/>
              <a:t> като борбата с прането на пари и с финансирането на тероризма (AML / CFT).</a:t>
            </a:r>
            <a:r>
              <a:rPr lang="en-US" sz="180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800"/>
              <a:t>9) </a:t>
            </a:r>
            <a:r>
              <a:rPr lang="bg-BG" sz="1800"/>
              <a:t>Да бъдат устойчиви и да имат план за извънредни ситуации и за закриване на бизнеса</a:t>
            </a:r>
            <a:r>
              <a:rPr lang="en-US" sz="1800">
                <a:effectLst/>
              </a:rPr>
              <a:t> </a:t>
            </a:r>
            <a:endParaRPr lang="en-US" sz="1800"/>
          </a:p>
        </p:txBody>
      </p:sp>
      <p:pic>
        <p:nvPicPr>
          <p:cNvPr id="4" name="Content Placeholder 11" descr="gibraltar-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7203"/>
          <a:stretch>
            <a:fillRect/>
          </a:stretch>
        </p:blipFill>
        <p:spPr>
          <a:xfrm>
            <a:off x="7559034" y="741853"/>
            <a:ext cx="1097804" cy="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9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Palatino Linotype"/>
                <a:cs typeface="Palatino Linotype"/>
              </a:rPr>
              <a:t>За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да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запазите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своята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инвестиция</a:t>
            </a:r>
            <a:r>
              <a:rPr lang="en-US" sz="2800" b="1" dirty="0">
                <a:latin typeface="Palatino Linotype"/>
                <a:cs typeface="Palatino Linotype"/>
              </a:rPr>
              <a:t>,      </a:t>
            </a:r>
            <a:r>
              <a:rPr lang="en-US" sz="4000" b="1" dirty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</a:t>
            </a:r>
            <a:r>
              <a:rPr lang="en-US" sz="2800" b="1" dirty="0">
                <a:latin typeface="Palatino Linotype"/>
                <a:cs typeface="Palatino Linotype"/>
              </a:rPr>
              <a:t/>
            </a:r>
            <a:br>
              <a:rPr lang="en-US" sz="2800" b="1" dirty="0">
                <a:latin typeface="Palatino Linotype"/>
                <a:cs typeface="Palatino Linotype"/>
              </a:rPr>
            </a:br>
            <a:r>
              <a:rPr lang="en-US" sz="2800" b="1" dirty="0" err="1">
                <a:latin typeface="Palatino Linotype"/>
                <a:cs typeface="Palatino Linotype"/>
              </a:rPr>
              <a:t>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важно</a:t>
            </a:r>
            <a:r>
              <a:rPr lang="en-US" sz="2800" b="1" dirty="0">
                <a:latin typeface="Palatino Linotype"/>
                <a:cs typeface="Palatino Linotype"/>
              </a:rPr>
              <a:t>: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bg-BG"/>
              <a:t>Да р</a:t>
            </a:r>
            <a:r>
              <a:rPr lang="en-US"/>
              <a:t>азбира</a:t>
            </a:r>
            <a:r>
              <a:rPr lang="bg-BG"/>
              <a:t>т</a:t>
            </a:r>
            <a:r>
              <a:rPr lang="en-US"/>
              <a:t>е правилата и законите, отнасящи се до </a:t>
            </a:r>
            <a:r>
              <a:rPr lang="bg-BG"/>
              <a:t>криптовалути</a:t>
            </a:r>
            <a:r>
              <a:rPr lang="en-US"/>
              <a:t> във вашата </a:t>
            </a:r>
            <a:r>
              <a:rPr lang="en-US" b="1"/>
              <a:t>юрисдикция</a:t>
            </a:r>
            <a:r>
              <a:rPr lang="en-US"/>
              <a:t> по местонахождение и  </a:t>
            </a:r>
            <a:r>
              <a:rPr lang="bg-BG"/>
              <a:t>в </a:t>
            </a:r>
            <a:r>
              <a:rPr lang="en-US"/>
              <a:t>юрисдикция</a:t>
            </a:r>
            <a:r>
              <a:rPr lang="bg-BG"/>
              <a:t>та, където </a:t>
            </a:r>
            <a:r>
              <a:rPr lang="en-US"/>
              <a:t>възнамерявате да правите бизнес, включително юрисдикциите на вашия доставчик </a:t>
            </a:r>
            <a:r>
              <a:rPr lang="bg-BG"/>
              <a:t>з</a:t>
            </a:r>
            <a:r>
              <a:rPr lang="en-US"/>
              <a:t>а обмен и портфейл.  </a:t>
            </a:r>
          </a:p>
          <a:p>
            <a:pPr>
              <a:buFont typeface="Wingdings" charset="2"/>
              <a:buChar char="§"/>
            </a:pPr>
            <a:r>
              <a:rPr lang="bg-BG"/>
              <a:t>Да н</a:t>
            </a:r>
            <a:r>
              <a:rPr lang="en-US"/>
              <a:t>е търгувате в страна или юрисдикция, където са ограничени или </a:t>
            </a:r>
            <a:r>
              <a:rPr lang="en-US" b="1"/>
              <a:t>забранени</a:t>
            </a:r>
            <a:r>
              <a:rPr lang="en-US"/>
              <a:t> криптовалутите или ICO.</a:t>
            </a:r>
          </a:p>
          <a:p>
            <a:pPr>
              <a:buFont typeface="Wingdings" charset="2"/>
              <a:buChar char="§"/>
            </a:pPr>
            <a:r>
              <a:rPr lang="bg-BG"/>
              <a:t>Да сте</a:t>
            </a:r>
            <a:r>
              <a:rPr lang="en-US"/>
              <a:t> в съответствие с </a:t>
            </a:r>
            <a:r>
              <a:rPr lang="en-US" b="1"/>
              <a:t>данъчните и счетоводните </a:t>
            </a:r>
            <a:r>
              <a:rPr lang="en-US"/>
              <a:t>изисквания</a:t>
            </a:r>
          </a:p>
          <a:p>
            <a:pPr marL="0" indent="0">
              <a:buNone/>
            </a:pPr>
            <a:r>
              <a:rPr lang="en-US"/>
              <a:t> </a:t>
            </a:r>
          </a:p>
          <a:p>
            <a:endParaRPr lang="en-US"/>
          </a:p>
        </p:txBody>
      </p:sp>
      <p:pic>
        <p:nvPicPr>
          <p:cNvPr id="4" name="Picture 3" descr="jurisdic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71" y="5521453"/>
            <a:ext cx="2749760" cy="8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Palatino Linotype"/>
                <a:cs typeface="Palatino Linotype"/>
              </a:rPr>
              <a:t>За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да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запазите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своята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инвестиция</a:t>
            </a:r>
            <a:r>
              <a:rPr lang="en-US" sz="2800" b="1" dirty="0">
                <a:latin typeface="Palatino Linotype"/>
                <a:cs typeface="Palatino Linotype"/>
              </a:rPr>
              <a:t>,      </a:t>
            </a:r>
            <a:r>
              <a:rPr lang="en-US" sz="4000" b="1" dirty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</a:t>
            </a:r>
            <a:r>
              <a:rPr lang="en-US" sz="2800" b="1" dirty="0">
                <a:latin typeface="Palatino Linotype"/>
                <a:cs typeface="Palatino Linotype"/>
              </a:rPr>
              <a:t/>
            </a:r>
            <a:br>
              <a:rPr lang="en-US" sz="2800" b="1" dirty="0">
                <a:latin typeface="Palatino Linotype"/>
                <a:cs typeface="Palatino Linotype"/>
              </a:rPr>
            </a:br>
            <a:r>
              <a:rPr lang="en-US" sz="2800" b="1" dirty="0" err="1">
                <a:latin typeface="Palatino Linotype"/>
                <a:cs typeface="Palatino Linotype"/>
              </a:rPr>
              <a:t>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важно</a:t>
            </a:r>
            <a:r>
              <a:rPr lang="en-US" sz="2800" b="1" dirty="0">
                <a:latin typeface="Palatino Linotype"/>
                <a:cs typeface="Palatino Linotype"/>
              </a:rPr>
              <a:t>: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bg-BG"/>
              <a:t>Да  н</a:t>
            </a:r>
            <a:r>
              <a:rPr lang="en-US"/>
              <a:t>е използвате вашите  </a:t>
            </a:r>
            <a:r>
              <a:rPr lang="bg-BG"/>
              <a:t>криптовалути</a:t>
            </a:r>
            <a:r>
              <a:rPr lang="en-US"/>
              <a:t> по начин, който би довел до предпазни мерки </a:t>
            </a:r>
            <a:r>
              <a:rPr lang="bg-BG"/>
              <a:t>срещу вас </a:t>
            </a:r>
            <a:r>
              <a:rPr lang="en-US"/>
              <a:t>AML / CFT</a:t>
            </a:r>
          </a:p>
          <a:p>
            <a:pPr>
              <a:buFont typeface="Wingdings" charset="2"/>
              <a:buChar char="§"/>
            </a:pPr>
            <a:r>
              <a:rPr lang="en-US"/>
              <a:t>Да не търгувате с неизвестни или непотвърдени страни</a:t>
            </a:r>
          </a:p>
          <a:p>
            <a:pPr>
              <a:buFont typeface="Wingdings" charset="2"/>
              <a:buChar char="§"/>
            </a:pPr>
            <a:endParaRPr lang="en-US"/>
          </a:p>
        </p:txBody>
      </p:sp>
      <p:pic>
        <p:nvPicPr>
          <p:cNvPr id="5" name="Picture 4" descr="KYC-complianc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84" y="3946598"/>
            <a:ext cx="2403416" cy="17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Palatino Linotype"/>
                <a:cs typeface="Palatino Linotype"/>
              </a:rPr>
              <a:t>За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да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запазите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своята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инвестиция</a:t>
            </a:r>
            <a:r>
              <a:rPr lang="en-US" sz="2800" b="1" dirty="0">
                <a:latin typeface="Palatino Linotype"/>
                <a:cs typeface="Palatino Linotype"/>
              </a:rPr>
              <a:t>,      </a:t>
            </a:r>
            <a:r>
              <a:rPr lang="en-US" sz="4000" b="1" dirty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</a:t>
            </a:r>
            <a:r>
              <a:rPr lang="en-US" sz="2800" b="1" dirty="0">
                <a:latin typeface="Palatino Linotype"/>
                <a:cs typeface="Palatino Linotype"/>
              </a:rPr>
              <a:t/>
            </a:r>
            <a:br>
              <a:rPr lang="en-US" sz="2800" b="1" dirty="0">
                <a:latin typeface="Palatino Linotype"/>
                <a:cs typeface="Palatino Linotype"/>
              </a:rPr>
            </a:br>
            <a:r>
              <a:rPr lang="en-US" sz="2800" b="1" dirty="0" err="1">
                <a:latin typeface="Palatino Linotype"/>
                <a:cs typeface="Palatino Linotype"/>
              </a:rPr>
              <a:t>е</a:t>
            </a:r>
            <a:r>
              <a:rPr lang="en-US" sz="2800" b="1" dirty="0">
                <a:latin typeface="Palatino Linotype"/>
                <a:cs typeface="Palatino Linotype"/>
              </a:rPr>
              <a:t> </a:t>
            </a:r>
            <a:r>
              <a:rPr lang="en-US" sz="2800" b="1" dirty="0" err="1">
                <a:latin typeface="Palatino Linotype"/>
                <a:cs typeface="Palatino Linotype"/>
              </a:rPr>
              <a:t>важно</a:t>
            </a:r>
            <a:r>
              <a:rPr lang="en-US" sz="2800" b="1" dirty="0">
                <a:latin typeface="Palatino Linotype"/>
                <a:cs typeface="Palatino Linotype"/>
              </a:rPr>
              <a:t>: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/>
              <a:t>Да не стартирате проекти, свързани с действия като инвестиционен посредник и други, изискващи лиценз, </a:t>
            </a:r>
            <a:r>
              <a:rPr lang="bg-BG"/>
              <a:t>без издаден такъв.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bg-BG"/>
              <a:t>Да сте наясно </a:t>
            </a:r>
            <a:r>
              <a:rPr lang="en-US"/>
              <a:t>за транзакции </a:t>
            </a:r>
            <a:r>
              <a:rPr lang="bg-BG"/>
              <a:t>на определени суми</a:t>
            </a:r>
            <a:r>
              <a:rPr lang="en-US"/>
              <a:t>, които изискват специално отчитане пред БНБ или други финансови  органи.</a:t>
            </a:r>
          </a:p>
          <a:p>
            <a:endParaRPr lang="en-US"/>
          </a:p>
        </p:txBody>
      </p:sp>
      <p:pic>
        <p:nvPicPr>
          <p:cNvPr id="4" name="Picture 3" descr="licen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4" y="4411035"/>
            <a:ext cx="3431951" cy="13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>
                <a:latin typeface="Palatino Linotype"/>
                <a:cs typeface="Palatino Linotype"/>
              </a:rPr>
              <a:t>Тенденции в правното регулиране</a:t>
            </a:r>
            <a:endParaRPr lang="en-US" sz="2800"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/>
              <a:t>Въвеждане на легални дефиниции на “криптовалути</a:t>
            </a:r>
            <a:r>
              <a:rPr lang="en-US"/>
              <a:t>”</a:t>
            </a:r>
            <a:r>
              <a:rPr lang="bg-BG"/>
              <a:t>, “първично предлагане на монети”, “споделен публичен регистър” и др.</a:t>
            </a:r>
            <a:endParaRPr lang="en-US"/>
          </a:p>
          <a:p>
            <a:r>
              <a:rPr lang="bg-BG"/>
              <a:t>Лицензиране на дейности, свързани със съхранение, обмен, търговия и управление на криптовалути и портфейли с тях</a:t>
            </a:r>
            <a:endParaRPr lang="en-US"/>
          </a:p>
          <a:p>
            <a:r>
              <a:rPr lang="bg-BG"/>
              <a:t> Приемане на закон за криптовалутите </a:t>
            </a:r>
            <a:endParaRPr lang="en-US"/>
          </a:p>
          <a:p>
            <a:r>
              <a:rPr lang="bg-BG"/>
              <a:t>Данъчни разпоредби за облагането на придобиването, продажбата и търговията с криптовалути</a:t>
            </a:r>
            <a:endParaRPr lang="en-US"/>
          </a:p>
          <a:p>
            <a:r>
              <a:rPr lang="bg-BG"/>
              <a:t>Разпоредби за осчетоводяването на активи и сделки с криптовалути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b="1" dirty="0">
                <a:latin typeface="Palatino Linotype"/>
                <a:cs typeface="Palatino Linotype"/>
              </a:rPr>
              <a:t>Правото и третата революция на парите</a:t>
            </a:r>
            <a:r>
              <a:rPr lang="en-US" sz="4000" b="1" dirty="0">
                <a:latin typeface="Palatino Linotype"/>
                <a:cs typeface="Palatino Linotype"/>
              </a:rPr>
              <a:t/>
            </a:r>
            <a:br>
              <a:rPr lang="en-US" sz="4000" b="1" dirty="0">
                <a:latin typeface="Palatino Linotype"/>
                <a:cs typeface="Palatino Linotype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Парите се изобретяват за пореден път.</a:t>
            </a:r>
            <a:r>
              <a:rPr lang="bg-BG" sz="2000"/>
              <a:t> Този път </a:t>
            </a:r>
            <a:r>
              <a:rPr lang="mr-IN" sz="2000"/>
              <a:t>–</a:t>
            </a:r>
            <a:r>
              <a:rPr lang="bg-BG" sz="2000"/>
              <a:t>                               в </a:t>
            </a:r>
            <a:r>
              <a:rPr lang="en-US" sz="2000"/>
              <a:t>кибернетичното пространство</a:t>
            </a:r>
            <a:r>
              <a:rPr lang="bg-BG" sz="2000"/>
              <a:t>.</a:t>
            </a:r>
          </a:p>
          <a:p>
            <a:r>
              <a:rPr lang="bg-BG" sz="2000"/>
              <a:t>Криптовалутите: </a:t>
            </a:r>
            <a:r>
              <a:rPr lang="en-US" sz="2000"/>
              <a:t> 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—</a:t>
            </a:r>
            <a:r>
              <a:rPr lang="bg-BG" sz="2000"/>
              <a:t> </a:t>
            </a:r>
            <a:r>
              <a:rPr lang="en-US" sz="2000"/>
              <a:t> една свободно движеща се сила 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—</a:t>
            </a:r>
            <a:r>
              <a:rPr lang="bg-BG" sz="2000"/>
              <a:t>  </a:t>
            </a:r>
            <a:r>
              <a:rPr lang="en-US" sz="2000"/>
              <a:t>способна да се прелее в каквито и да било количества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— </a:t>
            </a:r>
            <a:r>
              <a:rPr lang="bg-BG" sz="2000"/>
              <a:t> </a:t>
            </a:r>
            <a:r>
              <a:rPr lang="en-US" sz="2000"/>
              <a:t>когато и да било, където и да било по света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—</a:t>
            </a:r>
            <a:r>
              <a:rPr lang="bg-BG" sz="2000"/>
              <a:t>  </a:t>
            </a:r>
            <a:r>
              <a:rPr lang="en-US" sz="2000"/>
              <a:t>придобиват най-различни форми</a:t>
            </a:r>
            <a:endParaRPr lang="bg-BG" sz="2000"/>
          </a:p>
        </p:txBody>
      </p:sp>
    </p:spTree>
    <p:extLst>
      <p:ext uri="{BB962C8B-B14F-4D97-AF65-F5344CB8AC3E}">
        <p14:creationId xmlns:p14="http://schemas.microsoft.com/office/powerpoint/2010/main" val="116262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100" b="1" dirty="0">
                <a:latin typeface="Palatino Linotype"/>
                <a:cs typeface="Palatino Linotype"/>
              </a:rPr>
              <a:t>Правото и третата революция на парите</a:t>
            </a:r>
            <a:r>
              <a:rPr lang="en-US" sz="5400" b="1" dirty="0">
                <a:latin typeface="Palatino Linotype"/>
                <a:cs typeface="Palatino Linotype"/>
              </a:rPr>
              <a:t/>
            </a:r>
            <a:br>
              <a:rPr lang="en-US" sz="5400" b="1" dirty="0">
                <a:latin typeface="Palatino Linotype"/>
                <a:cs typeface="Palatino Linotype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Неподвластни на богатствата на отделните държави </a:t>
            </a:r>
            <a:endParaRPr lang="bg-BG" sz="2400"/>
          </a:p>
          <a:p>
            <a:r>
              <a:rPr lang="bg-BG" sz="2400"/>
              <a:t>И</a:t>
            </a:r>
            <a:r>
              <a:rPr lang="en-US" sz="2400"/>
              <a:t> на съзнателните действия на техните правителства </a:t>
            </a:r>
            <a:endParaRPr lang="bg-BG" sz="2400"/>
          </a:p>
          <a:p>
            <a:pPr marL="0" indent="0">
              <a:buNone/>
            </a:pPr>
            <a:r>
              <a:rPr lang="en-US" sz="2400"/>
              <a:t>Новите пари са една огромна, необуздана мощ:</a:t>
            </a:r>
          </a:p>
          <a:p>
            <a:pPr marL="0" indent="0">
              <a:buNone/>
            </a:pPr>
            <a:r>
              <a:rPr lang="en-US" sz="2400"/>
              <a:t>M</a:t>
            </a:r>
            <a:r>
              <a:rPr lang="de-DE" sz="2400"/>
              <a:t>arket capitalization - 238    billion USD in Q4 </a:t>
            </a:r>
          </a:p>
          <a:p>
            <a:pPr marL="0" indent="0">
              <a:buNone/>
            </a:pPr>
            <a:r>
              <a:rPr lang="de-DE" sz="2400"/>
              <a:t>ATMs: 954 	- 01/2016</a:t>
            </a:r>
          </a:p>
          <a:p>
            <a:pPr marL="0" indent="0">
              <a:buNone/>
            </a:pPr>
            <a:r>
              <a:rPr lang="de-DE" sz="2400"/>
              <a:t>ATMs: 2053 	- 01/2018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>
                <a:latin typeface="Palatino Linotype"/>
                <a:cs typeface="Palatino Linotype"/>
              </a:rPr>
              <a:t>Правото и третата революция на парите</a:t>
            </a:r>
            <a:r>
              <a:rPr lang="en-US" sz="4800" b="1" dirty="0">
                <a:latin typeface="Palatino Linotype"/>
                <a:cs typeface="Palatino Linotype"/>
              </a:rPr>
              <a:t/>
            </a:r>
            <a:br>
              <a:rPr lang="en-US" sz="4800" b="1" dirty="0">
                <a:latin typeface="Palatino Linotype"/>
                <a:cs typeface="Palatino Linotype"/>
              </a:rPr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/>
              <a:t>Нестабилността на </a:t>
            </a:r>
            <a:r>
              <a:rPr lang="bg-BG" sz="2400"/>
              <a:t>крипто</a:t>
            </a:r>
            <a:r>
              <a:rPr lang="en-US" sz="2400"/>
              <a:t>валути</a:t>
            </a:r>
            <a:r>
              <a:rPr lang="bg-BG" sz="2400"/>
              <a:t>те</a:t>
            </a:r>
          </a:p>
          <a:p>
            <a:r>
              <a:rPr lang="en-US" sz="2400"/>
              <a:t>А</a:t>
            </a:r>
            <a:r>
              <a:rPr lang="bg-BG" sz="2400"/>
              <a:t>нонимността</a:t>
            </a:r>
          </a:p>
          <a:p>
            <a:r>
              <a:rPr lang="bg-BG" sz="2400"/>
              <a:t>П</a:t>
            </a:r>
            <a:r>
              <a:rPr lang="en-US" sz="2400"/>
              <a:t>отенциалът за присвояване и измами с ценни книжа</a:t>
            </a:r>
            <a:endParaRPr lang="bg-BG" sz="2400"/>
          </a:p>
          <a:p>
            <a:r>
              <a:rPr lang="bg-BG" sz="2400"/>
              <a:t>Пране на пари </a:t>
            </a:r>
          </a:p>
          <a:p>
            <a:r>
              <a:rPr lang="en-US" sz="2400"/>
              <a:t>са само </a:t>
            </a:r>
            <a:r>
              <a:rPr lang="bg-BG" sz="2400"/>
              <a:t>част</a:t>
            </a:r>
            <a:r>
              <a:rPr lang="en-US" sz="2400"/>
              <a:t> от </a:t>
            </a:r>
            <a:r>
              <a:rPr lang="bg-BG" sz="2400"/>
              <a:t>правните </a:t>
            </a:r>
            <a:r>
              <a:rPr lang="en-US" sz="2400"/>
              <a:t> въпроси. </a:t>
            </a:r>
            <a:endParaRPr lang="bg-BG" sz="2400"/>
          </a:p>
          <a:p>
            <a:pPr marL="0" indent="0">
              <a:buNone/>
            </a:pPr>
            <a:r>
              <a:rPr lang="en-US" sz="2400"/>
              <a:t>Поради бавния темп на регулиране спрямо бързия темп на технологията, тези въпроси вероятно ще бъдат решени в съда. </a:t>
            </a:r>
          </a:p>
        </p:txBody>
      </p:sp>
    </p:spTree>
    <p:extLst>
      <p:ext uri="{BB962C8B-B14F-4D97-AF65-F5344CB8AC3E}">
        <p14:creationId xmlns:p14="http://schemas.microsoft.com/office/powerpoint/2010/main" val="60698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</a:t>
            </a:r>
            <a:r>
              <a:rPr lang="en-US" sz="2800" b="1">
                <a:latin typeface="Palatino Linotype"/>
                <a:cs typeface="Palatino Linotype"/>
              </a:rPr>
              <a:t> </a:t>
            </a:r>
            <a:r>
              <a:rPr lang="bg-BG" sz="2800" b="1">
                <a:latin typeface="Palatino Linotype"/>
                <a:cs typeface="Palatino Linotype"/>
              </a:rPr>
              <a:t>у нас </a:t>
            </a:r>
            <a:r>
              <a:rPr lang="en-US" sz="2800" b="1">
                <a:latin typeface="Palatino Linotype"/>
                <a:cs typeface="Palatino Linotype"/>
              </a:rPr>
              <a:t>| </a:t>
            </a:r>
            <a:r>
              <a:rPr lang="bg-BG" sz="2800" b="1">
                <a:latin typeface="Palatino Linotype"/>
                <a:cs typeface="Palatino Linotype"/>
              </a:rPr>
              <a:t>фрагментарна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Р</a:t>
            </a:r>
            <a:r>
              <a:rPr lang="bg-BG"/>
              <a:t>азпокъсана</a:t>
            </a:r>
          </a:p>
          <a:p>
            <a:r>
              <a:rPr lang="en-US"/>
              <a:t>Н</a:t>
            </a:r>
            <a:r>
              <a:rPr lang="bg-BG"/>
              <a:t>епоследователна</a:t>
            </a:r>
          </a:p>
          <a:p>
            <a:r>
              <a:rPr lang="en-US"/>
              <a:t>Н</a:t>
            </a:r>
            <a:r>
              <a:rPr lang="bg-BG"/>
              <a:t>есистематична</a:t>
            </a:r>
          </a:p>
          <a:p>
            <a:r>
              <a:rPr lang="en-US"/>
              <a:t>Н</a:t>
            </a:r>
            <a:r>
              <a:rPr lang="bg-BG"/>
              <a:t>епълна</a:t>
            </a:r>
          </a:p>
          <a:p>
            <a:r>
              <a:rPr lang="en-US"/>
              <a:t>Н</a:t>
            </a:r>
            <a:r>
              <a:rPr lang="bg-BG"/>
              <a:t>еясна</a:t>
            </a:r>
          </a:p>
          <a:p>
            <a:endParaRPr lang="bg-B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</a:t>
            </a:r>
            <a:r>
              <a:rPr lang="en-US" sz="2800" b="1">
                <a:latin typeface="Palatino Linotype"/>
                <a:cs typeface="Palatino Linotype"/>
              </a:rPr>
              <a:t> </a:t>
            </a:r>
            <a:r>
              <a:rPr lang="bg-BG" sz="2800" b="1">
                <a:latin typeface="Palatino Linotype"/>
                <a:cs typeface="Palatino Linotype"/>
              </a:rPr>
              <a:t>у нас </a:t>
            </a:r>
            <a:r>
              <a:rPr lang="en-US" sz="2800" b="1">
                <a:latin typeface="Palatino Linotype"/>
                <a:cs typeface="Palatino Linotype"/>
              </a:rPr>
              <a:t>| </a:t>
            </a:r>
            <a:r>
              <a:rPr lang="bg-BG" sz="2800" b="1">
                <a:latin typeface="Palatino Linotype"/>
                <a:cs typeface="Palatino Linotype"/>
              </a:rPr>
              <a:t>фрагментарна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/>
              <a:t>НАП: биткойн е финансов актив</a:t>
            </a:r>
          </a:p>
          <a:p>
            <a:pPr marL="0" indent="0">
              <a:buNone/>
            </a:pPr>
            <a:r>
              <a:rPr lang="bg-BG"/>
              <a:t>"доходите (на ФЛ и ЮЛ) от продажба или замяна на виртуалната валута биткойн се декларират с годишната данъчна декларация и върху тях се дължи данък върху общата годишна данъчна основа (10%)“</a:t>
            </a:r>
          </a:p>
          <a:p>
            <a:pPr marL="0" indent="0">
              <a:buNone/>
            </a:pPr>
            <a:r>
              <a:rPr lang="bg-BG"/>
              <a:t>“обмяната на традиционни валути срещу единици от виртуалната валута "биткойн" и обратно, извършени срещу заплащането на сума, представляват сделки, освободени от ДДС по смисъла на Директива 2006/112/EО</a:t>
            </a:r>
          </a:p>
        </p:txBody>
      </p:sp>
    </p:spTree>
    <p:extLst>
      <p:ext uri="{BB962C8B-B14F-4D97-AF65-F5344CB8AC3E}">
        <p14:creationId xmlns:p14="http://schemas.microsoft.com/office/powerpoint/2010/main" val="364077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</a:t>
            </a:r>
            <a:r>
              <a:rPr lang="en-US" sz="2800" b="1">
                <a:latin typeface="Palatino Linotype"/>
                <a:cs typeface="Palatino Linotype"/>
              </a:rPr>
              <a:t> </a:t>
            </a:r>
            <a:r>
              <a:rPr lang="bg-BG" sz="2800" b="1">
                <a:latin typeface="Palatino Linotype"/>
                <a:cs typeface="Palatino Linotype"/>
              </a:rPr>
              <a:t>у нас </a:t>
            </a:r>
            <a:r>
              <a:rPr lang="en-US" sz="2800" b="1">
                <a:latin typeface="Palatino Linotype"/>
                <a:cs typeface="Palatino Linotype"/>
              </a:rPr>
              <a:t>| </a:t>
            </a:r>
            <a:r>
              <a:rPr lang="bg-BG" sz="2800" b="1">
                <a:latin typeface="Palatino Linotype"/>
                <a:cs typeface="Palatino Linotype"/>
              </a:rPr>
              <a:t>фрагментарна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/>
              <a:t>БНБ: </a:t>
            </a:r>
          </a:p>
          <a:p>
            <a:pPr marL="0" indent="0">
              <a:buNone/>
            </a:pPr>
            <a:r>
              <a:rPr lang="bg-BG"/>
              <a:t>“биткойн </a:t>
            </a:r>
            <a:r>
              <a:rPr lang="bg-BG" b="1"/>
              <a:t>не е признат за законно платежно средство</a:t>
            </a:r>
            <a:r>
              <a:rPr lang="bg-BG"/>
              <a:t>, и „дейностите по придобиване, търгуване и разплащане с „биткойн“ не са регулирани от действащото национално и европейско законодателство и </a:t>
            </a:r>
            <a:r>
              <a:rPr lang="bg-BG" b="1"/>
              <a:t>не подлежат на лицензиране или регистрация.</a:t>
            </a:r>
            <a:r>
              <a:rPr lang="bg-BG"/>
              <a:t>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>
                <a:latin typeface="Palatino Linotype"/>
                <a:cs typeface="Palatino Linotype"/>
              </a:rPr>
              <a:t>Правната рамка по света </a:t>
            </a:r>
            <a:r>
              <a:rPr lang="en-US" sz="2800" b="1">
                <a:latin typeface="Palatino Linotype"/>
                <a:cs typeface="Palatino Linotype"/>
              </a:rPr>
              <a:t>| USA</a:t>
            </a:r>
            <a:r>
              <a:rPr lang="bg-BG" sz="2800" b="1">
                <a:latin typeface="Palatino Linotype"/>
                <a:cs typeface="Palatino Linotype"/>
              </a:rPr>
              <a:t> </a:t>
            </a:r>
            <a:endParaRPr lang="en-US" sz="2800" b="1">
              <a:latin typeface="Palatino Linotype"/>
              <a:cs typeface="Palatino Linotype"/>
            </a:endParaRPr>
          </a:p>
        </p:txBody>
      </p:sp>
      <p:pic>
        <p:nvPicPr>
          <p:cNvPr id="5" name="Content Placeholder 5" descr="U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>
            <a:fillRect/>
          </a:stretch>
        </p:blipFill>
        <p:spPr>
          <a:xfrm>
            <a:off x="7150454" y="800935"/>
            <a:ext cx="1010454" cy="5414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2" y="1949823"/>
            <a:ext cx="7984133" cy="440044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q"/>
            </a:pPr>
            <a:r>
              <a:rPr lang="bg-BG" sz="3300" dirty="0">
                <a:cs typeface="Palatino Linotype"/>
              </a:rPr>
              <a:t>IRS </a:t>
            </a:r>
            <a:r>
              <a:rPr lang="mr-IN" sz="3300" dirty="0">
                <a:cs typeface="Palatino Linotype"/>
              </a:rPr>
              <a:t>–</a:t>
            </a:r>
            <a:r>
              <a:rPr lang="bg-BG" sz="3300" dirty="0">
                <a:cs typeface="Palatino Linotype"/>
              </a:rPr>
              <a:t> </a:t>
            </a:r>
            <a:r>
              <a:rPr lang="bg-BG" sz="3300" b="1" dirty="0">
                <a:cs typeface="Palatino Linotype"/>
              </a:rPr>
              <a:t>bitcoin се третира като собственост за данъчни цели.</a:t>
            </a:r>
            <a:endParaRPr lang="en-US" sz="3300" b="1" dirty="0">
              <a:cs typeface="Palatino Linotype"/>
            </a:endParaRPr>
          </a:p>
          <a:p>
            <a:pPr marL="0" indent="0">
              <a:buNone/>
            </a:pPr>
            <a:r>
              <a:rPr lang="bg-BG" sz="3300" dirty="0">
                <a:cs typeface="Palatino Linotype"/>
              </a:rPr>
              <a:t>Kато инвентаризация</a:t>
            </a:r>
            <a:r>
              <a:rPr lang="en-US" sz="3300" dirty="0">
                <a:cs typeface="Palatino Linotype"/>
              </a:rPr>
              <a:t> - </a:t>
            </a:r>
            <a:r>
              <a:rPr lang="bg-BG" sz="3300" dirty="0">
                <a:cs typeface="Palatino Linotype"/>
              </a:rPr>
              <a:t>ако се държи за препродажба и е регистрирана печалба или загуба. </a:t>
            </a:r>
            <a:endParaRPr lang="en-US" sz="3300" dirty="0">
              <a:cs typeface="Palatino Linotype"/>
            </a:endParaRPr>
          </a:p>
          <a:p>
            <a:pPr marL="0" indent="0">
              <a:buNone/>
            </a:pPr>
            <a:r>
              <a:rPr lang="bg-BG" sz="3300" dirty="0">
                <a:cs typeface="Palatino Linotype"/>
              </a:rPr>
              <a:t>Ако се използва</a:t>
            </a:r>
            <a:r>
              <a:rPr lang="en-US" sz="3300" dirty="0">
                <a:cs typeface="Palatino Linotype"/>
              </a:rPr>
              <a:t> </a:t>
            </a:r>
            <a:r>
              <a:rPr lang="bg-BG" sz="3300" dirty="0">
                <a:cs typeface="Palatino Linotype"/>
              </a:rPr>
              <a:t>за плащане - третира се като валута</a:t>
            </a:r>
            <a:r>
              <a:rPr lang="en-US" sz="3300" dirty="0">
                <a:cs typeface="Palatino Linotype"/>
              </a:rPr>
              <a:t>.</a:t>
            </a:r>
          </a:p>
          <a:p>
            <a:pPr marL="0" indent="0">
              <a:buNone/>
            </a:pPr>
            <a:r>
              <a:rPr lang="bg-BG" sz="3300" dirty="0">
                <a:cs typeface="Palatino Linotype"/>
              </a:rPr>
              <a:t>BitLisence – за щата Ню Йорк – изисква се за дейностите:</a:t>
            </a:r>
            <a:endParaRPr lang="en-US" sz="3300" dirty="0">
              <a:cs typeface="Palatino Linotype"/>
            </a:endParaRPr>
          </a:p>
          <a:p>
            <a:pPr>
              <a:buFont typeface="Wingdings" charset="2"/>
              <a:buChar char="ü"/>
            </a:pPr>
            <a:r>
              <a:rPr lang="bg-BG" sz="3300" dirty="0">
                <a:cs typeface="Palatino Linotype"/>
              </a:rPr>
              <a:t> получаване на виртуална валута;</a:t>
            </a:r>
            <a:endParaRPr lang="en-US" sz="3300" dirty="0">
              <a:cs typeface="Palatino Linotype"/>
            </a:endParaRPr>
          </a:p>
          <a:p>
            <a:pPr>
              <a:buFont typeface="Wingdings" charset="2"/>
              <a:buChar char="ü"/>
            </a:pPr>
            <a:r>
              <a:rPr lang="bg-BG" sz="3300" dirty="0">
                <a:cs typeface="Palatino Linotype"/>
              </a:rPr>
              <a:t>съхраняване, управление или контрол на виртуална валута от името на други лица;</a:t>
            </a:r>
            <a:endParaRPr lang="en-US" sz="3300" dirty="0">
              <a:cs typeface="Palatino Linotype"/>
            </a:endParaRPr>
          </a:p>
          <a:p>
            <a:pPr>
              <a:buFont typeface="Wingdings" charset="2"/>
              <a:buChar char="ü"/>
            </a:pPr>
            <a:r>
              <a:rPr lang="bg-BG" sz="3300" dirty="0">
                <a:cs typeface="Palatino Linotype"/>
              </a:rPr>
              <a:t>покупко-продажба на виртуална валута;</a:t>
            </a:r>
            <a:endParaRPr lang="en-US" sz="3300" dirty="0">
              <a:cs typeface="Palatino Linotype"/>
            </a:endParaRPr>
          </a:p>
          <a:p>
            <a:pPr>
              <a:buFont typeface="Wingdings" charset="2"/>
              <a:buChar char="ü"/>
            </a:pPr>
            <a:r>
              <a:rPr lang="bg-BG" sz="3300" dirty="0">
                <a:cs typeface="Palatino Linotype"/>
              </a:rPr>
              <a:t>обмен на виртуална валута (борса);</a:t>
            </a:r>
          </a:p>
          <a:p>
            <a:pPr>
              <a:buFont typeface="Wingdings" charset="2"/>
              <a:buChar char="ü"/>
            </a:pPr>
            <a:r>
              <a:rPr lang="bg-BG" sz="3300" dirty="0">
                <a:cs typeface="Palatino Linotype"/>
              </a:rPr>
              <a:t>контролиране, администриране или издаване на виртуална валута</a:t>
            </a:r>
            <a:r>
              <a:rPr lang="bg-BG" sz="3300" dirty="0"/>
              <a:t>.</a:t>
            </a:r>
            <a:endParaRPr lang="en-US" sz="3300" dirty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100" b="1">
                <a:latin typeface="Palatino Linotype"/>
                <a:cs typeface="Palatino Linotype"/>
              </a:rPr>
              <a:t>Правната рамка по света </a:t>
            </a:r>
            <a:r>
              <a:rPr lang="en-US" sz="4000" b="1">
                <a:latin typeface="Palatino Linotype"/>
                <a:cs typeface="Palatino Linotype"/>
              </a:rPr>
              <a:t>| CH</a:t>
            </a:r>
            <a:r>
              <a:rPr lang="bg-BG" sz="4000" b="1">
                <a:latin typeface="Palatino Linotype"/>
                <a:cs typeface="Palatino Linotype"/>
              </a:rPr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70" b="14470"/>
          <a:stretch>
            <a:fillRect/>
          </a:stretch>
        </p:blipFill>
        <p:spPr>
          <a:xfrm>
            <a:off x="7470794" y="828517"/>
            <a:ext cx="1006784" cy="510188"/>
          </a:xfrm>
        </p:spPr>
      </p:pic>
      <p:sp>
        <p:nvSpPr>
          <p:cNvPr id="5" name="TextBox 4"/>
          <p:cNvSpPr txBox="1"/>
          <p:nvPr/>
        </p:nvSpPr>
        <p:spPr>
          <a:xfrm>
            <a:off x="400426" y="2036662"/>
            <a:ext cx="8340288" cy="89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/>
              <a:t>Насоките на </a:t>
            </a:r>
            <a:r>
              <a:rPr lang="en-US"/>
              <a:t>FINMA </a:t>
            </a:r>
            <a:r>
              <a:rPr lang="bg-BG"/>
              <a:t>от 2018г.:</a:t>
            </a:r>
          </a:p>
          <a:p>
            <a:r>
              <a:rPr lang="bg-BG"/>
              <a:t>Въведе се регламентацията на токените :</a:t>
            </a:r>
          </a:p>
          <a:p>
            <a:r>
              <a:rPr lang="bg-BG"/>
              <a:t> </a:t>
            </a:r>
          </a:p>
          <a:p>
            <a:pPr marL="342900" indent="-342900">
              <a:buAutoNum type="arabicParenR"/>
            </a:pPr>
            <a:r>
              <a:rPr lang="en-US"/>
              <a:t>Платежните токени (payment tokens)</a:t>
            </a:r>
            <a:r>
              <a:rPr lang="bg-BG"/>
              <a:t>    ≠ ЦК</a:t>
            </a:r>
          </a:p>
          <a:p>
            <a:pPr marL="342900" indent="-342900">
              <a:buAutoNum type="arabicParenR"/>
            </a:pPr>
            <a:r>
              <a:rPr lang="en-US"/>
              <a:t>Полезните токени (utility tokens)</a:t>
            </a:r>
            <a:r>
              <a:rPr lang="bg-BG"/>
              <a:t>  ≠ ЦК</a:t>
            </a:r>
          </a:p>
          <a:p>
            <a:pPr marL="342900" indent="-342900">
              <a:buAutoNum type="arabicParenR"/>
            </a:pPr>
            <a:r>
              <a:rPr lang="fi-FI"/>
              <a:t>Актив токени (asset tokens)</a:t>
            </a:r>
            <a:r>
              <a:rPr lang="bg-BG"/>
              <a:t> =  ЦК</a:t>
            </a:r>
          </a:p>
          <a:p>
            <a:pPr marL="342900" indent="-342900">
              <a:buAutoNum type="arabicParenR"/>
            </a:pPr>
            <a:r>
              <a:rPr lang="en-US"/>
              <a:t>Хибридните токени </a:t>
            </a:r>
            <a:r>
              <a:rPr lang="mr-IN"/>
              <a:t>–</a:t>
            </a:r>
            <a:r>
              <a:rPr lang="en-US"/>
              <a:t> едновременно (asset tokens) и (utility tokens)</a:t>
            </a:r>
            <a:r>
              <a:rPr lang="bg-BG"/>
              <a:t> ≠ =  ЦК</a:t>
            </a:r>
          </a:p>
          <a:p>
            <a:pPr marL="342900" indent="-342900">
              <a:buAutoNum type="arabicParenR"/>
            </a:pPr>
            <a:endParaRPr lang="bg-BG"/>
          </a:p>
          <a:p>
            <a:r>
              <a:rPr lang="bg-BG"/>
              <a:t>Лиценза за дилър на ЦК ще се изисква за:</a:t>
            </a:r>
          </a:p>
          <a:p>
            <a:endParaRPr lang="bg-BG"/>
          </a:p>
          <a:p>
            <a:r>
              <a:rPr lang="bg-BG"/>
              <a:t>всяко ФЛ, ЮЛ или съдружие, което </a:t>
            </a:r>
            <a:r>
              <a:rPr lang="bg-BG" b="1"/>
              <a:t>купува и продава ценни книжа </a:t>
            </a:r>
            <a:r>
              <a:rPr lang="bg-BG"/>
              <a:t>на </a:t>
            </a:r>
            <a:r>
              <a:rPr lang="bg-BG" b="1"/>
              <a:t>вторичния пазар</a:t>
            </a:r>
            <a:r>
              <a:rPr lang="bg-BG"/>
              <a:t> на </a:t>
            </a:r>
            <a:r>
              <a:rPr lang="bg-BG" b="1"/>
              <a:t>професионална основа </a:t>
            </a:r>
            <a:r>
              <a:rPr lang="bg-BG"/>
              <a:t>или </a:t>
            </a:r>
            <a:r>
              <a:rPr lang="bg-BG" b="1"/>
              <a:t>за своя сметка </a:t>
            </a:r>
            <a:r>
              <a:rPr lang="bg-BG"/>
              <a:t>с намерение </a:t>
            </a:r>
            <a:r>
              <a:rPr lang="bg-BG" b="1"/>
              <a:t>да ги препродаде в рамките на кратък период</a:t>
            </a:r>
            <a:r>
              <a:rPr lang="bg-BG"/>
              <a:t> от време или </a:t>
            </a:r>
            <a:r>
              <a:rPr lang="bg-BG" b="1"/>
              <a:t>за сметка на трети лица</a:t>
            </a:r>
            <a:r>
              <a:rPr lang="bg-BG"/>
              <a:t>, или </a:t>
            </a:r>
            <a:r>
              <a:rPr lang="bg-BG" b="1"/>
              <a:t>публично предлага ценни книжа </a:t>
            </a:r>
            <a:r>
              <a:rPr lang="bg-BG"/>
              <a:t>на широката публика </a:t>
            </a:r>
            <a:r>
              <a:rPr lang="bg-BG" b="1"/>
              <a:t>на първичния пазар </a:t>
            </a:r>
            <a:r>
              <a:rPr lang="bg-BG"/>
              <a:t>или </a:t>
            </a:r>
            <a:r>
              <a:rPr lang="bg-BG" b="1"/>
              <a:t>създава деривати и ги предлага на широката публика</a:t>
            </a:r>
            <a:r>
              <a:rPr lang="bg-BG"/>
              <a:t>.</a:t>
            </a:r>
          </a:p>
          <a:p>
            <a:pPr marL="342900" indent="-342900">
              <a:buAutoNum type="arabicParenR"/>
            </a:pPr>
            <a:endParaRPr lang="bg-BG"/>
          </a:p>
          <a:p>
            <a:pPr marL="342900" indent="-342900">
              <a:buAutoNum type="arabicParenR"/>
            </a:pPr>
            <a:endParaRPr lang="bg-BG"/>
          </a:p>
          <a:p>
            <a:pPr marL="342900" indent="-342900">
              <a:buAutoNum type="arabicParenR"/>
            </a:pPr>
            <a:r>
              <a:rPr lang="bg-BG"/>
              <a:t> </a:t>
            </a:r>
          </a:p>
          <a:p>
            <a:pPr marL="342900" indent="-342900">
              <a:buAutoNum type="arabicParenR"/>
            </a:pPr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5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1109</TotalTime>
  <Words>956</Words>
  <Application>Microsoft Macintosh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Cryptocurrencies |     Tendencies                    &amp;  Regulation </vt:lpstr>
      <vt:lpstr>Правото и третата революция на парите </vt:lpstr>
      <vt:lpstr>Правото и третата революция на парите </vt:lpstr>
      <vt:lpstr>Правото и третата революция на парите </vt:lpstr>
      <vt:lpstr>Правната рамка  у нас | фрагментарна</vt:lpstr>
      <vt:lpstr>Правната рамка  у нас | фрагментарна</vt:lpstr>
      <vt:lpstr>Правната рамка  у нас | фрагментарна</vt:lpstr>
      <vt:lpstr>Правната рамка по света | USA </vt:lpstr>
      <vt:lpstr>Правната рамка по света | CH </vt:lpstr>
      <vt:lpstr>Правната рамка по света | Gibraltar </vt:lpstr>
      <vt:lpstr>Правната рамка по света | Gibraltar  </vt:lpstr>
      <vt:lpstr>Правната рамка по света | Gibraltar  </vt:lpstr>
      <vt:lpstr>За да запазите своята инвестиция,       е важно:</vt:lpstr>
      <vt:lpstr>За да запазите своята инвестиция,       е важно:</vt:lpstr>
      <vt:lpstr>За да запазите своята инвестиция,       е важно:</vt:lpstr>
      <vt:lpstr>Тенденции в правното регулиране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Cryptocurrenies |   Tendencies             &amp;  Regulation </dc:title>
  <dc:creator>Jenny</dc:creator>
  <cp:lastModifiedBy>Jenny</cp:lastModifiedBy>
  <cp:revision>18</cp:revision>
  <dcterms:created xsi:type="dcterms:W3CDTF">2018-03-28T15:49:17Z</dcterms:created>
  <dcterms:modified xsi:type="dcterms:W3CDTF">2018-03-29T10:24:26Z</dcterms:modified>
</cp:coreProperties>
</file>