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0" r:id="rId3"/>
    <p:sldId id="301" r:id="rId4"/>
    <p:sldId id="306" r:id="rId5"/>
    <p:sldId id="260" r:id="rId6"/>
    <p:sldId id="288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Open Sans SemiBold" panose="020B0604020202020204" charset="0"/>
      <p:bold r:id="rId18"/>
      <p:boldItalic r:id="rId19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006BB3"/>
    <a:srgbClr val="0C9638"/>
    <a:srgbClr val="047694"/>
    <a:srgbClr val="078173"/>
    <a:srgbClr val="0B8B58"/>
    <a:srgbClr val="078176"/>
    <a:srgbClr val="03749B"/>
    <a:srgbClr val="5B5B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69" autoAdjust="0"/>
  </p:normalViewPr>
  <p:slideViewPr>
    <p:cSldViewPr snapToGrid="0">
      <p:cViewPr varScale="1">
        <p:scale>
          <a:sx n="110" d="100"/>
          <a:sy n="110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5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B28CE-08A3-4EEF-ABA4-B52CE63DDA99}" type="datetimeFigureOut">
              <a:rPr lang="bg-BG" smtClean="0">
                <a:latin typeface="Open Sans" panose="020B0606030504020204" pitchFamily="34" charset="0"/>
              </a:rPr>
              <a:pPr/>
              <a:t>28.3.2019 г.</a:t>
            </a:fld>
            <a:endParaRPr lang="bg-BG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F798A-4F2A-403C-A4A3-3CDFAA2AECC2}" type="slidenum">
              <a:rPr lang="bg-BG" smtClean="0">
                <a:latin typeface="Open Sans" panose="020B0606030504020204" pitchFamily="34" charset="0"/>
              </a:rPr>
              <a:pPr/>
              <a:t>‹#›</a:t>
            </a:fld>
            <a:endParaRPr lang="bg-BG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51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F76F43C1-384F-460C-8FF4-5BDF38E9C958}" type="datetimeFigureOut">
              <a:rPr lang="bg-BG" smtClean="0"/>
              <a:pPr/>
              <a:t>28.3.2019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7E4CE2D8-EB03-4AA1-8E49-0E640BAB93A9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45471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CE2D8-EB03-4AA1-8E49-0E640BAB93A9}" type="slidenum">
              <a:rPr lang="bg-BG" smtClean="0"/>
              <a:pPr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9495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CE2D8-EB03-4AA1-8E49-0E640BAB93A9}" type="slidenum">
              <a:rPr lang="bg-BG" smtClean="0"/>
              <a:pPr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5182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CE2D8-EB03-4AA1-8E49-0E640BAB93A9}" type="slidenum">
              <a:rPr lang="bg-BG" smtClean="0"/>
              <a:pPr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670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CE2D8-EB03-4AA1-8E49-0E640BAB93A9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453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6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97" y="426988"/>
            <a:ext cx="9855006" cy="437893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183457" y="6398659"/>
            <a:ext cx="38250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2019, Scale Focus AD, www.scalefocus.com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68425" y="4926013"/>
            <a:ext cx="9655175" cy="1155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0299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x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69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59141"/>
            <a:ext cx="10515600" cy="75154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859618" y="2895507"/>
            <a:ext cx="3324225" cy="1088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endParaRPr lang="bg-BG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859618" y="5513799"/>
            <a:ext cx="3324225" cy="11323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endParaRPr lang="bg-BG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433888" y="2895507"/>
            <a:ext cx="3324225" cy="1088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endParaRPr lang="bg-BG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3888" y="5513799"/>
            <a:ext cx="3324225" cy="11323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endParaRPr lang="bg-BG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8008156" y="2891535"/>
            <a:ext cx="3324225" cy="1088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endParaRPr lang="bg-BG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008155" y="5513799"/>
            <a:ext cx="3324225" cy="11323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0617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67340" y="1955156"/>
            <a:ext cx="5195798" cy="4221808"/>
          </a:xfrm>
          <a:prstGeom prst="rect">
            <a:avLst/>
          </a:prstGeom>
        </p:spPr>
        <p:txBody>
          <a:bodyPr/>
          <a:lstStyle>
            <a:lvl1pPr marL="358775" indent="-358775">
              <a:buFontTx/>
              <a:buBlip>
                <a:blip r:embed="rId2"/>
              </a:buBlip>
              <a:defRPr sz="280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9775" indent="-282575">
              <a:buClr>
                <a:srgbClr val="006BB3"/>
              </a:buClr>
              <a:buFontTx/>
              <a:buBlip>
                <a:blip r:embed="rId2"/>
              </a:buBlip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69" y="1955155"/>
            <a:ext cx="5195798" cy="46329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6325769" y="1296988"/>
            <a:ext cx="5195798" cy="52863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200" b="1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algn="ctr"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ctr"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ctr"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bg-BG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7870"/>
            <a:ext cx="10058400" cy="953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274289" y="1296986"/>
            <a:ext cx="1588849" cy="5286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6750" y="1308098"/>
            <a:ext cx="3607539" cy="506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 sz="2000">
                <a:solidFill>
                  <a:srgbClr val="5B5B5B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defRPr>
            </a:lvl1pPr>
          </a:lstStyle>
          <a:p>
            <a:pPr lvl="0"/>
            <a:endParaRPr lang="bg-BG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7588" y="247375"/>
            <a:ext cx="6456825" cy="751546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000" b="1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79120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 for Snips ver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69" y="1955155"/>
            <a:ext cx="5195798" cy="46329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7870"/>
            <a:ext cx="10058400" cy="9534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443318"/>
            <a:ext cx="5236029" cy="4883931"/>
          </a:xfrm>
          <a:prstGeom prst="rect">
            <a:avLst/>
          </a:prstGeom>
        </p:spPr>
        <p:txBody>
          <a:bodyPr/>
          <a:lstStyle>
            <a:lvl1pPr marL="358775" indent="-358775">
              <a:buFontTx/>
              <a:buBlip>
                <a:blip r:embed="rId6"/>
              </a:buBlip>
              <a:defRPr sz="280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9775" indent="-282575">
              <a:buClr>
                <a:srgbClr val="006BB3"/>
              </a:buClr>
              <a:buFontTx/>
              <a:buBlip>
                <a:blip r:embed="rId6"/>
              </a:buBlip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7588" y="247375"/>
            <a:ext cx="6456825" cy="751546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000" b="1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1302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 for Snips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69" y="1955155"/>
            <a:ext cx="5195798" cy="46329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6982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59141"/>
            <a:ext cx="10515600" cy="751546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bg-BG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443318"/>
            <a:ext cx="5236029" cy="4883931"/>
          </a:xfrm>
          <a:prstGeom prst="rect">
            <a:avLst/>
          </a:prstGeom>
        </p:spPr>
        <p:txBody>
          <a:bodyPr/>
          <a:lstStyle>
            <a:lvl1pPr marL="358775" indent="-358775">
              <a:buFontTx/>
              <a:buBlip>
                <a:blip r:embed="rId6"/>
              </a:buBlip>
              <a:defRPr sz="280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9775" indent="-282575">
              <a:buClr>
                <a:srgbClr val="006BB3"/>
              </a:buClr>
              <a:buFontTx/>
              <a:buBlip>
                <a:blip r:embed="rId6"/>
              </a:buBlip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72661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design;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54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883" y="292448"/>
            <a:ext cx="5578549" cy="751546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bg-BG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" y="6384986"/>
            <a:ext cx="387097" cy="2651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166882" y="1368056"/>
            <a:ext cx="5578549" cy="4799662"/>
          </a:xfrm>
          <a:prstGeom prst="rect">
            <a:avLst/>
          </a:prstGeom>
        </p:spPr>
        <p:txBody>
          <a:bodyPr/>
          <a:lstStyle>
            <a:lvl1pPr marL="358775" indent="-358775">
              <a:buFontTx/>
              <a:buBlip>
                <a:blip r:embed="rId5"/>
              </a:buBlip>
              <a:defRPr sz="280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9775" indent="-282575">
              <a:buClr>
                <a:srgbClr val="006BB3"/>
              </a:buClr>
              <a:buFontTx/>
              <a:buBlip>
                <a:blip r:embed="rId5"/>
              </a:buBlip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4499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design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54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883" y="292448"/>
            <a:ext cx="5578549" cy="751546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bg-BG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" y="6384986"/>
            <a:ext cx="387097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9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design;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14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950" y="292448"/>
            <a:ext cx="6606362" cy="75154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bg-BG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" y="6384986"/>
            <a:ext cx="387097" cy="2651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968950" y="1368056"/>
            <a:ext cx="6606361" cy="4666593"/>
          </a:xfrm>
          <a:prstGeom prst="rect">
            <a:avLst/>
          </a:prstGeom>
        </p:spPr>
        <p:txBody>
          <a:bodyPr/>
          <a:lstStyle>
            <a:lvl1pPr marL="358775" indent="-358775">
              <a:buFontTx/>
              <a:buBlip>
                <a:blip r:embed="rId5"/>
              </a:buBlip>
              <a:defRPr sz="280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9775" indent="-282575">
              <a:buClr>
                <a:srgbClr val="006BB3"/>
              </a:buClr>
              <a:buFontTx/>
              <a:buBlip>
                <a:blip r:embed="rId5"/>
              </a:buBlip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75415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design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14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950" y="292448"/>
            <a:ext cx="6606362" cy="751546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bg-BG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" y="6384986"/>
            <a:ext cx="387097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65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" y="6384986"/>
            <a:ext cx="387097" cy="265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59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Design and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" y="6384986"/>
            <a:ext cx="387097" cy="26517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59141"/>
            <a:ext cx="10515600" cy="75154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chemeClr val="bg1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defRPr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7542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er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69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59141"/>
            <a:ext cx="10515600" cy="751546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bg-BG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43319"/>
            <a:ext cx="10515600" cy="4781618"/>
          </a:xfrm>
          <a:prstGeom prst="rect">
            <a:avLst/>
          </a:prstGeom>
        </p:spPr>
        <p:txBody>
          <a:bodyPr/>
          <a:lstStyle>
            <a:lvl1pPr marL="358775" indent="-358775">
              <a:buFontTx/>
              <a:buBlip>
                <a:blip r:embed="rId5"/>
              </a:buBlip>
              <a:defRPr sz="280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9775" indent="-282575">
              <a:buClr>
                <a:srgbClr val="006BB3"/>
              </a:buClr>
              <a:buFontTx/>
              <a:buBlip>
                <a:blip r:embed="rId5"/>
              </a:buBlip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22213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1365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159141"/>
            <a:ext cx="10515600" cy="75154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33800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loga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" y="6384986"/>
            <a:ext cx="387097" cy="26517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931042" y="1890823"/>
            <a:ext cx="6329917" cy="3076354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Open Sans" panose="020B0606030504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53564" y="2205038"/>
            <a:ext cx="5677712" cy="245903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67314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/Sloga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" y="6384986"/>
            <a:ext cx="387097" cy="26517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905001" y="1890823"/>
            <a:ext cx="8381999" cy="3076354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Open Sans" panose="020B0606030504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1518" y="2205038"/>
            <a:ext cx="7628965" cy="245903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9202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17033"/>
            <a:ext cx="12192000" cy="5740967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7870"/>
            <a:ext cx="10058400" cy="953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" y="6384986"/>
            <a:ext cx="387097" cy="265177"/>
          </a:xfrm>
          <a:prstGeom prst="rect">
            <a:avLst/>
          </a:prstGeom>
        </p:spPr>
      </p:pic>
      <p:sp>
        <p:nvSpPr>
          <p:cNvPr id="60" name="Text Placeholder 58"/>
          <p:cNvSpPr>
            <a:spLocks noGrp="1"/>
          </p:cNvSpPr>
          <p:nvPr>
            <p:ph type="body" sz="quarter" idx="10"/>
          </p:nvPr>
        </p:nvSpPr>
        <p:spPr>
          <a:xfrm>
            <a:off x="1030224" y="1370541"/>
            <a:ext cx="10131552" cy="356616"/>
          </a:xfrm>
          <a:prstGeom prst="round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buNone/>
              <a:defRPr lang="bg-BG" sz="1600" b="1" kern="1200" cap="all" baseline="0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bg-BG" dirty="0"/>
          </a:p>
        </p:txBody>
      </p: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2867588" y="247375"/>
            <a:ext cx="6456825" cy="751546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000" b="1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30472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er.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256971"/>
            <a:ext cx="12192000" cy="1647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81" y="2797824"/>
            <a:ext cx="4292438" cy="53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92" y="6230837"/>
            <a:ext cx="1969416" cy="3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0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ver.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256971"/>
            <a:ext cx="12192000" cy="1647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92" y="6230837"/>
            <a:ext cx="1969416" cy="315106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7169" y="2749639"/>
            <a:ext cx="6697662" cy="7892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5400" b="1" cap="all" baseline="0">
                <a:solidFill>
                  <a:srgbClr val="006BB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>
              <a:buFontTx/>
              <a:buNone/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>
              <a:buFontTx/>
              <a:buNone/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>
              <a:buFontTx/>
              <a:buNone/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19296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er.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545592" y="2140857"/>
            <a:ext cx="7100816" cy="2576286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Open Sans" panose="020B0606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7169" y="2271713"/>
            <a:ext cx="6697662" cy="2271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>
              <a:buFontTx/>
              <a:buNone/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>
              <a:buFontTx/>
              <a:buNone/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>
              <a:buFontTx/>
              <a:buNone/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z="5400" dirty="0"/>
              <a:t>THANK YOU!</a:t>
            </a:r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92" y="6230837"/>
            <a:ext cx="1969416" cy="3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3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alf Content ver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698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319"/>
            <a:ext cx="5902842" cy="4781618"/>
          </a:xfrm>
          <a:prstGeom prst="rect">
            <a:avLst/>
          </a:prstGeom>
        </p:spPr>
        <p:txBody>
          <a:bodyPr/>
          <a:lstStyle>
            <a:lvl1pPr marL="358775" indent="-358775">
              <a:buFontTx/>
              <a:buBlip>
                <a:blip r:embed="rId3"/>
              </a:buBlip>
              <a:defRPr sz="280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9775" indent="-282575">
              <a:buClr>
                <a:srgbClr val="006BB3"/>
              </a:buClr>
              <a:buFontTx/>
              <a:buBlip>
                <a:blip r:embed="rId3"/>
              </a:buBlip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59141"/>
            <a:ext cx="10515600" cy="751546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128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7870"/>
            <a:ext cx="10058400" cy="953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443319"/>
            <a:ext cx="10515600" cy="4781618"/>
          </a:xfrm>
          <a:prstGeom prst="rect">
            <a:avLst/>
          </a:prstGeom>
        </p:spPr>
        <p:txBody>
          <a:bodyPr/>
          <a:lstStyle>
            <a:lvl1pPr marL="358775" indent="-358775">
              <a:buFontTx/>
              <a:buBlip>
                <a:blip r:embed="rId5"/>
              </a:buBlip>
              <a:defRPr sz="280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9775" indent="-282575">
              <a:buClr>
                <a:srgbClr val="006BB3"/>
              </a:buClr>
              <a:buFontTx/>
              <a:buBlip>
                <a:blip r:embed="rId5"/>
              </a:buBlip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7588" y="247375"/>
            <a:ext cx="6456825" cy="751546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000" b="1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5914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alf Content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7870"/>
            <a:ext cx="10058400" cy="9534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443319"/>
            <a:ext cx="5272825" cy="4781618"/>
          </a:xfrm>
          <a:prstGeom prst="rect">
            <a:avLst/>
          </a:prstGeom>
        </p:spPr>
        <p:txBody>
          <a:bodyPr/>
          <a:lstStyle>
            <a:lvl1pPr marL="358775" indent="-358775">
              <a:buFontTx/>
              <a:buBlip>
                <a:blip r:embed="rId5"/>
              </a:buBlip>
              <a:defRPr sz="280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9775" indent="-282575">
              <a:buClr>
                <a:srgbClr val="006BB3"/>
              </a:buClr>
              <a:buFontTx/>
              <a:buBlip>
                <a:blip r:embed="rId5"/>
              </a:buBlip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7588" y="247375"/>
            <a:ext cx="6456825" cy="751546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000" b="1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7544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7870"/>
            <a:ext cx="10058400" cy="953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7588" y="247375"/>
            <a:ext cx="6456825" cy="751546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000" b="1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7403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Element;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67339" y="1362636"/>
            <a:ext cx="9745230" cy="4814328"/>
          </a:xfrm>
          <a:prstGeom prst="rect">
            <a:avLst/>
          </a:prstGeom>
        </p:spPr>
        <p:txBody>
          <a:bodyPr/>
          <a:lstStyle>
            <a:lvl1pPr marL="358775" indent="-358775">
              <a:buFontTx/>
              <a:buBlip>
                <a:blip r:embed="rId2"/>
              </a:buBlip>
              <a:defRPr sz="280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9775" indent="-282575">
              <a:buClr>
                <a:srgbClr val="006BB3"/>
              </a:buClr>
              <a:buFontTx/>
              <a:buBlip>
                <a:blip r:embed="rId2"/>
              </a:buBlip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06BB3"/>
              </a:buClr>
              <a:defRPr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14" y="0"/>
            <a:ext cx="1460349" cy="6858000"/>
          </a:xfrm>
          <a:prstGeom prst="rect">
            <a:avLst/>
          </a:prstGeom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524662" y="6272411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7339" y="292448"/>
            <a:ext cx="9745230" cy="751546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570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42" y="4567721"/>
            <a:ext cx="7701516" cy="134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42" y="2954091"/>
            <a:ext cx="7701516" cy="1343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42" y="1338778"/>
            <a:ext cx="7701516" cy="1345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7870"/>
            <a:ext cx="10058400" cy="953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7588" y="247375"/>
            <a:ext cx="6456825" cy="751546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000" b="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6712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69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" y="6383986"/>
            <a:ext cx="387097" cy="262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550" y="6373509"/>
            <a:ext cx="274320" cy="272606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1521567" y="6327250"/>
            <a:ext cx="53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1C71C1-0453-4EE6-91FA-5ACB11147144}" type="slidenum">
              <a:rPr lang="bg-BG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bg-BG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59141"/>
            <a:ext cx="10515600" cy="751546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64" y="1483327"/>
            <a:ext cx="1278334" cy="12783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33" y="1483327"/>
            <a:ext cx="1278334" cy="1278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02" y="1483327"/>
            <a:ext cx="1278334" cy="12783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64" y="4109562"/>
            <a:ext cx="1278334" cy="12783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33" y="4109562"/>
            <a:ext cx="1278334" cy="1278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02" y="4109562"/>
            <a:ext cx="1278334" cy="1278334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859618" y="2895507"/>
            <a:ext cx="3324225" cy="1088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endParaRPr lang="bg-BG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859618" y="5513799"/>
            <a:ext cx="3324225" cy="11323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endParaRPr lang="bg-BG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433888" y="2895507"/>
            <a:ext cx="3324225" cy="1088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endParaRPr lang="bg-BG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3888" y="5513799"/>
            <a:ext cx="3324225" cy="11323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endParaRPr lang="bg-BG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8008156" y="2891535"/>
            <a:ext cx="3324225" cy="1088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endParaRPr lang="bg-BG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008155" y="5513799"/>
            <a:ext cx="3324225" cy="11323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2424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45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4E1C71C1-0453-4EE6-91FA-5ACB11147144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5080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76" r:id="rId4"/>
    <p:sldLayoutId id="2147483683" r:id="rId5"/>
    <p:sldLayoutId id="2147483684" r:id="rId6"/>
    <p:sldLayoutId id="2147483654" r:id="rId7"/>
    <p:sldLayoutId id="2147483667" r:id="rId8"/>
    <p:sldLayoutId id="2147483665" r:id="rId9"/>
    <p:sldLayoutId id="2147483666" r:id="rId10"/>
    <p:sldLayoutId id="2147483660" r:id="rId11"/>
    <p:sldLayoutId id="2147483681" r:id="rId12"/>
    <p:sldLayoutId id="2147483682" r:id="rId13"/>
    <p:sldLayoutId id="2147483662" r:id="rId14"/>
    <p:sldLayoutId id="2147483685" r:id="rId15"/>
    <p:sldLayoutId id="2147483664" r:id="rId16"/>
    <p:sldLayoutId id="2147483663" r:id="rId17"/>
    <p:sldLayoutId id="2147483670" r:id="rId18"/>
    <p:sldLayoutId id="2147483655" r:id="rId19"/>
    <p:sldLayoutId id="2147483677" r:id="rId20"/>
    <p:sldLayoutId id="2147483661" r:id="rId21"/>
    <p:sldLayoutId id="2147483687" r:id="rId22"/>
    <p:sldLayoutId id="2147483674" r:id="rId23"/>
    <p:sldLayoutId id="2147483672" r:id="rId24"/>
    <p:sldLayoutId id="2147483686" r:id="rId25"/>
    <p:sldLayoutId id="2147483680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42424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Making people smile is the ultimate goal of our software solutions. </a:t>
            </a:r>
          </a:p>
          <a:p>
            <a:r>
              <a:rPr lang="en-US" dirty="0"/>
              <a:t>We do IT for you.</a:t>
            </a:r>
          </a:p>
        </p:txBody>
      </p:sp>
    </p:spTree>
    <p:extLst>
      <p:ext uri="{BB962C8B-B14F-4D97-AF65-F5344CB8AC3E}">
        <p14:creationId xmlns:p14="http://schemas.microsoft.com/office/powerpoint/2010/main" val="159607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335946"/>
            <a:ext cx="12192000" cy="38546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C4AADF-CF87-4497-BDDE-B73CF07832B0}"/>
              </a:ext>
            </a:extLst>
          </p:cNvPr>
          <p:cNvSpPr/>
          <p:nvPr/>
        </p:nvSpPr>
        <p:spPr>
          <a:xfrm>
            <a:off x="1633586" y="407395"/>
            <a:ext cx="8924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en-US" sz="36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THINGS WE KNOW ABOUT THE WORLD</a:t>
            </a:r>
          </a:p>
        </p:txBody>
      </p:sp>
      <p:sp>
        <p:nvSpPr>
          <p:cNvPr id="50" name="Rounded Rectangle 46">
            <a:extLst>
              <a:ext uri="{FF2B5EF4-FFF2-40B4-BE49-F238E27FC236}">
                <a16:creationId xmlns:a16="http://schemas.microsoft.com/office/drawing/2014/main" id="{DB23B0FB-A28D-4C92-9A65-65E69EA90BEC}"/>
              </a:ext>
            </a:extLst>
          </p:cNvPr>
          <p:cNvSpPr>
            <a:spLocks/>
          </p:cNvSpPr>
          <p:nvPr/>
        </p:nvSpPr>
        <p:spPr>
          <a:xfrm>
            <a:off x="300176" y="2886199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tongue has different receptors in separate parts for distinct tastes</a:t>
            </a:r>
          </a:p>
        </p:txBody>
      </p:sp>
      <p:sp>
        <p:nvSpPr>
          <p:cNvPr id="51" name="Rounded Rectangle 46">
            <a:extLst>
              <a:ext uri="{FF2B5EF4-FFF2-40B4-BE49-F238E27FC236}">
                <a16:creationId xmlns:a16="http://schemas.microsoft.com/office/drawing/2014/main" id="{A3AD4A7D-EFAA-43D2-9005-2F8F0EBFE32A}"/>
              </a:ext>
            </a:extLst>
          </p:cNvPr>
          <p:cNvSpPr>
            <a:spLocks/>
          </p:cNvSpPr>
          <p:nvPr/>
        </p:nvSpPr>
        <p:spPr>
          <a:xfrm>
            <a:off x="3261092" y="2886199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moon comes out at night</a:t>
            </a:r>
          </a:p>
        </p:txBody>
      </p:sp>
      <p:sp>
        <p:nvSpPr>
          <p:cNvPr id="52" name="Rounded Rectangle 46">
            <a:extLst>
              <a:ext uri="{FF2B5EF4-FFF2-40B4-BE49-F238E27FC236}">
                <a16:creationId xmlns:a16="http://schemas.microsoft.com/office/drawing/2014/main" id="{14ADBAAA-4C80-4D29-9F24-70E24E875DD6}"/>
              </a:ext>
            </a:extLst>
          </p:cNvPr>
          <p:cNvSpPr>
            <a:spLocks/>
          </p:cNvSpPr>
          <p:nvPr/>
        </p:nvSpPr>
        <p:spPr>
          <a:xfrm>
            <a:off x="6296295" y="2886199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5 senses</a:t>
            </a:r>
          </a:p>
        </p:txBody>
      </p:sp>
      <p:sp>
        <p:nvSpPr>
          <p:cNvPr id="53" name="Rounded Rectangle 46">
            <a:extLst>
              <a:ext uri="{FF2B5EF4-FFF2-40B4-BE49-F238E27FC236}">
                <a16:creationId xmlns:a16="http://schemas.microsoft.com/office/drawing/2014/main" id="{6C50107B-41BE-4F80-9FA6-DE428C092C3D}"/>
              </a:ext>
            </a:extLst>
          </p:cNvPr>
          <p:cNvSpPr>
            <a:spLocks/>
          </p:cNvSpPr>
          <p:nvPr/>
        </p:nvSpPr>
        <p:spPr>
          <a:xfrm>
            <a:off x="9257210" y="2886199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goes up must come down</a:t>
            </a:r>
          </a:p>
        </p:txBody>
      </p:sp>
      <p:sp>
        <p:nvSpPr>
          <p:cNvPr id="54" name="Rounded Rectangle 46">
            <a:extLst>
              <a:ext uri="{FF2B5EF4-FFF2-40B4-BE49-F238E27FC236}">
                <a16:creationId xmlns:a16="http://schemas.microsoft.com/office/drawing/2014/main" id="{F1917E88-7416-468C-AA8C-162A2D5FC92E}"/>
              </a:ext>
            </a:extLst>
          </p:cNvPr>
          <p:cNvSpPr>
            <a:spLocks/>
          </p:cNvSpPr>
          <p:nvPr/>
        </p:nvSpPr>
        <p:spPr>
          <a:xfrm>
            <a:off x="300176" y="1845640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Left and right brain hemispheres are responsible for different talents</a:t>
            </a:r>
          </a:p>
        </p:txBody>
      </p:sp>
      <p:sp>
        <p:nvSpPr>
          <p:cNvPr id="55" name="Rounded Rectangle 46">
            <a:extLst>
              <a:ext uri="{FF2B5EF4-FFF2-40B4-BE49-F238E27FC236}">
                <a16:creationId xmlns:a16="http://schemas.microsoft.com/office/drawing/2014/main" id="{F94904BD-58E9-46FC-8B1A-D82ED89D8544}"/>
              </a:ext>
            </a:extLst>
          </p:cNvPr>
          <p:cNvSpPr>
            <a:spLocks/>
          </p:cNvSpPr>
          <p:nvPr/>
        </p:nvSpPr>
        <p:spPr>
          <a:xfrm>
            <a:off x="3261092" y="1845640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sun is a yellow star</a:t>
            </a:r>
          </a:p>
        </p:txBody>
      </p:sp>
      <p:sp>
        <p:nvSpPr>
          <p:cNvPr id="56" name="Rounded Rectangle 46">
            <a:extLst>
              <a:ext uri="{FF2B5EF4-FFF2-40B4-BE49-F238E27FC236}">
                <a16:creationId xmlns:a16="http://schemas.microsoft.com/office/drawing/2014/main" id="{249FF04D-0305-4654-B805-695316D873DC}"/>
              </a:ext>
            </a:extLst>
          </p:cNvPr>
          <p:cNvSpPr>
            <a:spLocks/>
          </p:cNvSpPr>
          <p:nvPr/>
        </p:nvSpPr>
        <p:spPr>
          <a:xfrm>
            <a:off x="6296295" y="1845640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Dogs don’t sweat</a:t>
            </a:r>
          </a:p>
        </p:txBody>
      </p:sp>
      <p:sp>
        <p:nvSpPr>
          <p:cNvPr id="57" name="Rounded Rectangle 46">
            <a:extLst>
              <a:ext uri="{FF2B5EF4-FFF2-40B4-BE49-F238E27FC236}">
                <a16:creationId xmlns:a16="http://schemas.microsoft.com/office/drawing/2014/main" id="{14257DD1-ECEB-4BEA-9DE7-F0F89DD8ED4B}"/>
              </a:ext>
            </a:extLst>
          </p:cNvPr>
          <p:cNvSpPr>
            <a:spLocks/>
          </p:cNvSpPr>
          <p:nvPr/>
        </p:nvSpPr>
        <p:spPr>
          <a:xfrm>
            <a:off x="9257210" y="1845640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Einstein failed math</a:t>
            </a:r>
          </a:p>
        </p:txBody>
      </p:sp>
      <p:sp>
        <p:nvSpPr>
          <p:cNvPr id="58" name="Rounded Rectangle 46">
            <a:extLst>
              <a:ext uri="{FF2B5EF4-FFF2-40B4-BE49-F238E27FC236}">
                <a16:creationId xmlns:a16="http://schemas.microsoft.com/office/drawing/2014/main" id="{214CC8D7-4376-481D-9C21-F5490042769B}"/>
              </a:ext>
            </a:extLst>
          </p:cNvPr>
          <p:cNvSpPr>
            <a:spLocks/>
          </p:cNvSpPr>
          <p:nvPr/>
        </p:nvSpPr>
        <p:spPr>
          <a:xfrm>
            <a:off x="300176" y="3926758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only use 10% of our brains</a:t>
            </a:r>
          </a:p>
        </p:txBody>
      </p:sp>
      <p:sp>
        <p:nvSpPr>
          <p:cNvPr id="59" name="Rounded Rectangle 46">
            <a:extLst>
              <a:ext uri="{FF2B5EF4-FFF2-40B4-BE49-F238E27FC236}">
                <a16:creationId xmlns:a16="http://schemas.microsoft.com/office/drawing/2014/main" id="{78584F79-AD8F-4ABA-8B7E-851D3906362D}"/>
              </a:ext>
            </a:extLst>
          </p:cNvPr>
          <p:cNvSpPr>
            <a:spLocks/>
          </p:cNvSpPr>
          <p:nvPr/>
        </p:nvSpPr>
        <p:spPr>
          <a:xfrm>
            <a:off x="3261092" y="3926758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Goldfish have 3-second memory span</a:t>
            </a:r>
          </a:p>
        </p:txBody>
      </p:sp>
      <p:sp>
        <p:nvSpPr>
          <p:cNvPr id="61" name="Rounded Rectangle 46">
            <a:extLst>
              <a:ext uri="{FF2B5EF4-FFF2-40B4-BE49-F238E27FC236}">
                <a16:creationId xmlns:a16="http://schemas.microsoft.com/office/drawing/2014/main" id="{57FD950C-FC58-42FE-ADC6-B24EEB5CB632}"/>
              </a:ext>
            </a:extLst>
          </p:cNvPr>
          <p:cNvSpPr>
            <a:spLocks/>
          </p:cNvSpPr>
          <p:nvPr/>
        </p:nvSpPr>
        <p:spPr>
          <a:xfrm>
            <a:off x="6296295" y="3926758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Alcohol keeps you warm</a:t>
            </a:r>
          </a:p>
        </p:txBody>
      </p:sp>
      <p:sp>
        <p:nvSpPr>
          <p:cNvPr id="62" name="Rounded Rectangle 46">
            <a:extLst>
              <a:ext uri="{FF2B5EF4-FFF2-40B4-BE49-F238E27FC236}">
                <a16:creationId xmlns:a16="http://schemas.microsoft.com/office/drawing/2014/main" id="{F1572DA4-2C2F-4BF6-A9DA-E078026F8F92}"/>
              </a:ext>
            </a:extLst>
          </p:cNvPr>
          <p:cNvSpPr>
            <a:spLocks/>
          </p:cNvSpPr>
          <p:nvPr/>
        </p:nvSpPr>
        <p:spPr>
          <a:xfrm>
            <a:off x="9257210" y="3926758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Ninjas wore black</a:t>
            </a:r>
          </a:p>
        </p:txBody>
      </p:sp>
    </p:spTree>
    <p:extLst>
      <p:ext uri="{BB962C8B-B14F-4D97-AF65-F5344CB8AC3E}">
        <p14:creationId xmlns:p14="http://schemas.microsoft.com/office/powerpoint/2010/main" val="205493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335946"/>
            <a:ext cx="12192000" cy="38546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C4AADF-CF87-4497-BDDE-B73CF07832B0}"/>
              </a:ext>
            </a:extLst>
          </p:cNvPr>
          <p:cNvSpPr/>
          <p:nvPr/>
        </p:nvSpPr>
        <p:spPr>
          <a:xfrm>
            <a:off x="3276601" y="407395"/>
            <a:ext cx="5638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en-US" sz="36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BLOCKCHAIN PROMISES</a:t>
            </a:r>
          </a:p>
        </p:txBody>
      </p:sp>
      <p:sp>
        <p:nvSpPr>
          <p:cNvPr id="50" name="Rounded Rectangle 46">
            <a:extLst>
              <a:ext uri="{FF2B5EF4-FFF2-40B4-BE49-F238E27FC236}">
                <a16:creationId xmlns:a16="http://schemas.microsoft.com/office/drawing/2014/main" id="{DB23B0FB-A28D-4C92-9A65-65E69EA90BEC}"/>
              </a:ext>
            </a:extLst>
          </p:cNvPr>
          <p:cNvSpPr>
            <a:spLocks/>
          </p:cNvSpPr>
          <p:nvPr/>
        </p:nvSpPr>
        <p:spPr>
          <a:xfrm>
            <a:off x="300176" y="2886199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Brings banking to everyone - ethichub.com</a:t>
            </a:r>
          </a:p>
        </p:txBody>
      </p:sp>
      <p:sp>
        <p:nvSpPr>
          <p:cNvPr id="51" name="Rounded Rectangle 46">
            <a:extLst>
              <a:ext uri="{FF2B5EF4-FFF2-40B4-BE49-F238E27FC236}">
                <a16:creationId xmlns:a16="http://schemas.microsoft.com/office/drawing/2014/main" id="{A3AD4A7D-EFAA-43D2-9005-2F8F0EBFE32A}"/>
              </a:ext>
            </a:extLst>
          </p:cNvPr>
          <p:cNvSpPr>
            <a:spLocks/>
          </p:cNvSpPr>
          <p:nvPr/>
        </p:nvSpPr>
        <p:spPr>
          <a:xfrm>
            <a:off x="3261092" y="2886199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will increase energy efficiency - powerledger.io</a:t>
            </a:r>
          </a:p>
        </p:txBody>
      </p:sp>
      <p:sp>
        <p:nvSpPr>
          <p:cNvPr id="52" name="Rounded Rectangle 46">
            <a:extLst>
              <a:ext uri="{FF2B5EF4-FFF2-40B4-BE49-F238E27FC236}">
                <a16:creationId xmlns:a16="http://schemas.microsoft.com/office/drawing/2014/main" id="{14ADBAAA-4C80-4D29-9F24-70E24E875DD6}"/>
              </a:ext>
            </a:extLst>
          </p:cNvPr>
          <p:cNvSpPr>
            <a:spLocks/>
          </p:cNvSpPr>
          <p:nvPr/>
        </p:nvSpPr>
        <p:spPr>
          <a:xfrm>
            <a:off x="6296295" y="2886199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the vulnerable – Syrian refugees in Jordan</a:t>
            </a:r>
          </a:p>
        </p:txBody>
      </p:sp>
      <p:sp>
        <p:nvSpPr>
          <p:cNvPr id="53" name="Rounded Rectangle 46">
            <a:extLst>
              <a:ext uri="{FF2B5EF4-FFF2-40B4-BE49-F238E27FC236}">
                <a16:creationId xmlns:a16="http://schemas.microsoft.com/office/drawing/2014/main" id="{6C50107B-41BE-4F80-9FA6-DE428C092C3D}"/>
              </a:ext>
            </a:extLst>
          </p:cNvPr>
          <p:cNvSpPr>
            <a:spLocks/>
          </p:cNvSpPr>
          <p:nvPr/>
        </p:nvSpPr>
        <p:spPr>
          <a:xfrm>
            <a:off x="9257210" y="2886199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Preserves the wild life - earthbankofcodes.org</a:t>
            </a:r>
          </a:p>
        </p:txBody>
      </p:sp>
      <p:sp>
        <p:nvSpPr>
          <p:cNvPr id="54" name="Rounded Rectangle 46">
            <a:extLst>
              <a:ext uri="{FF2B5EF4-FFF2-40B4-BE49-F238E27FC236}">
                <a16:creationId xmlns:a16="http://schemas.microsoft.com/office/drawing/2014/main" id="{F1917E88-7416-468C-AA8C-162A2D5FC92E}"/>
              </a:ext>
            </a:extLst>
          </p:cNvPr>
          <p:cNvSpPr>
            <a:spLocks/>
          </p:cNvSpPr>
          <p:nvPr/>
        </p:nvSpPr>
        <p:spPr>
          <a:xfrm>
            <a:off x="300176" y="1845640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will save independent journalism - civil.co</a:t>
            </a:r>
          </a:p>
        </p:txBody>
      </p:sp>
      <p:sp>
        <p:nvSpPr>
          <p:cNvPr id="55" name="Rounded Rectangle 46">
            <a:extLst>
              <a:ext uri="{FF2B5EF4-FFF2-40B4-BE49-F238E27FC236}">
                <a16:creationId xmlns:a16="http://schemas.microsoft.com/office/drawing/2014/main" id="{F94904BD-58E9-46FC-8B1A-D82ED89D8544}"/>
              </a:ext>
            </a:extLst>
          </p:cNvPr>
          <p:cNvSpPr>
            <a:spLocks/>
          </p:cNvSpPr>
          <p:nvPr/>
        </p:nvSpPr>
        <p:spPr>
          <a:xfrm>
            <a:off x="3261092" y="1845640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will topple the establishment – </a:t>
            </a:r>
            <a:r>
              <a:rPr lang="en-US" sz="1200" b="1" dirty="0" err="1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dav.network</a:t>
            </a:r>
            <a:endParaRPr lang="en-US" sz="1200" b="1" dirty="0">
              <a:solidFill>
                <a:srgbClr val="42424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ounded Rectangle 46">
            <a:extLst>
              <a:ext uri="{FF2B5EF4-FFF2-40B4-BE49-F238E27FC236}">
                <a16:creationId xmlns:a16="http://schemas.microsoft.com/office/drawing/2014/main" id="{249FF04D-0305-4654-B805-695316D873DC}"/>
              </a:ext>
            </a:extLst>
          </p:cNvPr>
          <p:cNvSpPr>
            <a:spLocks/>
          </p:cNvSpPr>
          <p:nvPr/>
        </p:nvSpPr>
        <p:spPr>
          <a:xfrm>
            <a:off x="6296295" y="1845640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protects personal data - enigma.co</a:t>
            </a:r>
          </a:p>
        </p:txBody>
      </p:sp>
      <p:sp>
        <p:nvSpPr>
          <p:cNvPr id="57" name="Rounded Rectangle 46">
            <a:extLst>
              <a:ext uri="{FF2B5EF4-FFF2-40B4-BE49-F238E27FC236}">
                <a16:creationId xmlns:a16="http://schemas.microsoft.com/office/drawing/2014/main" id="{14257DD1-ECEB-4BEA-9DE7-F0F89DD8ED4B}"/>
              </a:ext>
            </a:extLst>
          </p:cNvPr>
          <p:cNvSpPr>
            <a:spLocks/>
          </p:cNvSpPr>
          <p:nvPr/>
        </p:nvSpPr>
        <p:spPr>
          <a:xfrm>
            <a:off x="9257210" y="1845640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will make charity transparent - alice.si</a:t>
            </a:r>
          </a:p>
        </p:txBody>
      </p:sp>
      <p:sp>
        <p:nvSpPr>
          <p:cNvPr id="58" name="Rounded Rectangle 46">
            <a:extLst>
              <a:ext uri="{FF2B5EF4-FFF2-40B4-BE49-F238E27FC236}">
                <a16:creationId xmlns:a16="http://schemas.microsoft.com/office/drawing/2014/main" id="{214CC8D7-4376-481D-9C21-F5490042769B}"/>
              </a:ext>
            </a:extLst>
          </p:cNvPr>
          <p:cNvSpPr>
            <a:spLocks/>
          </p:cNvSpPr>
          <p:nvPr/>
        </p:nvSpPr>
        <p:spPr>
          <a:xfrm>
            <a:off x="300176" y="3926758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us save democracy - votewatcher.com</a:t>
            </a:r>
          </a:p>
        </p:txBody>
      </p:sp>
      <p:sp>
        <p:nvSpPr>
          <p:cNvPr id="59" name="Rounded Rectangle 46">
            <a:extLst>
              <a:ext uri="{FF2B5EF4-FFF2-40B4-BE49-F238E27FC236}">
                <a16:creationId xmlns:a16="http://schemas.microsoft.com/office/drawing/2014/main" id="{78584F79-AD8F-4ABA-8B7E-851D3906362D}"/>
              </a:ext>
            </a:extLst>
          </p:cNvPr>
          <p:cNvSpPr>
            <a:spLocks/>
          </p:cNvSpPr>
          <p:nvPr/>
        </p:nvSpPr>
        <p:spPr>
          <a:xfrm>
            <a:off x="3261092" y="3926758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Combats climate change - climatechaincoalition.io</a:t>
            </a:r>
          </a:p>
        </p:txBody>
      </p:sp>
      <p:sp>
        <p:nvSpPr>
          <p:cNvPr id="61" name="Rounded Rectangle 46">
            <a:extLst>
              <a:ext uri="{FF2B5EF4-FFF2-40B4-BE49-F238E27FC236}">
                <a16:creationId xmlns:a16="http://schemas.microsoft.com/office/drawing/2014/main" id="{57FD950C-FC58-42FE-ADC6-B24EEB5CB632}"/>
              </a:ext>
            </a:extLst>
          </p:cNvPr>
          <p:cNvSpPr>
            <a:spLocks/>
          </p:cNvSpPr>
          <p:nvPr/>
        </p:nvSpPr>
        <p:spPr>
          <a:xfrm>
            <a:off x="6296295" y="3926758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will create a decentralized internet</a:t>
            </a:r>
          </a:p>
        </p:txBody>
      </p:sp>
      <p:sp>
        <p:nvSpPr>
          <p:cNvPr id="62" name="Rounded Rectangle 46">
            <a:extLst>
              <a:ext uri="{FF2B5EF4-FFF2-40B4-BE49-F238E27FC236}">
                <a16:creationId xmlns:a16="http://schemas.microsoft.com/office/drawing/2014/main" id="{F1572DA4-2C2F-4BF6-A9DA-E078026F8F92}"/>
              </a:ext>
            </a:extLst>
          </p:cNvPr>
          <p:cNvSpPr>
            <a:spLocks/>
          </p:cNvSpPr>
          <p:nvPr/>
        </p:nvSpPr>
        <p:spPr>
          <a:xfrm>
            <a:off x="9257210" y="3926758"/>
            <a:ext cx="2686864" cy="684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algn="ctr">
              <a:defRPr>
                <a:uFillTx/>
              </a:defRPr>
            </a:pPr>
            <a:r>
              <a:rPr lang="en-US" sz="12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will make banks defunct – bitcoin.org</a:t>
            </a:r>
          </a:p>
        </p:txBody>
      </p:sp>
    </p:spTree>
    <p:extLst>
      <p:ext uri="{BB962C8B-B14F-4D97-AF65-F5344CB8AC3E}">
        <p14:creationId xmlns:p14="http://schemas.microsoft.com/office/powerpoint/2010/main" val="130373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C090E3-D305-4FE2-96FE-8595F78B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STATE OF AFFAIRS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6A852-865A-4714-9443-4800848CE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9" y="1043994"/>
            <a:ext cx="4305255" cy="2421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886473-C0BA-414C-A237-39748C009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49" y="875174"/>
            <a:ext cx="4305255" cy="2590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652A30-3074-4A24-9D23-AEEA73710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9" y="3465814"/>
            <a:ext cx="4392926" cy="2928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6B022-D929-4780-A55A-C0FD7592FC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49" y="3610483"/>
            <a:ext cx="4305255" cy="266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5185" y="292448"/>
            <a:ext cx="9427101" cy="751546"/>
          </a:xfrm>
        </p:spPr>
        <p:txBody>
          <a:bodyPr/>
          <a:lstStyle/>
          <a:p>
            <a:pPr algn="l"/>
            <a:r>
              <a:rPr lang="en-US" dirty="0"/>
              <a:t>CHALLENGES</a:t>
            </a:r>
            <a:endParaRPr lang="bg-BG" dirty="0">
              <a:solidFill>
                <a:srgbClr val="42424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5185" y="962245"/>
            <a:ext cx="8890632" cy="525567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bubble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Known weaknesses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Hard forks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CAP theorem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 err="1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Timejacking</a:t>
            </a:r>
            <a:endParaRPr lang="en-US" sz="1900" b="1" cap="all" dirty="0">
              <a:solidFill>
                <a:srgbClr val="006BB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Wallet theft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Packet sniffing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Sybil 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contracts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constraints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tooling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Limiting information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all" dirty="0">
                <a:solidFill>
                  <a:srgbClr val="006B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 threshold for using all the benefits</a:t>
            </a:r>
          </a:p>
        </p:txBody>
      </p:sp>
    </p:spTree>
    <p:extLst>
      <p:ext uri="{BB962C8B-B14F-4D97-AF65-F5344CB8AC3E}">
        <p14:creationId xmlns:p14="http://schemas.microsoft.com/office/powerpoint/2010/main" val="163633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757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241</Words>
  <Application>Microsoft Office PowerPoint</Application>
  <PresentationFormat>Widescreen</PresentationFormat>
  <Paragraphs>51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Open Sans</vt:lpstr>
      <vt:lpstr>Open Sans SemiBold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VISUALIZING THE STATE OF AFFAIRS</vt:lpstr>
      <vt:lpstr>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Ivelina Pavlova</dc:creator>
  <cp:lastModifiedBy>Krasimir Kostadinov</cp:lastModifiedBy>
  <cp:revision>184</cp:revision>
  <dcterms:created xsi:type="dcterms:W3CDTF">2018-07-02T08:37:30Z</dcterms:created>
  <dcterms:modified xsi:type="dcterms:W3CDTF">2019-03-28T15:49:29Z</dcterms:modified>
</cp:coreProperties>
</file>