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5143500" cx="9144000"/>
  <p:notesSz cx="6858000" cy="9144000"/>
  <p:embeddedFontLst>
    <p:embeddedFont>
      <p:font typeface="Source Code Pro"/>
      <p:regular r:id="rId49"/>
      <p:bold r:id="rId50"/>
    </p:embeddedFont>
    <p:embeddedFont>
      <p:font typeface="Oswald"/>
      <p:regular r:id="rId51"/>
      <p:bold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Oswald-regular.fntdata"/><Relationship Id="rId50" Type="http://schemas.openxmlformats.org/officeDocument/2006/relationships/font" Target="fonts/SourceCodePro-bold.fntdata"/><Relationship Id="rId52" Type="http://schemas.openxmlformats.org/officeDocument/2006/relationships/font" Target="fonts/Oswa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49"/>
            <a:ext cx="691799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4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399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0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3"/>
            <a:ext cx="2807999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099" cy="40856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199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199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gif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gif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hyperlink" Target="https://aws.amazon.com/free/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2.gif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gif"/><Relationship Id="rId4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Adopting the cloud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Scalable websites without servers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/>
              <a:t>Konstantin Halachev</a:t>
            </a:r>
            <a:br>
              <a:rPr lang="en"/>
            </a:br>
          </a:p>
          <a:p>
            <a:pPr lvl="0" algn="r">
              <a:spcBef>
                <a:spcPts val="0"/>
              </a:spcBef>
              <a:buNone/>
            </a:pPr>
            <a:r>
              <a:rPr lang="en"/>
              <a:t>Cloud forum Bulgaria 2017, 30 March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03350"/>
            <a:ext cx="1502988" cy="34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225275"/>
            <a:ext cx="2023775" cy="4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826694"/>
            <a:ext cx="1725025" cy="648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137" y="2182887"/>
            <a:ext cx="777725" cy="77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hape 128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Shape 129"/>
          <p:cNvSpPr txBox="1"/>
          <p:nvPr>
            <p:ph idx="4294967295" type="body"/>
          </p:nvPr>
        </p:nvSpPr>
        <p:spPr>
          <a:xfrm>
            <a:off x="318850" y="3771900"/>
            <a:ext cx="3999900" cy="530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Talk to marketing guys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200" y="152400"/>
            <a:ext cx="4142739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837" y="2159587"/>
            <a:ext cx="824325" cy="8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631800"/>
            <a:ext cx="34305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Some development later ...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339" y="1387499"/>
            <a:ext cx="6914661" cy="37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we run this in production</a:t>
            </a:r>
            <a:r>
              <a:rPr lang="en"/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Shape 151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Shape 152"/>
          <p:cNvSpPr txBox="1"/>
          <p:nvPr>
            <p:ph idx="4294967295" type="body"/>
          </p:nvPr>
        </p:nvSpPr>
        <p:spPr>
          <a:xfrm>
            <a:off x="318850" y="3771900"/>
            <a:ext cx="5722800" cy="530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How do we run this in production?</a:t>
            </a:r>
          </a:p>
        </p:txBody>
      </p:sp>
      <p:sp>
        <p:nvSpPr>
          <p:cNvPr id="153" name="Shape 153"/>
          <p:cNvSpPr txBox="1"/>
          <p:nvPr>
            <p:ph idx="4294967295" type="body"/>
          </p:nvPr>
        </p:nvSpPr>
        <p:spPr>
          <a:xfrm>
            <a:off x="373075" y="459850"/>
            <a:ext cx="82569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Where to get the machines?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How to handle dynamic load?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How to spread load equally over machines?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How to ensure security?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How to deploy changes?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How to monitor metrics?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etccccc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062" y="2151812"/>
            <a:ext cx="839875" cy="8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8675" y="2198425"/>
            <a:ext cx="746650" cy="7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AWS has it all!</a:t>
            </a:r>
            <a:br>
              <a:rPr lang="en"/>
            </a:br>
            <a:r>
              <a:rPr lang="en"/>
              <a:t>(for $)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5" y="206075"/>
            <a:ext cx="760636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912" y="2190662"/>
            <a:ext cx="762175" cy="7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time, I did it like that</a:t>
            </a:r>
            <a:r>
              <a:rPr lang="en"/>
              <a:t>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Then: AWS S3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AWS S3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618200"/>
            <a:ext cx="56028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Easy storing of files … many files</a:t>
            </a:r>
            <a:br>
              <a:rPr lang="en" sz="1800"/>
            </a:b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Easy exposing of those files as static websites</a:t>
            </a:r>
            <a:br>
              <a:rPr lang="en" sz="1800"/>
            </a:b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Scalable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600" y="144725"/>
            <a:ext cx="2924700" cy="448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4175" y="2081212"/>
            <a:ext cx="329565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AWS S3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618200"/>
            <a:ext cx="56028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244" y="1618200"/>
            <a:ext cx="7716754" cy="352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7525" y="2237275"/>
            <a:ext cx="668950" cy="6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125" y="152400"/>
            <a:ext cx="673174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272250" y="1818550"/>
            <a:ext cx="3510600" cy="28032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14" name="Shape 214"/>
          <p:cNvCxnSpPr/>
          <p:nvPr/>
        </p:nvCxnSpPr>
        <p:spPr>
          <a:xfrm flipH="1" rot="10800000">
            <a:off x="3034500" y="1737000"/>
            <a:ext cx="911700" cy="7347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Then: AWS Lambda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AWS Lambda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1618200"/>
            <a:ext cx="30789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Write only code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br>
              <a:rPr lang="en" sz="1800"/>
            </a:br>
            <a:r>
              <a:rPr lang="en" sz="1800"/>
              <a:t>AWS handles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Deployment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Scaling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Security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400" y="37325"/>
            <a:ext cx="5448599" cy="3835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4175" y="2081212"/>
            <a:ext cx="329565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me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Now: </a:t>
            </a:r>
            <a:r>
              <a:rPr lang="en"/>
              <a:t>Team lead for chat bots development, senior data scientist and engineering ambassador @ Skyscanner</a:t>
            </a:r>
            <a:br>
              <a:rPr lang="en"/>
            </a:br>
            <a:r>
              <a:rPr lang="en"/>
              <a:t> 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Before: PhD in Computational Biology from Max Planck Institute, Germany</a:t>
            </a:r>
            <a:br>
              <a:rPr lang="en"/>
            </a:br>
            <a:br>
              <a:rPr lang="en"/>
            </a:b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Always: data and hacking enthusiast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AWS Lambda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507875"/>
            <a:ext cx="6024300" cy="412776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>
            <p:ph idx="1" type="body"/>
          </p:nvPr>
        </p:nvSpPr>
        <p:spPr>
          <a:xfrm>
            <a:off x="686575" y="3740825"/>
            <a:ext cx="4898100" cy="40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Put 200 lines of backend code -&gt;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162" y="259800"/>
            <a:ext cx="543167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875" y="2229625"/>
            <a:ext cx="684250" cy="6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CL draw day comes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02" y="206537"/>
            <a:ext cx="8708523" cy="473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Traffic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800" y="152399"/>
            <a:ext cx="2098150" cy="421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4375" y="881027"/>
            <a:ext cx="2738624" cy="35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45025"/>
            <a:ext cx="5018871" cy="28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7124" y="1654276"/>
            <a:ext cx="2203625" cy="339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7525" y="2237275"/>
            <a:ext cx="668950" cy="6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 ran for a week with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~ 1000 users per day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 is over: Time for the bill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($+$+$=?)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Costs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311700" y="1618200"/>
            <a:ext cx="49125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S3 hosting</a:t>
            </a:r>
            <a:br>
              <a:rPr lang="en" sz="1400"/>
            </a:br>
            <a:r>
              <a:rPr lang="en" sz="1400"/>
              <a:t>S3 Storage: $0.03/GB/Month</a:t>
            </a:r>
            <a:br>
              <a:rPr lang="en" sz="1400"/>
            </a:br>
            <a:r>
              <a:rPr lang="en" sz="1400"/>
              <a:t>GET requests: $0.004 per 10,000 requests</a:t>
            </a:r>
            <a:br>
              <a:rPr lang="en" sz="1400"/>
            </a:br>
            <a:r>
              <a:rPr lang="en" sz="1400"/>
              <a:t>Data transfer: $0.090 per GB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AWS Lambda</a:t>
            </a:r>
            <a:br>
              <a:rPr lang="en" sz="1400"/>
            </a:br>
            <a:r>
              <a:rPr lang="en" sz="1400"/>
              <a:t>every 1,000,000 requests cost 0.20$​</a:t>
            </a:r>
            <a:br>
              <a:rPr lang="en" sz="1400"/>
            </a:br>
            <a:r>
              <a:rPr lang="en" sz="1400"/>
              <a:t>10,000 1seconds calls to the smallest configs 128MB cost 0.02$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API Gateway</a:t>
            </a:r>
            <a:br>
              <a:rPr lang="en" sz="1400"/>
            </a:br>
            <a:r>
              <a:rPr lang="en" sz="1400"/>
              <a:t>$3.50 per million API calls</a:t>
            </a:r>
            <a:br>
              <a:rPr lang="en" sz="1400"/>
            </a:br>
            <a:r>
              <a:rPr lang="en" sz="1400"/>
              <a:t>Data transfer $0.09/GB</a:t>
            </a:r>
            <a:br>
              <a:rPr lang="en" sz="1400"/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4809850" y="4738200"/>
            <a:ext cx="4334100" cy="40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Disclaimer: correct as of the time of experiment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30800" y="1889700"/>
            <a:ext cx="8282399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about this?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912" y="4203175"/>
            <a:ext cx="762175" cy="7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Cost: &lt; 1$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311700" y="631800"/>
            <a:ext cx="41682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Cost per 1000 sessions is 11 cents</a:t>
            </a:r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311700" y="1618200"/>
            <a:ext cx="49125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S3 hosting (5 GET/session,0.5MB/session)</a:t>
            </a:r>
            <a:br>
              <a:rPr lang="en" sz="1400"/>
            </a:br>
            <a:r>
              <a:rPr lang="en" sz="1400"/>
              <a:t>3MB total = 0</a:t>
            </a:r>
            <a:br>
              <a:rPr lang="en" sz="1400"/>
            </a:br>
            <a:r>
              <a:rPr lang="en" sz="1400"/>
              <a:t>5 files per load  = $0.02</a:t>
            </a:r>
            <a:br>
              <a:rPr lang="en" sz="1400"/>
            </a:br>
            <a:r>
              <a:rPr lang="en" sz="1400"/>
              <a:t>0.5MB per load = $0.05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AWS Lambda (5 calls per session, &lt;1s/call)</a:t>
            </a:r>
            <a:br>
              <a:rPr lang="en" sz="1400"/>
            </a:br>
            <a:r>
              <a:rPr lang="en" sz="1400"/>
              <a:t>$0.001</a:t>
            </a:r>
            <a:br>
              <a:rPr lang="en" sz="1400"/>
            </a:br>
            <a:r>
              <a:rPr lang="en" sz="1400"/>
              <a:t>0.01$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API Gateway (5 calls per session, 2kb/call)</a:t>
            </a:r>
            <a:br>
              <a:rPr lang="en" sz="1400"/>
            </a:br>
            <a:r>
              <a:rPr lang="en" sz="1400"/>
              <a:t>$0.02</a:t>
            </a:r>
            <a:br>
              <a:rPr lang="en" sz="1400"/>
            </a:br>
            <a:r>
              <a:rPr lang="en" sz="1400"/>
              <a:t>$0.005</a:t>
            </a:r>
            <a:br>
              <a:rPr lang="en" sz="1400"/>
            </a:b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4809850" y="4738200"/>
            <a:ext cx="4334100" cy="40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Disclaimer: correct as of the time of experiment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0" y="11515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Cost: &lt; 1$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5725" y="4371495"/>
            <a:ext cx="1983774" cy="55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9147" y="-2"/>
            <a:ext cx="6634849" cy="124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6799" y="1651737"/>
            <a:ext cx="5777200" cy="13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9150" y="3308462"/>
            <a:ext cx="249555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>
            <p:ph idx="2" type="body"/>
          </p:nvPr>
        </p:nvSpPr>
        <p:spPr>
          <a:xfrm>
            <a:off x="6648375" y="4025050"/>
            <a:ext cx="2495700" cy="12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...and many others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https://aws.amazon.com/free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337" y="2193075"/>
            <a:ext cx="605325" cy="6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311700" y="1618200"/>
            <a:ext cx="34761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Konstantin Halachev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in/konstantinhalachev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@</a:t>
            </a:r>
            <a:r>
              <a:rPr lang="en" sz="1400"/>
              <a:t>Kontinuit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0" y="16182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500" y="2903100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Idea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618200"/>
            <a:ext cx="82569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Get the best flight deals 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to attend concert of favorite band or </a:t>
            </a:r>
            <a:br>
              <a:rPr lang="en" sz="1800"/>
            </a:b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games of favorite teams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900" y="940150"/>
            <a:ext cx="755700" cy="7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475" y="2658325"/>
            <a:ext cx="4983525" cy="249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062" y="2151812"/>
            <a:ext cx="839875" cy="8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do we need</a:t>
            </a:r>
            <a:r>
              <a:rPr lang="en"/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hape 106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Shape 107"/>
          <p:cNvSpPr txBox="1"/>
          <p:nvPr>
            <p:ph idx="4294967295" type="body"/>
          </p:nvPr>
        </p:nvSpPr>
        <p:spPr>
          <a:xfrm>
            <a:off x="318850" y="3771900"/>
            <a:ext cx="3999899" cy="530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What do we need?</a:t>
            </a:r>
          </a:p>
        </p:txBody>
      </p:sp>
      <p:sp>
        <p:nvSpPr>
          <p:cNvPr id="108" name="Shape 108"/>
          <p:cNvSpPr txBox="1"/>
          <p:nvPr>
            <p:ph idx="4294967295" type="body"/>
          </p:nvPr>
        </p:nvSpPr>
        <p:spPr>
          <a:xfrm>
            <a:off x="373075" y="459850"/>
            <a:ext cx="82569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Get schedules of events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Get prices for flights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Make a (decent) website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hape 113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Shape 114"/>
          <p:cNvSpPr txBox="1"/>
          <p:nvPr>
            <p:ph idx="4294967295" type="body"/>
          </p:nvPr>
        </p:nvSpPr>
        <p:spPr>
          <a:xfrm>
            <a:off x="318850" y="3771900"/>
            <a:ext cx="3999900" cy="530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What do we need?</a:t>
            </a:r>
          </a:p>
        </p:txBody>
      </p:sp>
      <p:sp>
        <p:nvSpPr>
          <p:cNvPr id="115" name="Shape 115"/>
          <p:cNvSpPr txBox="1"/>
          <p:nvPr>
            <p:ph idx="4294967295" type="body"/>
          </p:nvPr>
        </p:nvSpPr>
        <p:spPr>
          <a:xfrm>
            <a:off x="373075" y="459850"/>
            <a:ext cx="82569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Get schedules of events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Get prices for flights             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Make a (decent) website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147" y="142800"/>
            <a:ext cx="739425" cy="7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522" y="909600"/>
            <a:ext cx="739425" cy="7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522" y="1676400"/>
            <a:ext cx="739425" cy="7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